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5"/>
  </p:notesMasterIdLst>
  <p:handoutMasterIdLst>
    <p:handoutMasterId r:id="rId86"/>
  </p:handoutMasterIdLst>
  <p:sldIdLst>
    <p:sldId id="321" r:id="rId2"/>
    <p:sldId id="389" r:id="rId3"/>
    <p:sldId id="257" r:id="rId4"/>
    <p:sldId id="322" r:id="rId5"/>
    <p:sldId id="323" r:id="rId6"/>
    <p:sldId id="259" r:id="rId7"/>
    <p:sldId id="324" r:id="rId8"/>
    <p:sldId id="325" r:id="rId9"/>
    <p:sldId id="326" r:id="rId10"/>
    <p:sldId id="327" r:id="rId11"/>
    <p:sldId id="328" r:id="rId12"/>
    <p:sldId id="329" r:id="rId13"/>
    <p:sldId id="330" r:id="rId14"/>
    <p:sldId id="331" r:id="rId15"/>
    <p:sldId id="332" r:id="rId16"/>
    <p:sldId id="388" r:id="rId17"/>
    <p:sldId id="270" r:id="rId18"/>
    <p:sldId id="272" r:id="rId19"/>
    <p:sldId id="334" r:id="rId20"/>
    <p:sldId id="336" r:id="rId21"/>
    <p:sldId id="337" r:id="rId22"/>
    <p:sldId id="338" r:id="rId23"/>
    <p:sldId id="275" r:id="rId24"/>
    <p:sldId id="339" r:id="rId25"/>
    <p:sldId id="276" r:id="rId26"/>
    <p:sldId id="342" r:id="rId27"/>
    <p:sldId id="340" r:id="rId28"/>
    <p:sldId id="278" r:id="rId29"/>
    <p:sldId id="279" r:id="rId30"/>
    <p:sldId id="343" r:id="rId31"/>
    <p:sldId id="344" r:id="rId32"/>
    <p:sldId id="345" r:id="rId33"/>
    <p:sldId id="284" r:id="rId34"/>
    <p:sldId id="347" r:id="rId35"/>
    <p:sldId id="286" r:id="rId36"/>
    <p:sldId id="287" r:id="rId37"/>
    <p:sldId id="288" r:id="rId38"/>
    <p:sldId id="348" r:id="rId39"/>
    <p:sldId id="392" r:id="rId40"/>
    <p:sldId id="390" r:id="rId41"/>
    <p:sldId id="395" r:id="rId42"/>
    <p:sldId id="393" r:id="rId43"/>
    <p:sldId id="394" r:id="rId44"/>
    <p:sldId id="391" r:id="rId45"/>
    <p:sldId id="349" r:id="rId46"/>
    <p:sldId id="360" r:id="rId47"/>
    <p:sldId id="361" r:id="rId48"/>
    <p:sldId id="362" r:id="rId49"/>
    <p:sldId id="363" r:id="rId50"/>
    <p:sldId id="364" r:id="rId51"/>
    <p:sldId id="365" r:id="rId52"/>
    <p:sldId id="366" r:id="rId53"/>
    <p:sldId id="367" r:id="rId54"/>
    <p:sldId id="293" r:id="rId55"/>
    <p:sldId id="369" r:id="rId56"/>
    <p:sldId id="370" r:id="rId57"/>
    <p:sldId id="296" r:id="rId58"/>
    <p:sldId id="297" r:id="rId59"/>
    <p:sldId id="298" r:id="rId60"/>
    <p:sldId id="371" r:id="rId61"/>
    <p:sldId id="302" r:id="rId62"/>
    <p:sldId id="373" r:id="rId63"/>
    <p:sldId id="378" r:id="rId64"/>
    <p:sldId id="303" r:id="rId65"/>
    <p:sldId id="304" r:id="rId66"/>
    <p:sldId id="374" r:id="rId67"/>
    <p:sldId id="375" r:id="rId68"/>
    <p:sldId id="376" r:id="rId69"/>
    <p:sldId id="379" r:id="rId70"/>
    <p:sldId id="307" r:id="rId71"/>
    <p:sldId id="308" r:id="rId72"/>
    <p:sldId id="381" r:id="rId73"/>
    <p:sldId id="382" r:id="rId74"/>
    <p:sldId id="311" r:id="rId75"/>
    <p:sldId id="319" r:id="rId76"/>
    <p:sldId id="383" r:id="rId77"/>
    <p:sldId id="384" r:id="rId78"/>
    <p:sldId id="314" r:id="rId79"/>
    <p:sldId id="385" r:id="rId80"/>
    <p:sldId id="316" r:id="rId81"/>
    <p:sldId id="317" r:id="rId82"/>
    <p:sldId id="386" r:id="rId83"/>
    <p:sldId id="377"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3722"/>
    <a:srgbClr val="1C7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p:restoredTop sz="94745"/>
  </p:normalViewPr>
  <p:slideViewPr>
    <p:cSldViewPr>
      <p:cViewPr varScale="1">
        <p:scale>
          <a:sx n="106" d="100"/>
          <a:sy n="106" d="100"/>
        </p:scale>
        <p:origin x="5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C12A53-1D3E-40B5-8AA0-A96B9A4D424B}" type="datetimeFigureOut">
              <a:rPr lang="en-US" smtClean="0"/>
              <a:t>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4023A0-7455-4C6E-A6E1-99B853E9EB9D}" type="slidenum">
              <a:rPr lang="en-US" smtClean="0"/>
              <a:t>‹#›</a:t>
            </a:fld>
            <a:endParaRPr lang="en-US"/>
          </a:p>
        </p:txBody>
      </p:sp>
    </p:spTree>
    <p:extLst>
      <p:ext uri="{BB962C8B-B14F-4D97-AF65-F5344CB8AC3E}">
        <p14:creationId xmlns:p14="http://schemas.microsoft.com/office/powerpoint/2010/main" val="425622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71593-FA21-436D-8518-DFDB5BC2F73C}" type="datetimeFigureOut">
              <a:rPr lang="en-US" smtClean="0"/>
              <a:pPr/>
              <a:t>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EDA1A-D692-415F-AA20-46F8D469CC58}" type="slidenum">
              <a:rPr lang="en-US" smtClean="0"/>
              <a:pPr/>
              <a:t>‹#›</a:t>
            </a:fld>
            <a:endParaRPr lang="en-US"/>
          </a:p>
        </p:txBody>
      </p:sp>
    </p:spTree>
    <p:extLst>
      <p:ext uri="{BB962C8B-B14F-4D97-AF65-F5344CB8AC3E}">
        <p14:creationId xmlns:p14="http://schemas.microsoft.com/office/powerpoint/2010/main" val="166085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E7289FD-3AFE-49B8-842C-2D74A26549DF}" type="slidenum">
              <a:rPr lang="en-US" smtClean="0"/>
              <a:pPr>
                <a:defRPr/>
              </a:pPr>
              <a:t>1</a:t>
            </a:fld>
            <a:endParaRPr lang="en-US"/>
          </a:p>
        </p:txBody>
      </p:sp>
    </p:spTree>
    <p:extLst>
      <p:ext uri="{BB962C8B-B14F-4D97-AF65-F5344CB8AC3E}">
        <p14:creationId xmlns:p14="http://schemas.microsoft.com/office/powerpoint/2010/main" val="114038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357531D-45C7-488C-8BCA-7E8F1858BF42}" type="datetime1">
              <a:rPr lang="en-US" smtClean="0"/>
              <a:pPr/>
              <a:t>1/7/2016</a:t>
            </a:fld>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BCD811-4C23-4FAE-BC86-7CA2A23F02F0}" type="datetime1">
              <a:rPr lang="en-US" smtClean="0"/>
              <a:pPr/>
              <a:t>1/7/2016</a:t>
            </a:fld>
            <a:endParaRPr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41E306-8BD7-4CEC-BE1A-11834BDFD69E}" type="datetime1">
              <a:rPr lang="en-US" smtClean="0"/>
              <a:pPr/>
              <a:t>1/7/2016</a:t>
            </a:fld>
            <a:endParaRPr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F1135FA9-B1CD-4937-B933-4A072877D1E4}" type="datetime1">
              <a:rPr lang="en-US" smtClean="0"/>
              <a:pPr algn="r" eaLnBrk="1" latinLnBrk="0" hangingPunct="1"/>
              <a:t>1/7/2016</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A694AB9-2042-4B92-A126-B242D3C54E5E}" type="datetime1">
              <a:rPr lang="en-US" smtClean="0"/>
              <a:pPr/>
              <a:t>1/7/2016</a:t>
            </a:fld>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CD231D-88EB-4B30-913A-6A722C1786BB}" type="datetime1">
              <a:rPr lang="en-US" smtClean="0"/>
              <a:pPr/>
              <a:t>1/7/2016</a:t>
            </a:fld>
            <a:endParaRPr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610A80D-BFFC-4DBA-9213-3AFA34767B02}" type="datetime1">
              <a:rPr lang="en-US" smtClean="0"/>
              <a:pPr/>
              <a:t>1/7/2016</a:t>
            </a:fld>
            <a:endParaRPr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C5B60221-C6E7-45E1-84B6-376268D0E7F3}" type="datetime1">
              <a:rPr lang="en-US" smtClean="0"/>
              <a:pPr algn="r" eaLnBrk="1" latinLnBrk="0" hangingPunct="1"/>
              <a:t>1/7/2016</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93C96-D6F0-46D5-86D7-47B8785F47E1}" type="datetime1">
              <a:rPr lang="en-US" smtClean="0"/>
              <a:pPr/>
              <a:t>1/7/2016</a:t>
            </a:fld>
            <a:endParaRPr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BE06546D-413A-4D09-B4CC-C5418C3E17E1}" type="datetime1">
              <a:rPr lang="en-US" smtClean="0"/>
              <a:pPr algn="r" eaLnBrk="1" latinLnBrk="0" hangingPunct="1"/>
              <a:t>1/7/2016</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87D32EC0-6E91-44BF-9F12-AFF2A4C6E22A}" type="datetime1">
              <a:rPr lang="en-US" smtClean="0"/>
              <a:pPr algn="r" eaLnBrk="1" latinLnBrk="0" hangingPunct="1"/>
              <a:t>1/7/2016</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13" cstate="print">
            <a:extLst>
              <a:ext uri="{BEBA8EAE-BF5A-486C-A8C5-ECC9F3942E4B}">
                <a14:imgProps xmlns:a14="http://schemas.microsoft.com/office/drawing/2010/main">
                  <a14:imgLayer r:embed="rId14">
                    <a14:imgEffect>
                      <a14:backgroundRemoval t="7635" b="93114" l="9641" r="89686"/>
                    </a14:imgEffect>
                  </a14:imgLayer>
                </a14:imgProps>
              </a:ext>
              <a:ext uri="{28A0092B-C50C-407E-A947-70E740481C1C}">
                <a14:useLocalDpi xmlns:a14="http://schemas.microsoft.com/office/drawing/2010/main" val="0"/>
              </a:ext>
            </a:extLst>
          </a:blip>
          <a:stretch>
            <a:fillRect/>
          </a:stretch>
        </p:blipFill>
        <p:spPr>
          <a:xfrm>
            <a:off x="8091430" y="5692698"/>
            <a:ext cx="671570" cy="1005840"/>
          </a:xfrm>
          <a:prstGeom prst="rect">
            <a:avLst/>
          </a:prstGeom>
          <a:noFill/>
        </p:spPr>
      </p:pic>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FA4A265E-D831-4D3C-9134-055B112CD971}" type="datetime1">
              <a:rPr lang="en-US" smtClean="0"/>
              <a:pPr algn="r" eaLnBrk="1" latinLnBrk="0" hangingPunct="1"/>
              <a:t>1/7/2016</a:t>
            </a:fld>
            <a:endParaRPr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800" b="1">
                <a:solidFill>
                  <a:srgbClr val="FFFFFF"/>
                </a:solidFill>
              </a:defRPr>
            </a:lvl1pPr>
          </a:lstStyle>
          <a:p>
            <a:fld id="{2BBB5E19-F10A-4C2F-BF6F-11C513378A2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hyperlink" Target="http://commonsenseeconomics.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990600"/>
            <a:ext cx="7391400" cy="1600200"/>
          </a:xfrm>
        </p:spPr>
        <p:txBody>
          <a:bodyPr anchor="t">
            <a:noAutofit/>
          </a:bodyPr>
          <a:lstStyle/>
          <a:p>
            <a:pPr>
              <a:defRPr/>
            </a:pPr>
            <a:r>
              <a:rPr lang="en-US" sz="3200" dirty="0"/>
              <a:t>Part </a:t>
            </a:r>
            <a:r>
              <a:rPr lang="en-US" sz="3200" dirty="0" smtClean="0"/>
              <a:t>1: </a:t>
            </a:r>
            <a:r>
              <a:rPr lang="en-US" sz="3200" dirty="0"/>
              <a:t>Twelve Key Elements of Economics</a:t>
            </a:r>
          </a:p>
        </p:txBody>
      </p:sp>
      <p:sp>
        <p:nvSpPr>
          <p:cNvPr id="8195" name="Subtitle 2"/>
          <p:cNvSpPr>
            <a:spLocks noGrp="1"/>
          </p:cNvSpPr>
          <p:nvPr>
            <p:ph type="subTitle" idx="1"/>
          </p:nvPr>
        </p:nvSpPr>
        <p:spPr>
          <a:xfrm>
            <a:off x="2900552" y="3962400"/>
            <a:ext cx="4910730" cy="1905000"/>
          </a:xfrm>
        </p:spPr>
        <p:txBody>
          <a:bodyPr/>
          <a:lstStyle/>
          <a:p>
            <a:pPr eaLnBrk="1" hangingPunct="1"/>
            <a:r>
              <a:rPr lang="en-US" sz="2200" dirty="0"/>
              <a:t>Common Sense Economics ~</a:t>
            </a:r>
            <a:br>
              <a:rPr lang="en-US" sz="2200" dirty="0"/>
            </a:br>
            <a:r>
              <a:rPr lang="en-US" sz="2200" dirty="0">
                <a:solidFill>
                  <a:schemeClr val="tx1">
                    <a:lumMod val="50000"/>
                    <a:lumOff val="50000"/>
                  </a:schemeClr>
                </a:solidFill>
              </a:rPr>
              <a:t>What Everyone </a:t>
            </a:r>
            <a:r>
              <a:rPr lang="en-US" sz="2200" dirty="0" smtClean="0">
                <a:solidFill>
                  <a:schemeClr val="tx1">
                    <a:lumMod val="50000"/>
                    <a:lumOff val="50000"/>
                  </a:schemeClr>
                </a:solidFill>
              </a:rPr>
              <a:t>Should Know </a:t>
            </a:r>
            <a:r>
              <a:rPr lang="en-US" sz="2200" dirty="0">
                <a:solidFill>
                  <a:schemeClr val="tx1">
                    <a:lumMod val="50000"/>
                    <a:lumOff val="50000"/>
                  </a:schemeClr>
                </a:solidFill>
              </a:rPr>
              <a:t>About Wealth and </a:t>
            </a:r>
            <a:r>
              <a:rPr lang="en-US" sz="2200" dirty="0" smtClean="0">
                <a:solidFill>
                  <a:schemeClr val="tx1">
                    <a:lumMod val="50000"/>
                    <a:lumOff val="50000"/>
                  </a:schemeClr>
                </a:solidFill>
              </a:rPr>
              <a:t>Prosperity</a:t>
            </a:r>
            <a:r>
              <a:rPr lang="en-US" sz="2200" dirty="0" smtClean="0"/>
              <a:t/>
            </a:r>
            <a:br>
              <a:rPr lang="en-US" sz="2200" dirty="0" smtClean="0"/>
            </a:br>
            <a:r>
              <a:rPr lang="en-US" sz="2400" dirty="0" smtClean="0"/>
              <a:t/>
            </a:r>
            <a:br>
              <a:rPr lang="en-US" sz="2400" dirty="0" smtClean="0"/>
            </a:br>
            <a:endParaRPr lang="en-US" sz="2400" dirty="0" smtClean="0"/>
          </a:p>
        </p:txBody>
      </p:sp>
      <p:pic>
        <p:nvPicPr>
          <p:cNvPr id="8196" name="Picture 4" descr="Common Sense Economics.jpg"/>
          <p:cNvPicPr>
            <a:picLocks noGrp="1" noChangeAspect="1"/>
          </p:cNvPicPr>
          <p:nvPr isPhoto="1"/>
        </p:nvPicPr>
        <p:blipFill>
          <a:blip r:embed="rId3" cstate="print">
            <a:extLst>
              <a:ext uri="{28A0092B-C50C-407E-A947-70E740481C1C}">
                <a14:useLocalDpi xmlns:a14="http://schemas.microsoft.com/office/drawing/2010/main" val="0"/>
              </a:ext>
            </a:extLst>
          </a:blip>
          <a:srcRect/>
          <a:stretch>
            <a:fillRect/>
          </a:stretch>
        </p:blipFill>
        <p:spPr bwMode="auto">
          <a:xfrm>
            <a:off x="1238533" y="3505200"/>
            <a:ext cx="1393260" cy="210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Footer Placeholder 3"/>
          <p:cNvSpPr txBox="1">
            <a:spLocks/>
          </p:cNvSpPr>
          <p:nvPr/>
        </p:nvSpPr>
        <p:spPr>
          <a:xfrm rot="5400000" flipV="1">
            <a:off x="4914900" y="5149334"/>
            <a:ext cx="457200" cy="3048000"/>
          </a:xfrm>
          <a:prstGeom prst="rect">
            <a:avLst/>
          </a:prstGeom>
        </p:spPr>
        <p:txBody>
          <a:bodyPr vert="vert" anchor="ctr"/>
          <a:lstStyle/>
          <a:p>
            <a:pPr fontAlgn="auto">
              <a:spcBef>
                <a:spcPts val="0"/>
              </a:spcBef>
              <a:spcAft>
                <a:spcPts val="0"/>
              </a:spcAft>
              <a:defRPr/>
            </a:pPr>
            <a:r>
              <a:rPr lang="en-US" sz="1200" dirty="0">
                <a:latin typeface="+mn-lt"/>
                <a:hlinkClick r:id="rId4"/>
              </a:rPr>
              <a:t>http://CommonSenseEconomics.com/</a:t>
            </a:r>
            <a:r>
              <a:rPr lang="en-US" sz="1200" dirty="0">
                <a:latin typeface="+mn-lt"/>
              </a:rPr>
              <a:t> </a:t>
            </a:r>
          </a:p>
        </p:txBody>
      </p:sp>
      <p:sp>
        <p:nvSpPr>
          <p:cNvPr id="8198" name="Slide Number Placeholder 7"/>
          <p:cNvSpPr>
            <a:spLocks noGrp="1"/>
          </p:cNvSpPr>
          <p:nvPr>
            <p:ph type="sldNum" sz="quarter" idx="4294967295"/>
          </p:nvPr>
        </p:nvSpPr>
        <p:spPr>
          <a:xfrm>
            <a:off x="1325563" y="4929188"/>
            <a:ext cx="609600" cy="517525"/>
          </a:xfrm>
          <a:prstGeom prst="rect">
            <a:avLst/>
          </a:prstGeo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28D81A1-80E2-430B-A203-D7D52674864A}" type="slidenum">
              <a:rPr lang="en-US" smtClean="0"/>
              <a:pPr fontAlgn="base">
                <a:spcBef>
                  <a:spcPct val="0"/>
                </a:spcBef>
                <a:spcAft>
                  <a:spcPct val="0"/>
                </a:spcAft>
                <a:defRPr/>
              </a:pPr>
              <a:t>1</a:t>
            </a:fld>
            <a:endParaRPr lang="en-US" dirty="0" smtClean="0"/>
          </a:p>
        </p:txBody>
      </p:sp>
      <p:pic>
        <p:nvPicPr>
          <p:cNvPr id="3" name="Picture 2"/>
          <p:cNvPicPr>
            <a:picLocks noChangeAspect="1"/>
          </p:cNvPicPr>
          <p:nvPr/>
        </p:nvPicPr>
        <p:blipFill>
          <a:blip r:embed="rId5" cstate="print">
            <a:extLst>
              <a:ext uri="{BEBA8EAE-BF5A-486C-A8C5-ECC9F3942E4B}">
                <a14:imgProps xmlns:a14="http://schemas.microsoft.com/office/drawing/2010/main">
                  <a14:imgLayer r:embed="rId6">
                    <a14:imgEffect>
                      <a14:backgroundRemoval t="7635" b="93114" l="9641" r="89686"/>
                    </a14:imgEffect>
                  </a14:imgLayer>
                </a14:imgProps>
              </a:ext>
              <a:ext uri="{28A0092B-C50C-407E-A947-70E740481C1C}">
                <a14:useLocalDpi xmlns:a14="http://schemas.microsoft.com/office/drawing/2010/main" val="0"/>
              </a:ext>
            </a:extLst>
          </a:blip>
          <a:stretch>
            <a:fillRect/>
          </a:stretch>
        </p:blipFill>
        <p:spPr>
          <a:xfrm>
            <a:off x="8305800" y="5867400"/>
            <a:ext cx="610515" cy="914400"/>
          </a:xfrm>
          <a:prstGeom prst="rect">
            <a:avLst/>
          </a:prstGeom>
        </p:spPr>
      </p:pic>
      <p:sp>
        <p:nvSpPr>
          <p:cNvPr id="4" name="TextBox 3"/>
          <p:cNvSpPr txBox="1"/>
          <p:nvPr/>
        </p:nvSpPr>
        <p:spPr>
          <a:xfrm>
            <a:off x="8077289" y="6673334"/>
            <a:ext cx="1099981" cy="184666"/>
          </a:xfrm>
          <a:prstGeom prst="rect">
            <a:avLst/>
          </a:prstGeom>
          <a:noFill/>
        </p:spPr>
        <p:txBody>
          <a:bodyPr wrap="none" rtlCol="0">
            <a:spAutoFit/>
          </a:bodyPr>
          <a:lstStyle/>
          <a:p>
            <a:r>
              <a:rPr lang="en-US" sz="600" i="1" dirty="0" smtClean="0">
                <a:latin typeface="Chalkboard" charset="0"/>
                <a:ea typeface="Chalkboard" charset="0"/>
                <a:cs typeface="Chalkboard" charset="0"/>
              </a:rPr>
              <a:t>Turn on the learning light!</a:t>
            </a:r>
            <a:endParaRPr lang="en-US" sz="600" i="1" dirty="0">
              <a:latin typeface="Chalkboard" charset="0"/>
              <a:ea typeface="Chalkboard" charset="0"/>
              <a:cs typeface="Chalkboard" charset="0"/>
            </a:endParaRPr>
          </a:p>
        </p:txBody>
      </p:sp>
    </p:spTree>
    <p:extLst>
      <p:ext uri="{BB962C8B-B14F-4D97-AF65-F5344CB8AC3E}">
        <p14:creationId xmlns:p14="http://schemas.microsoft.com/office/powerpoint/2010/main" val="131299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Greed, and Altruism</a:t>
            </a:r>
            <a:endParaRPr lang="en-US" dirty="0"/>
          </a:p>
        </p:txBody>
      </p:sp>
      <p:sp>
        <p:nvSpPr>
          <p:cNvPr id="3" name="Content Placeholder 2"/>
          <p:cNvSpPr>
            <a:spLocks noGrp="1"/>
          </p:cNvSpPr>
          <p:nvPr>
            <p:ph sz="quarter" idx="1"/>
          </p:nvPr>
        </p:nvSpPr>
        <p:spPr/>
        <p:txBody>
          <a:bodyPr/>
          <a:lstStyle/>
          <a:p>
            <a:r>
              <a:rPr lang="en-US" dirty="0"/>
              <a:t>Some people think that incentives matter only when people are greedy and selfish</a:t>
            </a:r>
            <a:r>
              <a:rPr lang="en-US" dirty="0" smtClean="0"/>
              <a:t>. This is false.</a:t>
            </a:r>
          </a:p>
          <a:p>
            <a:endParaRPr lang="en-US" dirty="0" smtClean="0"/>
          </a:p>
          <a:p>
            <a:r>
              <a:rPr lang="en-US" dirty="0" smtClean="0"/>
              <a:t>Changes in costs and benefits will influence the actions of both the altruistic and the greedy.</a:t>
            </a:r>
          </a:p>
          <a:p>
            <a:pPr lvl="1"/>
            <a:r>
              <a:rPr lang="en-US" dirty="0" smtClean="0"/>
              <a:t>Both </a:t>
            </a:r>
            <a:r>
              <a:rPr lang="en-US" dirty="0"/>
              <a:t>the selfish and the altruistic will be more likely to attempt to rescue a child in a shallow swimming pool than in the rapid currents approaching Niagara </a:t>
            </a:r>
            <a:r>
              <a:rPr lang="en-US" dirty="0" smtClean="0"/>
              <a:t>Falls.</a:t>
            </a:r>
          </a:p>
          <a:p>
            <a:pPr lvl="1"/>
            <a:r>
              <a:rPr lang="en-US" dirty="0" smtClean="0"/>
              <a:t>Both </a:t>
            </a:r>
            <a:r>
              <a:rPr lang="en-US" dirty="0"/>
              <a:t>are more likely to give a needy person </a:t>
            </a:r>
            <a:r>
              <a:rPr lang="en-US" dirty="0" smtClean="0"/>
              <a:t>their hand-me-downs </a:t>
            </a:r>
            <a:r>
              <a:rPr lang="en-US" dirty="0"/>
              <a:t>rather than their best clothes.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10</a:t>
            </a:fld>
            <a:endParaRPr kumimoji="0" lang="en-US"/>
          </a:p>
        </p:txBody>
      </p:sp>
    </p:spTree>
    <p:extLst>
      <p:ext uri="{BB962C8B-B14F-4D97-AF65-F5344CB8AC3E}">
        <p14:creationId xmlns:p14="http://schemas.microsoft.com/office/powerpoint/2010/main" val="17336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45282"/>
          </a:xfrm>
        </p:spPr>
        <p:txBody>
          <a:bodyPr>
            <a:normAutofit/>
          </a:bodyPr>
          <a:lstStyle/>
          <a:p>
            <a:r>
              <a:rPr lang="en-US" b="1" dirty="0"/>
              <a:t>Element 2.</a:t>
            </a:r>
            <a:r>
              <a:rPr lang="en-US" dirty="0"/>
              <a:t> </a:t>
            </a:r>
            <a:r>
              <a:rPr lang="en-US" dirty="0" smtClean="0"/>
              <a:t>There </a:t>
            </a:r>
            <a:r>
              <a:rPr lang="en-US" dirty="0"/>
              <a:t>is no such thing as a free lunch. Goods are scarce and therefore we have to make choices.</a:t>
            </a:r>
          </a:p>
        </p:txBody>
      </p:sp>
      <p:sp>
        <p:nvSpPr>
          <p:cNvPr id="3" name="Content Placeholder 2"/>
          <p:cNvSpPr>
            <a:spLocks noGrp="1"/>
          </p:cNvSpPr>
          <p:nvPr>
            <p:ph sz="quarter" idx="1"/>
          </p:nvPr>
        </p:nvSpPr>
        <p:spPr>
          <a:xfrm>
            <a:off x="457200" y="2514600"/>
            <a:ext cx="7467600" cy="3959352"/>
          </a:xfrm>
        </p:spPr>
        <p:txBody>
          <a:bodyPr/>
          <a:lstStyle/>
          <a:p>
            <a:r>
              <a:rPr lang="en-US" b="1" dirty="0" smtClean="0"/>
              <a:t>Scarcity:</a:t>
            </a:r>
            <a:r>
              <a:rPr lang="en-US" dirty="0" smtClean="0"/>
              <a:t> The </a:t>
            </a:r>
            <a:r>
              <a:rPr lang="en-US" dirty="0"/>
              <a:t>reality of life on our planet is that productive resources are limited, while the human desire for goods and services is virtually unlimited</a:t>
            </a:r>
            <a:r>
              <a:rPr lang="en-US" dirty="0" smtClean="0"/>
              <a:t>.</a:t>
            </a:r>
          </a:p>
          <a:p>
            <a:endParaRPr lang="en-US" dirty="0"/>
          </a:p>
          <a:p>
            <a:r>
              <a:rPr lang="en-US" dirty="0"/>
              <a:t>A resource is scarce if it has alternative uses.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11</a:t>
            </a:fld>
            <a:endParaRPr kumimoji="0" lang="en-US"/>
          </a:p>
        </p:txBody>
      </p:sp>
    </p:spTree>
    <p:extLst>
      <p:ext uri="{BB962C8B-B14F-4D97-AF65-F5344CB8AC3E}">
        <p14:creationId xmlns:p14="http://schemas.microsoft.com/office/powerpoint/2010/main" val="1622267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a:t>
            </a:r>
            <a:endParaRPr lang="en-US" dirty="0"/>
          </a:p>
        </p:txBody>
      </p:sp>
      <p:sp>
        <p:nvSpPr>
          <p:cNvPr id="3" name="Content Placeholder 2"/>
          <p:cNvSpPr>
            <a:spLocks noGrp="1"/>
          </p:cNvSpPr>
          <p:nvPr>
            <p:ph sz="quarter" idx="1"/>
          </p:nvPr>
        </p:nvSpPr>
        <p:spPr/>
        <p:txBody>
          <a:bodyPr>
            <a:normAutofit lnSpcReduction="10000"/>
          </a:bodyPr>
          <a:lstStyle/>
          <a:p>
            <a:r>
              <a:rPr lang="en-US" dirty="0"/>
              <a:t>Because we are constantly faced with scarcity, we must make choices</a:t>
            </a:r>
            <a:r>
              <a:rPr lang="en-US" dirty="0" smtClean="0"/>
              <a:t>.</a:t>
            </a:r>
          </a:p>
          <a:p>
            <a:endParaRPr lang="en-US" dirty="0"/>
          </a:p>
          <a:p>
            <a:r>
              <a:rPr lang="en-US" dirty="0" smtClean="0"/>
              <a:t>Your choice to do one thing involves giving up the opportunity to do other things.</a:t>
            </a:r>
          </a:p>
          <a:p>
            <a:endParaRPr lang="en-US" dirty="0" smtClean="0"/>
          </a:p>
          <a:p>
            <a:r>
              <a:rPr lang="en-US" b="1" dirty="0"/>
              <a:t>O</a:t>
            </a:r>
            <a:r>
              <a:rPr lang="en-US" b="1" dirty="0" smtClean="0"/>
              <a:t>pportunity Cost</a:t>
            </a:r>
            <a:r>
              <a:rPr lang="en-US" b="1" dirty="0"/>
              <a:t>:</a:t>
            </a:r>
            <a:r>
              <a:rPr lang="en-US" dirty="0"/>
              <a:t> The highest valued alternative good or activity that must be sacrificed as a result of choosing an option</a:t>
            </a:r>
            <a:r>
              <a:rPr lang="en-US" dirty="0" smtClean="0"/>
              <a:t>.</a:t>
            </a:r>
          </a:p>
          <a:p>
            <a:endParaRPr lang="en-US" dirty="0"/>
          </a:p>
          <a:p>
            <a:r>
              <a:rPr lang="en-US" dirty="0" smtClean="0"/>
              <a:t>When choosing, we </a:t>
            </a:r>
            <a:r>
              <a:rPr lang="en-US" dirty="0"/>
              <a:t>constantly make trade-offs in our </a:t>
            </a:r>
            <a:r>
              <a:rPr lang="en-US" dirty="0" smtClean="0"/>
              <a:t>decisions. </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12</a:t>
            </a:fld>
            <a:endParaRPr kumimoji="0" lang="en-US"/>
          </a:p>
        </p:txBody>
      </p:sp>
    </p:spTree>
    <p:extLst>
      <p:ext uri="{BB962C8B-B14F-4D97-AF65-F5344CB8AC3E}">
        <p14:creationId xmlns:p14="http://schemas.microsoft.com/office/powerpoint/2010/main" val="1058641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Cost</a:t>
            </a:r>
          </a:p>
        </p:txBody>
      </p:sp>
      <p:sp>
        <p:nvSpPr>
          <p:cNvPr id="3" name="Content Placeholder 2"/>
          <p:cNvSpPr>
            <a:spLocks noGrp="1"/>
          </p:cNvSpPr>
          <p:nvPr>
            <p:ph sz="quarter" idx="1"/>
          </p:nvPr>
        </p:nvSpPr>
        <p:spPr/>
        <p:txBody>
          <a:bodyPr>
            <a:normAutofit/>
          </a:bodyPr>
          <a:lstStyle/>
          <a:p>
            <a:r>
              <a:rPr lang="en-US" dirty="0" smtClean="0"/>
              <a:t>Costs involving money are common.</a:t>
            </a:r>
          </a:p>
          <a:p>
            <a:pPr lvl="1"/>
            <a:r>
              <a:rPr lang="en-US" dirty="0" smtClean="0"/>
              <a:t>Money spent </a:t>
            </a:r>
            <a:r>
              <a:rPr lang="en-US" dirty="0"/>
              <a:t>on one purchase is money that is not available to spend on other things.</a:t>
            </a:r>
            <a:endParaRPr lang="en-US" dirty="0" smtClean="0"/>
          </a:p>
          <a:p>
            <a:endParaRPr lang="en-US" dirty="0" smtClean="0"/>
          </a:p>
          <a:p>
            <a:r>
              <a:rPr lang="en-US" dirty="0" smtClean="0"/>
              <a:t>Opportunity costs also often involve time.</a:t>
            </a:r>
          </a:p>
          <a:p>
            <a:pPr lvl="1"/>
            <a:r>
              <a:rPr lang="en-US" dirty="0" smtClean="0"/>
              <a:t>For example, going to a football game, watching television, or walking on the beach all involve an opportunity cost of time.</a:t>
            </a:r>
          </a:p>
          <a:p>
            <a:pPr lvl="1"/>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13</a:t>
            </a:fld>
            <a:endParaRPr kumimoji="0" lang="en-US"/>
          </a:p>
        </p:txBody>
      </p:sp>
    </p:spTree>
    <p:extLst>
      <p:ext uri="{BB962C8B-B14F-4D97-AF65-F5344CB8AC3E}">
        <p14:creationId xmlns:p14="http://schemas.microsoft.com/office/powerpoint/2010/main" val="1162557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a:t>
            </a:r>
            <a:endParaRPr lang="en-US" dirty="0"/>
          </a:p>
        </p:txBody>
      </p:sp>
      <p:sp>
        <p:nvSpPr>
          <p:cNvPr id="3" name="Content Placeholder 2"/>
          <p:cNvSpPr>
            <a:spLocks noGrp="1"/>
          </p:cNvSpPr>
          <p:nvPr>
            <p:ph sz="quarter" idx="1"/>
          </p:nvPr>
        </p:nvSpPr>
        <p:spPr/>
        <p:txBody>
          <a:bodyPr>
            <a:normAutofit/>
          </a:bodyPr>
          <a:lstStyle/>
          <a:p>
            <a:r>
              <a:rPr lang="en-US" dirty="0"/>
              <a:t>It is often said that some things are so important that we should do them without considering the </a:t>
            </a:r>
            <a:r>
              <a:rPr lang="en-US" dirty="0" smtClean="0"/>
              <a:t>cost.</a:t>
            </a:r>
          </a:p>
          <a:p>
            <a:endParaRPr lang="en-US" dirty="0" smtClean="0"/>
          </a:p>
          <a:p>
            <a:r>
              <a:rPr lang="en-US" dirty="0" smtClean="0"/>
              <a:t>But, once it is recognized </a:t>
            </a:r>
            <a:r>
              <a:rPr lang="en-US" dirty="0"/>
              <a:t>that costs are </a:t>
            </a:r>
            <a:r>
              <a:rPr lang="en-US" dirty="0" smtClean="0"/>
              <a:t>about forgone alternatives, it is obvious that this opinion is nonsensical.</a:t>
            </a:r>
          </a:p>
          <a:p>
            <a:endParaRPr lang="en-US" dirty="0" smtClean="0"/>
          </a:p>
          <a:p>
            <a:r>
              <a:rPr lang="en-US" dirty="0"/>
              <a:t>Saying that we should do something without considering the cost is really saying that we should do it without considering the value of the alternatives</a:t>
            </a:r>
            <a:r>
              <a:rPr lang="en-US" dirty="0" smtClean="0"/>
              <a:t>.</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14</a:t>
            </a:fld>
            <a:endParaRPr kumimoji="0" lang="en-US"/>
          </a:p>
        </p:txBody>
      </p:sp>
    </p:spTree>
    <p:extLst>
      <p:ext uri="{BB962C8B-B14F-4D97-AF65-F5344CB8AC3E}">
        <p14:creationId xmlns:p14="http://schemas.microsoft.com/office/powerpoint/2010/main" val="41683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a:t>
            </a:r>
            <a:endParaRPr lang="en-US" dirty="0"/>
          </a:p>
        </p:txBody>
      </p:sp>
      <p:sp>
        <p:nvSpPr>
          <p:cNvPr id="3" name="Content Placeholder 2"/>
          <p:cNvSpPr>
            <a:spLocks noGrp="1"/>
          </p:cNvSpPr>
          <p:nvPr>
            <p:ph sz="quarter" idx="1"/>
          </p:nvPr>
        </p:nvSpPr>
        <p:spPr/>
        <p:txBody>
          <a:bodyPr/>
          <a:lstStyle/>
          <a:p>
            <a:r>
              <a:rPr lang="en-US" dirty="0" smtClean="0"/>
              <a:t>Politicians often speak of free education, free healthcare, and free housing, but this terminology is deceptive.</a:t>
            </a:r>
          </a:p>
          <a:p>
            <a:endParaRPr lang="en-US" dirty="0" smtClean="0"/>
          </a:p>
          <a:p>
            <a:r>
              <a:rPr lang="en-US" dirty="0" smtClean="0"/>
              <a:t>The provision of all these goods requires scarce resources.</a:t>
            </a:r>
          </a:p>
          <a:p>
            <a:endParaRPr lang="en-US" dirty="0"/>
          </a:p>
          <a:p>
            <a:r>
              <a:rPr lang="en-US" dirty="0" smtClean="0"/>
              <a:t>Governments can shift costs, but they can cannot eliminate them.</a:t>
            </a: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15</a:t>
            </a:fld>
            <a:endParaRPr kumimoji="0" lang="en-US"/>
          </a:p>
        </p:txBody>
      </p:sp>
    </p:spTree>
    <p:extLst>
      <p:ext uri="{BB962C8B-B14F-4D97-AF65-F5344CB8AC3E}">
        <p14:creationId xmlns:p14="http://schemas.microsoft.com/office/powerpoint/2010/main" val="184519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2925762"/>
          </a:xfrm>
        </p:spPr>
        <p:txBody>
          <a:bodyPr>
            <a:normAutofit/>
          </a:bodyPr>
          <a:lstStyle/>
          <a:p>
            <a:r>
              <a:rPr lang="en-US" b="1" dirty="0"/>
              <a:t>Element 3.</a:t>
            </a:r>
            <a:r>
              <a:rPr lang="en-US" dirty="0"/>
              <a:t> </a:t>
            </a:r>
            <a:r>
              <a:rPr lang="en-US" dirty="0" smtClean="0"/>
              <a:t>Decisions </a:t>
            </a:r>
            <a:r>
              <a:rPr lang="en-US" dirty="0"/>
              <a:t>a</a:t>
            </a:r>
            <a:r>
              <a:rPr lang="en-US" dirty="0" smtClean="0"/>
              <a:t>re </a:t>
            </a:r>
            <a:r>
              <a:rPr lang="en-US" dirty="0"/>
              <a:t>m</a:t>
            </a:r>
            <a:r>
              <a:rPr lang="en-US" dirty="0" smtClean="0"/>
              <a:t>ade </a:t>
            </a:r>
            <a:r>
              <a:rPr lang="en-US" dirty="0"/>
              <a:t>a</a:t>
            </a:r>
            <a:r>
              <a:rPr lang="en-US" dirty="0" smtClean="0"/>
              <a:t>t </a:t>
            </a:r>
            <a:r>
              <a:rPr lang="en-US" dirty="0"/>
              <a:t>t</a:t>
            </a:r>
            <a:r>
              <a:rPr lang="en-US" dirty="0" smtClean="0"/>
              <a:t>he </a:t>
            </a:r>
            <a:r>
              <a:rPr lang="en-US" dirty="0"/>
              <a:t>margin: If we want to get the most out of our resources, options should be chosen only when the marginal </a:t>
            </a:r>
            <a:r>
              <a:rPr lang="en-US" dirty="0" smtClean="0"/>
              <a:t>benefit exceeds </a:t>
            </a:r>
            <a:r>
              <a:rPr lang="en-US" dirty="0"/>
              <a:t>the marginal cost.</a:t>
            </a:r>
          </a:p>
        </p:txBody>
      </p:sp>
      <p:sp>
        <p:nvSpPr>
          <p:cNvPr id="3" name="Content Placeholder 2"/>
          <p:cNvSpPr>
            <a:spLocks noGrp="1"/>
          </p:cNvSpPr>
          <p:nvPr>
            <p:ph sz="quarter" idx="1"/>
          </p:nvPr>
        </p:nvSpPr>
        <p:spPr>
          <a:xfrm>
            <a:off x="457200" y="3276600"/>
            <a:ext cx="7467600" cy="3197352"/>
          </a:xfrm>
        </p:spPr>
        <p:txBody>
          <a:bodyPr/>
          <a:lstStyle/>
          <a:p>
            <a:r>
              <a:rPr lang="en-US" dirty="0" smtClean="0"/>
              <a:t>To </a:t>
            </a:r>
            <a:r>
              <a:rPr lang="en-US" dirty="0"/>
              <a:t>get the most out of our resources, actions should be undertaken when </a:t>
            </a:r>
            <a:r>
              <a:rPr lang="en-US" dirty="0" smtClean="0"/>
              <a:t>the marginal benefit exceeds the marginal cost and </a:t>
            </a:r>
            <a:r>
              <a:rPr lang="en-US" dirty="0"/>
              <a:t>rejected when </a:t>
            </a:r>
            <a:r>
              <a:rPr lang="en-US" dirty="0" smtClean="0"/>
              <a:t>the marginal cost exceeds the marginal benefit.</a:t>
            </a:r>
          </a:p>
          <a:p>
            <a:endParaRPr lang="en-US" dirty="0" smtClean="0"/>
          </a:p>
          <a:p>
            <a:r>
              <a:rPr lang="en-US" dirty="0" smtClean="0"/>
              <a:t>This </a:t>
            </a:r>
            <a:r>
              <a:rPr lang="en-US" dirty="0"/>
              <a:t>principle of sound decision-making applies to individuals, businesses, government officials, and society as a whole.</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16</a:t>
            </a:fld>
            <a:endParaRPr kumimoji="0" lang="en-US"/>
          </a:p>
        </p:txBody>
      </p:sp>
    </p:spTree>
    <p:extLst>
      <p:ext uri="{BB962C8B-B14F-4D97-AF65-F5344CB8AC3E}">
        <p14:creationId xmlns:p14="http://schemas.microsoft.com/office/powerpoint/2010/main" val="2046403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smtClean="0"/>
              <a:t>Marginalism</a:t>
            </a:r>
            <a:endParaRPr lang="en-US" dirty="0"/>
          </a:p>
        </p:txBody>
      </p:sp>
      <p:sp>
        <p:nvSpPr>
          <p:cNvPr id="3" name="Content Placeholder 2"/>
          <p:cNvSpPr>
            <a:spLocks noGrp="1"/>
          </p:cNvSpPr>
          <p:nvPr>
            <p:ph sz="quarter" idx="1"/>
          </p:nvPr>
        </p:nvSpPr>
        <p:spPr/>
        <p:txBody>
          <a:bodyPr/>
          <a:lstStyle/>
          <a:p>
            <a:r>
              <a:rPr lang="en-US" dirty="0" smtClean="0"/>
              <a:t>Few, if any, decisions are “all-or-nothing.”</a:t>
            </a:r>
          </a:p>
          <a:p>
            <a:endParaRPr lang="en-US" dirty="0" smtClean="0"/>
          </a:p>
          <a:p>
            <a:r>
              <a:rPr lang="en-US" dirty="0" smtClean="0"/>
              <a:t>Marginal means additional.</a:t>
            </a:r>
          </a:p>
          <a:p>
            <a:endParaRPr lang="en-US" dirty="0" smtClean="0"/>
          </a:p>
          <a:p>
            <a:r>
              <a:rPr lang="en-US" dirty="0" err="1" smtClean="0"/>
              <a:t>Marginalism</a:t>
            </a:r>
            <a:r>
              <a:rPr lang="en-US" dirty="0" smtClean="0"/>
              <a:t> is seldom ignored in our personal decisions, but frequently in our conversations and in politics.</a:t>
            </a:r>
          </a:p>
          <a:p>
            <a:endParaRPr lang="en-US" dirty="0" smtClean="0"/>
          </a:p>
          <a:p>
            <a:r>
              <a:rPr lang="en-US" dirty="0" smtClean="0"/>
              <a:t>To get the most out of our resources, we should only take an action when the marginal benefits are greater than the marginal costs.</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17</a:t>
            </a:fld>
            <a:endParaRPr kumimoji="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Examples of Marginal Decision-making</a:t>
            </a:r>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18</a:t>
            </a:fld>
            <a:endParaRPr kumimoji="0" lang="en-US"/>
          </a:p>
        </p:txBody>
      </p:sp>
      <p:sp>
        <p:nvSpPr>
          <p:cNvPr id="3" name="Content Placeholder 2"/>
          <p:cNvSpPr>
            <a:spLocks noGrp="1"/>
          </p:cNvSpPr>
          <p:nvPr>
            <p:ph sz="quarter" idx="1"/>
          </p:nvPr>
        </p:nvSpPr>
        <p:spPr>
          <a:xfrm>
            <a:off x="457200" y="1600200"/>
            <a:ext cx="4343400" cy="5105400"/>
          </a:xfrm>
        </p:spPr>
        <p:txBody>
          <a:bodyPr>
            <a:normAutofit fontScale="92500" lnSpcReduction="20000"/>
          </a:bodyPr>
          <a:lstStyle/>
          <a:p>
            <a:r>
              <a:rPr lang="en-US" sz="2600" dirty="0" smtClean="0"/>
              <a:t>How clean is your house?</a:t>
            </a:r>
          </a:p>
          <a:p>
            <a:pPr lvl="1"/>
            <a:r>
              <a:rPr lang="en-US" sz="2300" dirty="0" smtClean="0"/>
              <a:t>Do you clean 100% of the dirt away?</a:t>
            </a:r>
          </a:p>
          <a:p>
            <a:endParaRPr lang="en-US" sz="2600" dirty="0" smtClean="0"/>
          </a:p>
          <a:p>
            <a:r>
              <a:rPr lang="en-US" sz="2600" dirty="0" smtClean="0"/>
              <a:t>How about when company is coming?</a:t>
            </a:r>
          </a:p>
          <a:p>
            <a:endParaRPr lang="en-US" sz="2600" dirty="0" smtClean="0"/>
          </a:p>
          <a:p>
            <a:r>
              <a:rPr lang="en-US" sz="2600" dirty="0" smtClean="0"/>
              <a:t>How about when selling your house?</a:t>
            </a:r>
          </a:p>
          <a:p>
            <a:pPr>
              <a:buNone/>
            </a:pPr>
            <a:endParaRPr lang="en-US" sz="2600" dirty="0" smtClean="0"/>
          </a:p>
          <a:p>
            <a:r>
              <a:rPr lang="en-US" sz="2600" dirty="0" smtClean="0"/>
              <a:t>In each case, you clean to the point where the marginal costs outweigh the expected marginal benefits.</a:t>
            </a:r>
          </a:p>
          <a:p>
            <a:endParaRPr lang="en-US" dirty="0"/>
          </a:p>
        </p:txBody>
      </p:sp>
      <p:pic>
        <p:nvPicPr>
          <p:cNvPr id="8" name="Picture 10" descr="j0198042[1]"/>
          <p:cNvPicPr>
            <a:picLocks noChangeAspect="1" noChangeArrowheads="1"/>
          </p:cNvPicPr>
          <p:nvPr/>
        </p:nvPicPr>
        <p:blipFill>
          <a:blip r:embed="rId2" cstate="print"/>
          <a:srcRect/>
          <a:stretch>
            <a:fillRect/>
          </a:stretch>
        </p:blipFill>
        <p:spPr>
          <a:xfrm>
            <a:off x="5267325" y="2279650"/>
            <a:ext cx="2505075" cy="26733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What impact will higher wages have on the labor force participation of women? How will this affect the birth rate?</a:t>
            </a:r>
          </a:p>
          <a:p>
            <a:pPr marL="457200" indent="-457200">
              <a:buFont typeface="+mj-lt"/>
              <a:buAutoNum type="arabicPeriod"/>
            </a:pPr>
            <a:endParaRPr lang="en-US" dirty="0" smtClean="0"/>
          </a:p>
          <a:p>
            <a:pPr marL="457200" indent="-457200">
              <a:buFont typeface="+mj-lt"/>
              <a:buAutoNum type="arabicPeriod"/>
            </a:pPr>
            <a:r>
              <a:rPr lang="en-US" dirty="0"/>
              <a:t>A restaurant offers an “all you can eat” lunch buffet for $10. Jim has already eaten three servings, and is trying to decide whether to go back for a fourth. Describe how Jim can use marginal analysis to make his decision.</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19</a:t>
            </a:fld>
            <a:endParaRPr kumimoji="0" lang="en-US"/>
          </a:p>
        </p:txBody>
      </p:sp>
    </p:spTree>
    <p:extLst>
      <p:ext uri="{BB962C8B-B14F-4D97-AF65-F5344CB8AC3E}">
        <p14:creationId xmlns:p14="http://schemas.microsoft.com/office/powerpoint/2010/main" val="32688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PowerPoint </a:t>
            </a:r>
            <a:r>
              <a:rPr lang="en-US" dirty="0" smtClean="0"/>
              <a:t>Slides</a:t>
            </a:r>
            <a:endParaRPr lang="en-US" dirty="0"/>
          </a:p>
        </p:txBody>
      </p:sp>
      <p:sp>
        <p:nvSpPr>
          <p:cNvPr id="3" name="Content Placeholder 2"/>
          <p:cNvSpPr>
            <a:spLocks noGrp="1"/>
          </p:cNvSpPr>
          <p:nvPr>
            <p:ph sz="quarter" idx="1"/>
          </p:nvPr>
        </p:nvSpPr>
        <p:spPr/>
        <p:txBody>
          <a:bodyPr>
            <a:noAutofit/>
          </a:bodyPr>
          <a:lstStyle/>
          <a:p>
            <a:r>
              <a:rPr lang="en-US" sz="1800" dirty="0"/>
              <a:t>The PowerPoint slides for the Common Sense Economics (CSE) electronic package provide an overview of the most important points covered in the text. Students should read the text, watch the assigned videos, and listen to the podcasts prior to reviewing the </a:t>
            </a:r>
            <a:r>
              <a:rPr lang="en-US" sz="1800" dirty="0" smtClean="0"/>
              <a:t>slides.</a:t>
            </a:r>
          </a:p>
          <a:p>
            <a:endParaRPr lang="en-US" sz="400" dirty="0" smtClean="0"/>
          </a:p>
          <a:p>
            <a:r>
              <a:rPr lang="en-US" sz="1800" dirty="0" smtClean="0"/>
              <a:t>The </a:t>
            </a:r>
            <a:r>
              <a:rPr lang="en-US" sz="1800" dirty="0"/>
              <a:t>PowerPoint slides are organized by module, which reflects the approximate amount of material most instructors will cover weekly during a regular school term. The 15 core modules cover all of the CSE text. </a:t>
            </a:r>
            <a:r>
              <a:rPr lang="en-US" sz="1800" dirty="0" smtClean="0"/>
              <a:t>Modules 1, </a:t>
            </a:r>
            <a:r>
              <a:rPr lang="en-US" sz="1800" dirty="0"/>
              <a:t>2</a:t>
            </a:r>
            <a:r>
              <a:rPr lang="en-US" sz="1800" dirty="0" smtClean="0"/>
              <a:t>, 3, and </a:t>
            </a:r>
            <a:r>
              <a:rPr lang="en-US" sz="1800" dirty="0"/>
              <a:t>4</a:t>
            </a:r>
            <a:r>
              <a:rPr lang="en-US" sz="1800" dirty="0" smtClean="0"/>
              <a:t> covering part </a:t>
            </a:r>
            <a:r>
              <a:rPr lang="en-US" sz="1800" dirty="0"/>
              <a:t>1</a:t>
            </a:r>
            <a:r>
              <a:rPr lang="en-US" sz="1800" dirty="0" smtClean="0"/>
              <a:t> of CSE are presented here. The </a:t>
            </a:r>
            <a:r>
              <a:rPr lang="en-US" sz="1800" dirty="0"/>
              <a:t>slides for each </a:t>
            </a:r>
            <a:r>
              <a:rPr lang="en-US" sz="1800" dirty="0" smtClean="0"/>
              <a:t>module </a:t>
            </a:r>
            <a:r>
              <a:rPr lang="en-US" sz="1800" dirty="0"/>
              <a:t>are organized as follows: (1) module title and list of concepts covered, (2) highlights and explanation of text material, including the CSE elements covered by the module, and (3) questions for </a:t>
            </a:r>
            <a:r>
              <a:rPr lang="en-US" sz="1800" dirty="0" smtClean="0"/>
              <a:t>thought.</a:t>
            </a:r>
          </a:p>
          <a:p>
            <a:endParaRPr lang="en-US" sz="400" dirty="0" smtClean="0"/>
          </a:p>
          <a:p>
            <a:r>
              <a:rPr lang="en-US" sz="1800" dirty="0" smtClean="0"/>
              <a:t>Some </a:t>
            </a:r>
            <a:r>
              <a:rPr lang="en-US" sz="1800" dirty="0"/>
              <a:t>instructors may want to use the PowerPoint slides for classroom </a:t>
            </a:r>
            <a:r>
              <a:rPr lang="en-US" sz="1800" dirty="0" smtClean="0"/>
              <a:t>instruction. </a:t>
            </a:r>
            <a:r>
              <a:rPr lang="en-US" sz="1800" dirty="0"/>
              <a:t>The slides will provide students with a comprehensive set of notes and explanatory material for the CSE text.</a:t>
            </a:r>
          </a:p>
        </p:txBody>
      </p:sp>
      <p:sp>
        <p:nvSpPr>
          <p:cNvPr id="4" name="Slide Number Placeholder 3"/>
          <p:cNvSpPr>
            <a:spLocks noGrp="1"/>
          </p:cNvSpPr>
          <p:nvPr>
            <p:ph type="sldNum" sz="quarter" idx="4294967295"/>
          </p:nvPr>
        </p:nvSpPr>
        <p:spPr>
          <a:xfrm>
            <a:off x="8129016" y="5734050"/>
            <a:ext cx="609600" cy="521208"/>
          </a:xfrm>
          <a:prstGeom prst="rect">
            <a:avLst/>
          </a:prstGeom>
        </p:spPr>
        <p:txBody>
          <a:bodyPr/>
          <a:lstStyle/>
          <a:p>
            <a:pPr algn="ctr" eaLnBrk="1" latinLnBrk="0" hangingPunct="1"/>
            <a:fld id="{2BBB5E19-F10A-4C2F-BF6F-11C513378A2E}" type="slidenum">
              <a:rPr kumimoji="0" lang="en-US" smtClean="0"/>
              <a:pPr algn="ctr" eaLnBrk="1" latinLnBrk="0" hangingPunct="1"/>
              <a:t>2</a:t>
            </a:fld>
            <a:endParaRPr kumimoji="0" lang="en-US"/>
          </a:p>
        </p:txBody>
      </p:sp>
    </p:spTree>
    <p:extLst>
      <p:ext uri="{BB962C8B-B14F-4D97-AF65-F5344CB8AC3E}">
        <p14:creationId xmlns:p14="http://schemas.microsoft.com/office/powerpoint/2010/main" val="527440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3"/>
            </a:pPr>
            <a:r>
              <a:rPr lang="en-US" dirty="0"/>
              <a:t>Maria wishes to buy gasoline and have her car washed. </a:t>
            </a:r>
            <a:r>
              <a:rPr lang="en-US" dirty="0" smtClean="0"/>
              <a:t>If </a:t>
            </a:r>
            <a:r>
              <a:rPr lang="en-US" dirty="0"/>
              <a:t>she buys 9 gallons of gasoline at $2.50 per gallon, the car wash costs $2, but if she buys 10 gallons of gasoline, the car wash is free. For Maria, the marginal cost of the tenth gallon of gasoline </a:t>
            </a:r>
            <a:r>
              <a:rPr lang="en-US" dirty="0" smtClean="0"/>
              <a:t>is</a:t>
            </a:r>
            <a:endParaRPr lang="en-US" dirty="0"/>
          </a:p>
          <a:p>
            <a:pPr marL="822960" lvl="1" indent="-457200">
              <a:buFont typeface="+mj-lt"/>
              <a:buAutoNum type="alphaLcParenR"/>
            </a:pPr>
            <a:r>
              <a:rPr lang="en-US" dirty="0" smtClean="0"/>
              <a:t>Zero</a:t>
            </a:r>
          </a:p>
          <a:p>
            <a:pPr marL="822960" lvl="1" indent="-457200">
              <a:buFont typeface="+mj-lt"/>
              <a:buAutoNum type="alphaLcParenR"/>
            </a:pPr>
            <a:r>
              <a:rPr lang="en-US" dirty="0" smtClean="0"/>
              <a:t>50 cents</a:t>
            </a:r>
          </a:p>
          <a:p>
            <a:pPr marL="822960" lvl="1" indent="-457200">
              <a:buFont typeface="+mj-lt"/>
              <a:buAutoNum type="alphaLcParenR"/>
            </a:pPr>
            <a:r>
              <a:rPr lang="en-US" dirty="0" smtClean="0"/>
              <a:t>$2.00</a:t>
            </a:r>
          </a:p>
          <a:p>
            <a:pPr marL="822960" lvl="1" indent="-457200">
              <a:buFont typeface="+mj-lt"/>
              <a:buAutoNum type="alphaLcParenR"/>
            </a:pPr>
            <a:r>
              <a:rPr lang="en-US" dirty="0" smtClean="0"/>
              <a:t>$2.50</a:t>
            </a:r>
            <a:endParaRPr lang="en-US" dirty="0"/>
          </a:p>
          <a:p>
            <a:pPr>
              <a:buNone/>
            </a:pPr>
            <a:r>
              <a:rPr lang="en-US" dirty="0"/>
              <a:t>Answer: 50 cents (=$2.50 - $2.00)</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20</a:t>
            </a:fld>
            <a:endParaRPr kumimoji="0" lang="en-US"/>
          </a:p>
        </p:txBody>
      </p:sp>
    </p:spTree>
    <p:extLst>
      <p:ext uri="{BB962C8B-B14F-4D97-AF65-F5344CB8AC3E}">
        <p14:creationId xmlns:p14="http://schemas.microsoft.com/office/powerpoint/2010/main" val="397786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Trade and </a:t>
            </a:r>
            <a:r>
              <a:rPr lang="en-US" dirty="0" smtClean="0"/>
              <a:t>Markets</a:t>
            </a:r>
            <a:endParaRPr lang="en-US" dirty="0"/>
          </a:p>
        </p:txBody>
      </p:sp>
      <p:sp>
        <p:nvSpPr>
          <p:cNvPr id="3" name="Content Placeholder 2"/>
          <p:cNvSpPr>
            <a:spLocks noGrp="1"/>
          </p:cNvSpPr>
          <p:nvPr>
            <p:ph sz="quarter" idx="1"/>
          </p:nvPr>
        </p:nvSpPr>
        <p:spPr/>
        <p:txBody>
          <a:bodyPr/>
          <a:lstStyle/>
          <a:p>
            <a:r>
              <a:rPr lang="en-US" dirty="0" smtClean="0"/>
              <a:t>CSE Part 1, Elements 4, 5, and 6</a:t>
            </a:r>
          </a:p>
          <a:p>
            <a:r>
              <a:rPr lang="en-US" dirty="0" smtClean="0"/>
              <a:t>Concepts Covered:</a:t>
            </a:r>
          </a:p>
          <a:p>
            <a:pPr lvl="1"/>
            <a:r>
              <a:rPr lang="en-US" dirty="0"/>
              <a:t>Comparative Advantage</a:t>
            </a:r>
          </a:p>
          <a:p>
            <a:pPr lvl="1"/>
            <a:r>
              <a:rPr lang="en-US" dirty="0"/>
              <a:t>Gains from trade </a:t>
            </a:r>
          </a:p>
          <a:p>
            <a:pPr lvl="1"/>
            <a:r>
              <a:rPr lang="en-US" dirty="0"/>
              <a:t>Transaction costs</a:t>
            </a:r>
          </a:p>
          <a:p>
            <a:pPr lvl="1"/>
            <a:r>
              <a:rPr lang="en-US" dirty="0"/>
              <a:t>Demand and supply </a:t>
            </a:r>
          </a:p>
          <a:p>
            <a:pPr lvl="1"/>
            <a:r>
              <a:rPr lang="en-US" dirty="0"/>
              <a:t>Market </a:t>
            </a:r>
            <a:r>
              <a:rPr lang="en-US" dirty="0" smtClean="0"/>
              <a:t>equilibrium</a:t>
            </a:r>
            <a:endParaRPr lang="en-US" dirty="0"/>
          </a:p>
          <a:p>
            <a:pPr lvl="1"/>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21</a:t>
            </a:fld>
            <a:endParaRPr kumimoji="0" lang="en-US"/>
          </a:p>
        </p:txBody>
      </p:sp>
    </p:spTree>
    <p:extLst>
      <p:ext uri="{BB962C8B-B14F-4D97-AF65-F5344CB8AC3E}">
        <p14:creationId xmlns:p14="http://schemas.microsoft.com/office/powerpoint/2010/main" val="565343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lstStyle/>
          <a:p>
            <a:r>
              <a:rPr lang="en-US" b="1" dirty="0" smtClean="0"/>
              <a:t>Element 4.</a:t>
            </a:r>
            <a:r>
              <a:rPr lang="en-US" dirty="0" smtClean="0"/>
              <a:t> Trade </a:t>
            </a:r>
            <a:r>
              <a:rPr lang="en-US" dirty="0"/>
              <a:t>promotes economic progress.</a:t>
            </a:r>
          </a:p>
        </p:txBody>
      </p:sp>
      <p:sp>
        <p:nvSpPr>
          <p:cNvPr id="3" name="Content Placeholder 2"/>
          <p:cNvSpPr>
            <a:spLocks noGrp="1"/>
          </p:cNvSpPr>
          <p:nvPr>
            <p:ph sz="quarter" idx="1"/>
          </p:nvPr>
        </p:nvSpPr>
        <p:spPr>
          <a:xfrm>
            <a:off x="457200" y="2057400"/>
            <a:ext cx="7467600" cy="4416552"/>
          </a:xfrm>
        </p:spPr>
        <p:txBody>
          <a:bodyPr>
            <a:normAutofit/>
          </a:bodyPr>
          <a:lstStyle/>
          <a:p>
            <a:r>
              <a:rPr lang="en-US" dirty="0"/>
              <a:t>The foundation of trade is mutual </a:t>
            </a:r>
            <a:r>
              <a:rPr lang="en-US" dirty="0" smtClean="0"/>
              <a:t>gain.</a:t>
            </a:r>
          </a:p>
          <a:p>
            <a:endParaRPr lang="en-US" dirty="0"/>
          </a:p>
          <a:p>
            <a:r>
              <a:rPr lang="en-US" dirty="0" smtClean="0"/>
              <a:t>Trade is mutually advantageous: In order to for an exchange to occur, the trading partners must agree. </a:t>
            </a:r>
            <a:r>
              <a:rPr lang="en-US" dirty="0"/>
              <a:t>Trade is a win-win </a:t>
            </a:r>
            <a:r>
              <a:rPr lang="en-US" dirty="0" smtClean="0"/>
              <a:t>activity.</a:t>
            </a:r>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22</a:t>
            </a:fld>
            <a:endParaRPr kumimoji="0" lang="en-US"/>
          </a:p>
        </p:txBody>
      </p:sp>
    </p:spTree>
    <p:extLst>
      <p:ext uri="{BB962C8B-B14F-4D97-AF65-F5344CB8AC3E}">
        <p14:creationId xmlns:p14="http://schemas.microsoft.com/office/powerpoint/2010/main" val="1029720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Three Major Sources of Gains From </a:t>
            </a:r>
            <a:r>
              <a:rPr lang="en-US" dirty="0"/>
              <a:t>T</a:t>
            </a:r>
            <a:r>
              <a:rPr lang="en-US" dirty="0" smtClean="0"/>
              <a:t>rade</a:t>
            </a:r>
            <a:endParaRPr lang="en-US" dirty="0"/>
          </a:p>
        </p:txBody>
      </p:sp>
      <p:sp>
        <p:nvSpPr>
          <p:cNvPr id="3" name="Content Placeholder 2"/>
          <p:cNvSpPr>
            <a:spLocks noGrp="1"/>
          </p:cNvSpPr>
          <p:nvPr>
            <p:ph sz="quarter" idx="1"/>
          </p:nvPr>
        </p:nvSpPr>
        <p:spPr/>
        <p:txBody>
          <a:bodyPr>
            <a:normAutofit/>
          </a:bodyPr>
          <a:lstStyle/>
          <a:p>
            <a:r>
              <a:rPr lang="en-US" dirty="0" smtClean="0"/>
              <a:t>Trade moves goods from people who value them less to people who value them more.</a:t>
            </a:r>
          </a:p>
          <a:p>
            <a:endParaRPr lang="en-US" dirty="0" smtClean="0"/>
          </a:p>
          <a:p>
            <a:r>
              <a:rPr lang="en-US" dirty="0" smtClean="0"/>
              <a:t>Trade makes larger outputs and higher consumption possible as </a:t>
            </a:r>
            <a:r>
              <a:rPr lang="en-US" dirty="0"/>
              <a:t>a</a:t>
            </a:r>
            <a:r>
              <a:rPr lang="en-US" dirty="0" smtClean="0"/>
              <a:t> result of specialization.</a:t>
            </a:r>
          </a:p>
          <a:p>
            <a:endParaRPr lang="en-US" dirty="0" smtClean="0"/>
          </a:p>
          <a:p>
            <a:r>
              <a:rPr lang="en-US" dirty="0" smtClean="0"/>
              <a:t>Trade makes larger outputs and higher consumption possible because it facilitates gains from the lower per-unit costs that often </a:t>
            </a:r>
            <a:r>
              <a:rPr lang="en-US" dirty="0"/>
              <a:t>a</a:t>
            </a:r>
            <a:r>
              <a:rPr lang="en-US" dirty="0" smtClean="0"/>
              <a:t>ccompany large scale production.  </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23</a:t>
            </a:fld>
            <a:endParaRPr kumimoji="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 and Gains from Trade</a:t>
            </a:r>
            <a:endParaRPr lang="en-US" dirty="0"/>
          </a:p>
        </p:txBody>
      </p:sp>
      <p:sp>
        <p:nvSpPr>
          <p:cNvPr id="3" name="Content Placeholder 2"/>
          <p:cNvSpPr>
            <a:spLocks noGrp="1"/>
          </p:cNvSpPr>
          <p:nvPr>
            <p:ph sz="quarter" idx="1"/>
          </p:nvPr>
        </p:nvSpPr>
        <p:spPr/>
        <p:txBody>
          <a:bodyPr>
            <a:normAutofit/>
          </a:bodyPr>
          <a:lstStyle/>
          <a:p>
            <a:r>
              <a:rPr lang="en-US" b="1" dirty="0" smtClean="0"/>
              <a:t>The </a:t>
            </a:r>
            <a:r>
              <a:rPr lang="en-US" b="1" dirty="0"/>
              <a:t>Law of Comparative Advantage: </a:t>
            </a:r>
            <a:r>
              <a:rPr lang="en-US" dirty="0" smtClean="0"/>
              <a:t>Trading partners can produce a larger joint output if each specializes in the production of items for which they are the low opportunity cost producer. This law applies to individuals, businesses, and nations.</a:t>
            </a:r>
          </a:p>
          <a:p>
            <a:endParaRPr lang="en-US" dirty="0" smtClean="0"/>
          </a:p>
          <a:p>
            <a:r>
              <a:rPr lang="en-US" dirty="0" smtClean="0"/>
              <a:t>Each trading partner gains when they specialize in the production of items for which they are a low opportunity cost producer and trade for items that they can produce only at a high opportunity cost.</a:t>
            </a: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24</a:t>
            </a:fld>
            <a:endParaRPr kumimoji="0" lang="en-US"/>
          </a:p>
        </p:txBody>
      </p:sp>
    </p:spTree>
    <p:extLst>
      <p:ext uri="{BB962C8B-B14F-4D97-AF65-F5344CB8AC3E}">
        <p14:creationId xmlns:p14="http://schemas.microsoft.com/office/powerpoint/2010/main" val="1616634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 Scope of Trade Is Broad</a:t>
            </a:r>
            <a:endParaRPr lang="en-US" dirty="0"/>
          </a:p>
        </p:txBody>
      </p:sp>
      <p:sp>
        <p:nvSpPr>
          <p:cNvPr id="3" name="Content Placeholder 2"/>
          <p:cNvSpPr>
            <a:spLocks noGrp="1"/>
          </p:cNvSpPr>
          <p:nvPr>
            <p:ph sz="quarter" idx="1"/>
          </p:nvPr>
        </p:nvSpPr>
        <p:spPr/>
        <p:txBody>
          <a:bodyPr/>
          <a:lstStyle/>
          <a:p>
            <a:r>
              <a:rPr lang="en-US" sz="2700" dirty="0" smtClean="0"/>
              <a:t>Going to a movie</a:t>
            </a:r>
          </a:p>
          <a:p>
            <a:r>
              <a:rPr lang="en-US" sz="2700" dirty="0" smtClean="0"/>
              <a:t>Shopping at a grocery store</a:t>
            </a:r>
          </a:p>
          <a:p>
            <a:r>
              <a:rPr lang="en-US" sz="2700" dirty="0" smtClean="0"/>
              <a:t>Having a garage sale</a:t>
            </a:r>
          </a:p>
          <a:p>
            <a:r>
              <a:rPr lang="en-US" sz="2700" dirty="0" smtClean="0"/>
              <a:t>Renting a house or an apartment</a:t>
            </a:r>
          </a:p>
          <a:p>
            <a:r>
              <a:rPr lang="en-US" sz="2700" dirty="0" smtClean="0"/>
              <a:t>Buying imports from China and Mexico</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25</a:t>
            </a:fld>
            <a:endParaRPr kumimoji="0" lang="en-US"/>
          </a:p>
        </p:txBody>
      </p:sp>
      <p:pic>
        <p:nvPicPr>
          <p:cNvPr id="6" name="Picture 3"/>
          <p:cNvPicPr>
            <a:picLocks noChangeAspect="1" noChangeArrowheads="1"/>
          </p:cNvPicPr>
          <p:nvPr/>
        </p:nvPicPr>
        <p:blipFill>
          <a:blip r:embed="rId2" cstate="print"/>
          <a:srcRect/>
          <a:stretch>
            <a:fillRect/>
          </a:stretch>
        </p:blipFill>
        <p:spPr bwMode="auto">
          <a:xfrm>
            <a:off x="3200400" y="4648200"/>
            <a:ext cx="2647950" cy="172402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Importance </a:t>
            </a:r>
            <a:r>
              <a:rPr lang="en-US" dirty="0"/>
              <a:t>of </a:t>
            </a:r>
            <a:r>
              <a:rPr lang="en-US" dirty="0" smtClean="0"/>
              <a:t>Trade In Our Modern World</a:t>
            </a:r>
            <a:endParaRPr lang="en-US" dirty="0"/>
          </a:p>
        </p:txBody>
      </p:sp>
      <p:sp>
        <p:nvSpPr>
          <p:cNvPr id="3" name="Content Placeholder 2"/>
          <p:cNvSpPr>
            <a:spLocks noGrp="1"/>
          </p:cNvSpPr>
          <p:nvPr>
            <p:ph sz="quarter" idx="1"/>
          </p:nvPr>
        </p:nvSpPr>
        <p:spPr/>
        <p:txBody>
          <a:bodyPr>
            <a:normAutofit/>
          </a:bodyPr>
          <a:lstStyle/>
          <a:p>
            <a:r>
              <a:rPr lang="en-US" dirty="0" smtClean="0"/>
              <a:t>Trade </a:t>
            </a:r>
            <a:r>
              <a:rPr lang="en-US" dirty="0"/>
              <a:t>makes it possible for </a:t>
            </a:r>
            <a:r>
              <a:rPr lang="en-US" dirty="0" smtClean="0"/>
              <a:t>us </a:t>
            </a:r>
            <a:r>
              <a:rPr lang="en-US" dirty="0"/>
              <a:t>to consume a bundle of goods and services far beyond what we would be able to produce for </a:t>
            </a:r>
            <a:r>
              <a:rPr lang="en-US" dirty="0" smtClean="0"/>
              <a:t>ourselves.</a:t>
            </a:r>
          </a:p>
          <a:p>
            <a:pPr lvl="1"/>
            <a:r>
              <a:rPr lang="en-US" dirty="0"/>
              <a:t>I</a:t>
            </a:r>
            <a:r>
              <a:rPr lang="en-US" dirty="0" smtClean="0"/>
              <a:t>magine </a:t>
            </a:r>
            <a:r>
              <a:rPr lang="en-US" dirty="0"/>
              <a:t>the difficulty involved in producing your own housing, clothing, and food, to say nothing of computers, television sets, dishwashers, automobiles, and </a:t>
            </a:r>
            <a:r>
              <a:rPr lang="en-US" dirty="0" smtClean="0"/>
              <a:t>telephones.</a:t>
            </a:r>
          </a:p>
          <a:p>
            <a:pPr lvl="1"/>
            <a:endParaRPr lang="en-US" dirty="0" smtClean="0"/>
          </a:p>
          <a:p>
            <a:r>
              <a:rPr lang="en-US" dirty="0" smtClean="0"/>
              <a:t>Countries </a:t>
            </a:r>
            <a:r>
              <a:rPr lang="en-US" dirty="0"/>
              <a:t>that impose obstacles to exchange—either domestic or international—reduce the ability of their citizens to achieve gains from trade and to live more prosperous lives.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26</a:t>
            </a:fld>
            <a:endParaRPr kumimoji="0" lang="en-US"/>
          </a:p>
        </p:txBody>
      </p:sp>
    </p:spTree>
    <p:extLst>
      <p:ext uri="{BB962C8B-B14F-4D97-AF65-F5344CB8AC3E}">
        <p14:creationId xmlns:p14="http://schemas.microsoft.com/office/powerpoint/2010/main" val="225821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lstStyle/>
          <a:p>
            <a:r>
              <a:rPr lang="en-US" b="1" dirty="0"/>
              <a:t>Element 5.</a:t>
            </a:r>
            <a:r>
              <a:rPr lang="en-US" dirty="0"/>
              <a:t> </a:t>
            </a:r>
            <a:r>
              <a:rPr lang="en-US" dirty="0" smtClean="0"/>
              <a:t>Transaction </a:t>
            </a:r>
            <a:r>
              <a:rPr lang="en-US" dirty="0"/>
              <a:t>costs are an obstacle to trade.</a:t>
            </a:r>
          </a:p>
        </p:txBody>
      </p:sp>
      <p:sp>
        <p:nvSpPr>
          <p:cNvPr id="3" name="Content Placeholder 2"/>
          <p:cNvSpPr>
            <a:spLocks noGrp="1"/>
          </p:cNvSpPr>
          <p:nvPr>
            <p:ph sz="quarter" idx="1"/>
          </p:nvPr>
        </p:nvSpPr>
        <p:spPr>
          <a:xfrm>
            <a:off x="457200" y="1981200"/>
            <a:ext cx="7467600" cy="4492752"/>
          </a:xfrm>
        </p:spPr>
        <p:txBody>
          <a:bodyPr/>
          <a:lstStyle/>
          <a:p>
            <a:r>
              <a:rPr lang="en-US" dirty="0" smtClean="0"/>
              <a:t>Transaction costs reduce </a:t>
            </a:r>
            <a:r>
              <a:rPr lang="en-US" dirty="0"/>
              <a:t>the volume of trade and the gains it generates</a:t>
            </a:r>
            <a:r>
              <a:rPr lang="en-US" dirty="0" smtClean="0"/>
              <a:t>.</a:t>
            </a:r>
          </a:p>
          <a:p>
            <a:endParaRPr lang="en-US" dirty="0"/>
          </a:p>
          <a:p>
            <a:r>
              <a:rPr lang="en-US" dirty="0" smtClean="0"/>
              <a:t>Lower transaction costs will increase the volume of, and the gains from, trade.</a:t>
            </a:r>
            <a:endParaRPr lang="en-US" dirty="0"/>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27</a:t>
            </a:fld>
            <a:endParaRPr kumimoji="0" lang="en-US"/>
          </a:p>
        </p:txBody>
      </p:sp>
    </p:spTree>
    <p:extLst>
      <p:ext uri="{BB962C8B-B14F-4D97-AF65-F5344CB8AC3E}">
        <p14:creationId xmlns:p14="http://schemas.microsoft.com/office/powerpoint/2010/main" val="2011913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Transaction Costs</a:t>
            </a:r>
            <a:endParaRPr lang="en-US" dirty="0"/>
          </a:p>
        </p:txBody>
      </p:sp>
      <p:sp>
        <p:nvSpPr>
          <p:cNvPr id="3" name="Content Placeholder 2"/>
          <p:cNvSpPr>
            <a:spLocks noGrp="1"/>
          </p:cNvSpPr>
          <p:nvPr>
            <p:ph sz="quarter" idx="1"/>
          </p:nvPr>
        </p:nvSpPr>
        <p:spPr/>
        <p:txBody>
          <a:bodyPr/>
          <a:lstStyle/>
          <a:p>
            <a:r>
              <a:rPr lang="en-US" sz="2700" b="1" dirty="0" smtClean="0"/>
              <a:t>Are resources spent on</a:t>
            </a:r>
          </a:p>
          <a:p>
            <a:pPr lvl="1"/>
            <a:r>
              <a:rPr lang="en-US" dirty="0" smtClean="0"/>
              <a:t>Searching out trading partners</a:t>
            </a:r>
          </a:p>
          <a:p>
            <a:pPr lvl="1"/>
            <a:r>
              <a:rPr lang="en-US" dirty="0" smtClean="0"/>
              <a:t>Searching out product information</a:t>
            </a:r>
          </a:p>
          <a:p>
            <a:pPr lvl="1"/>
            <a:r>
              <a:rPr lang="en-US" dirty="0" smtClean="0"/>
              <a:t>Negotiating terms of trade</a:t>
            </a:r>
          </a:p>
          <a:p>
            <a:pPr lvl="1"/>
            <a:r>
              <a:rPr lang="en-US" dirty="0" smtClean="0"/>
              <a:t>Closing sales</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28</a:t>
            </a:fld>
            <a:endParaRPr kumimoji="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Why do we experience transaction costs?</a:t>
            </a:r>
            <a:endParaRPr lang="en-US" dirty="0"/>
          </a:p>
        </p:txBody>
      </p:sp>
      <p:sp>
        <p:nvSpPr>
          <p:cNvPr id="3" name="Content Placeholder 2"/>
          <p:cNvSpPr>
            <a:spLocks noGrp="1"/>
          </p:cNvSpPr>
          <p:nvPr>
            <p:ph sz="quarter" idx="1"/>
          </p:nvPr>
        </p:nvSpPr>
        <p:spPr/>
        <p:txBody>
          <a:bodyPr>
            <a:normAutofit/>
          </a:bodyPr>
          <a:lstStyle/>
          <a:p>
            <a:r>
              <a:rPr lang="en-US" dirty="0" smtClean="0"/>
              <a:t>Physical objects: Can’t get there from here!</a:t>
            </a:r>
          </a:p>
          <a:p>
            <a:endParaRPr lang="en-US" dirty="0" smtClean="0"/>
          </a:p>
          <a:p>
            <a:r>
              <a:rPr lang="en-US" dirty="0" smtClean="0"/>
              <a:t>Lack of information:</a:t>
            </a:r>
            <a:r>
              <a:rPr lang="en-US" b="1" dirty="0" smtClean="0"/>
              <a:t> </a:t>
            </a:r>
            <a:r>
              <a:rPr lang="en-US" dirty="0" smtClean="0"/>
              <a:t>Finding sellers and best deals.</a:t>
            </a:r>
          </a:p>
          <a:p>
            <a:endParaRPr lang="en-US" dirty="0" smtClean="0"/>
          </a:p>
          <a:p>
            <a:r>
              <a:rPr lang="en-US" dirty="0" smtClean="0"/>
              <a:t>Political obstacles: Taxes, tariffs, licensing requirements, regulations, etc.</a:t>
            </a:r>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29</a:t>
            </a:fld>
            <a:endParaRPr kumimoji="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The Twelve Key Elements of Part </a:t>
            </a:r>
            <a:r>
              <a:rPr lang="en-US" b="1" dirty="0"/>
              <a:t>1</a:t>
            </a:r>
            <a:r>
              <a:rPr lang="en-US" b="1" dirty="0" smtClean="0"/>
              <a:t> will</a:t>
            </a:r>
            <a:endParaRPr lang="en-US" b="1" dirty="0"/>
          </a:p>
        </p:txBody>
      </p:sp>
      <p:sp>
        <p:nvSpPr>
          <p:cNvPr id="3" name="Content Placeholder 2"/>
          <p:cNvSpPr>
            <a:spLocks noGrp="1"/>
          </p:cNvSpPr>
          <p:nvPr>
            <p:ph sz="quarter" idx="1"/>
          </p:nvPr>
        </p:nvSpPr>
        <p:spPr/>
        <p:txBody>
          <a:bodyPr/>
          <a:lstStyle/>
          <a:p>
            <a:pPr lvl="0"/>
            <a:r>
              <a:rPr lang="en-US" dirty="0" smtClean="0"/>
              <a:t>Provide a bridge between common sense and basic principles of economics, </a:t>
            </a:r>
          </a:p>
          <a:p>
            <a:pPr lvl="0">
              <a:buNone/>
            </a:pPr>
            <a:endParaRPr lang="en-US" dirty="0" smtClean="0"/>
          </a:p>
          <a:p>
            <a:pPr lvl="0"/>
            <a:r>
              <a:rPr lang="en-US" dirty="0" smtClean="0"/>
              <a:t>Help you begin to “think like an economist,” and </a:t>
            </a:r>
          </a:p>
          <a:p>
            <a:pPr lvl="0">
              <a:buNone/>
            </a:pPr>
            <a:endParaRPr lang="en-US" dirty="0" smtClean="0"/>
          </a:p>
          <a:p>
            <a:pPr lvl="0"/>
            <a:r>
              <a:rPr lang="en-US" dirty="0" smtClean="0"/>
              <a:t>Provide important insights with regard to how the world really works.</a:t>
            </a:r>
          </a:p>
        </p:txBody>
      </p:sp>
      <p:sp>
        <p:nvSpPr>
          <p:cNvPr id="7" name="Slide Number Placeholder 6"/>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a:t>
            </a:fld>
            <a:endParaRPr kumimoji="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Middlemen, Gains </a:t>
            </a:r>
            <a:r>
              <a:rPr lang="en-US" dirty="0"/>
              <a:t>F</a:t>
            </a:r>
            <a:r>
              <a:rPr lang="en-US" dirty="0" smtClean="0"/>
              <a:t>rom Trade, and Transaction Costs</a:t>
            </a:r>
            <a:endParaRPr lang="en-US" dirty="0"/>
          </a:p>
        </p:txBody>
      </p:sp>
      <p:sp>
        <p:nvSpPr>
          <p:cNvPr id="3" name="Content Placeholder 2"/>
          <p:cNvSpPr>
            <a:spLocks noGrp="1"/>
          </p:cNvSpPr>
          <p:nvPr>
            <p:ph sz="quarter" idx="1"/>
          </p:nvPr>
        </p:nvSpPr>
        <p:spPr/>
        <p:txBody>
          <a:bodyPr/>
          <a:lstStyle/>
          <a:p>
            <a:r>
              <a:rPr lang="en-US" dirty="0" smtClean="0"/>
              <a:t>Middlemen reduce transaction costs. </a:t>
            </a:r>
            <a:r>
              <a:rPr lang="en-US" dirty="0"/>
              <a:t>T</a:t>
            </a:r>
            <a:r>
              <a:rPr lang="en-US" dirty="0" smtClean="0"/>
              <a:t>his is why people value their services.</a:t>
            </a:r>
          </a:p>
          <a:p>
            <a:endParaRPr lang="en-US" dirty="0"/>
          </a:p>
          <a:p>
            <a:r>
              <a:rPr lang="en-US" dirty="0" smtClean="0"/>
              <a:t>For Example:</a:t>
            </a:r>
          </a:p>
          <a:p>
            <a:pPr lvl="1"/>
            <a:r>
              <a:rPr lang="en-US" dirty="0" smtClean="0"/>
              <a:t>real </a:t>
            </a:r>
            <a:r>
              <a:rPr lang="en-US" dirty="0"/>
              <a:t>estate </a:t>
            </a:r>
            <a:r>
              <a:rPr lang="en-US" dirty="0" smtClean="0"/>
              <a:t>agents</a:t>
            </a:r>
          </a:p>
          <a:p>
            <a:pPr lvl="1"/>
            <a:r>
              <a:rPr lang="en-US" dirty="0" smtClean="0"/>
              <a:t>stockbrokers,</a:t>
            </a:r>
          </a:p>
          <a:p>
            <a:pPr lvl="1"/>
            <a:r>
              <a:rPr lang="en-US" dirty="0" smtClean="0"/>
              <a:t>automobile dealers</a:t>
            </a:r>
          </a:p>
          <a:p>
            <a:pPr lvl="1"/>
            <a:r>
              <a:rPr lang="en-US" dirty="0" smtClean="0"/>
              <a:t>grocers</a:t>
            </a:r>
          </a:p>
          <a:p>
            <a:pPr lvl="1"/>
            <a:r>
              <a:rPr lang="en-US" dirty="0" smtClean="0"/>
              <a:t>and </a:t>
            </a:r>
            <a:r>
              <a:rPr lang="en-US" dirty="0"/>
              <a:t>a wide variety of merchants.</a:t>
            </a:r>
            <a:endParaRPr lang="en-US" dirty="0" smtClean="0"/>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30</a:t>
            </a:fld>
            <a:endParaRPr kumimoji="0" lang="en-US"/>
          </a:p>
        </p:txBody>
      </p:sp>
    </p:spTree>
    <p:extLst>
      <p:ext uri="{BB962C8B-B14F-4D97-AF65-F5344CB8AC3E}">
        <p14:creationId xmlns:p14="http://schemas.microsoft.com/office/powerpoint/2010/main" val="73990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Transaction Costs</a:t>
            </a:r>
            <a:endParaRPr lang="en-US" dirty="0"/>
          </a:p>
        </p:txBody>
      </p:sp>
      <p:sp>
        <p:nvSpPr>
          <p:cNvPr id="3" name="Content Placeholder 2"/>
          <p:cNvSpPr>
            <a:spLocks noGrp="1"/>
          </p:cNvSpPr>
          <p:nvPr>
            <p:ph sz="quarter" idx="1"/>
          </p:nvPr>
        </p:nvSpPr>
        <p:spPr/>
        <p:txBody>
          <a:bodyPr/>
          <a:lstStyle/>
          <a:p>
            <a:r>
              <a:rPr lang="en-US" dirty="0"/>
              <a:t>In recent years, </a:t>
            </a:r>
            <a:r>
              <a:rPr lang="en-US" dirty="0" smtClean="0"/>
              <a:t>internet technology </a:t>
            </a:r>
            <a:r>
              <a:rPr lang="en-US" dirty="0"/>
              <a:t>has reduced the transaction costs of numerous exchanges</a:t>
            </a:r>
            <a:r>
              <a:rPr lang="en-US" dirty="0" smtClean="0"/>
              <a:t>.</a:t>
            </a:r>
          </a:p>
          <a:p>
            <a:endParaRPr lang="en-US" dirty="0" smtClean="0"/>
          </a:p>
          <a:p>
            <a:r>
              <a:rPr lang="en-US" dirty="0" smtClean="0"/>
              <a:t>With </a:t>
            </a:r>
            <a:r>
              <a:rPr lang="en-US" dirty="0"/>
              <a:t>just a few swipes on </a:t>
            </a:r>
            <a:r>
              <a:rPr lang="en-US" dirty="0" smtClean="0"/>
              <a:t>a </a:t>
            </a:r>
            <a:r>
              <a:rPr lang="en-US" dirty="0"/>
              <a:t>touch </a:t>
            </a:r>
            <a:r>
              <a:rPr lang="en-US" dirty="0" smtClean="0"/>
              <a:t>screen one can shop </a:t>
            </a:r>
            <a:r>
              <a:rPr lang="en-US" dirty="0"/>
              <a:t>for movies, clothing, and household goods, locate a hotel room, obtain tickets for a major concert or big football game, and even hail a </a:t>
            </a:r>
            <a:r>
              <a:rPr lang="en-US" dirty="0" smtClean="0"/>
              <a:t>taxi.</a:t>
            </a:r>
          </a:p>
          <a:p>
            <a:endParaRPr lang="en-US" dirty="0"/>
          </a:p>
          <a:p>
            <a:r>
              <a:rPr lang="en-US" dirty="0" smtClean="0"/>
              <a:t>Reductions </a:t>
            </a:r>
            <a:r>
              <a:rPr lang="en-US" dirty="0"/>
              <a:t>in transaction costs have increased the volume of trade and enhanced our living standards.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31</a:t>
            </a:fld>
            <a:endParaRPr kumimoji="0" lang="en-US"/>
          </a:p>
        </p:txBody>
      </p:sp>
    </p:spTree>
    <p:extLst>
      <p:ext uri="{BB962C8B-B14F-4D97-AF65-F5344CB8AC3E}">
        <p14:creationId xmlns:p14="http://schemas.microsoft.com/office/powerpoint/2010/main" val="217500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a:bodyPr>
          <a:lstStyle/>
          <a:p>
            <a:r>
              <a:rPr lang="en-US" b="1" dirty="0" smtClean="0"/>
              <a:t>Element 6.</a:t>
            </a:r>
            <a:r>
              <a:rPr lang="en-US" dirty="0" smtClean="0"/>
              <a:t> Prices </a:t>
            </a:r>
            <a:r>
              <a:rPr lang="en-US" dirty="0"/>
              <a:t>bring the choices of buyers and sellers into balance.</a:t>
            </a:r>
          </a:p>
        </p:txBody>
      </p:sp>
      <p:sp>
        <p:nvSpPr>
          <p:cNvPr id="3" name="Content Placeholder 2"/>
          <p:cNvSpPr>
            <a:spLocks noGrp="1"/>
          </p:cNvSpPr>
          <p:nvPr>
            <p:ph sz="quarter" idx="1"/>
          </p:nvPr>
        </p:nvSpPr>
        <p:spPr>
          <a:xfrm>
            <a:off x="457200" y="1981200"/>
            <a:ext cx="7467600" cy="4492752"/>
          </a:xfrm>
        </p:spPr>
        <p:txBody>
          <a:bodyPr/>
          <a:lstStyle/>
          <a:p>
            <a:r>
              <a:rPr lang="en-US" dirty="0" smtClean="0"/>
              <a:t>The market price of a good reflects the forces of demand and supply.</a:t>
            </a:r>
          </a:p>
          <a:p>
            <a:endParaRPr lang="en-US" dirty="0" smtClean="0"/>
          </a:p>
          <a:p>
            <a:r>
              <a:rPr lang="en-US" dirty="0" smtClean="0"/>
              <a:t>This price will tend to bring the quantity demanded and quantity supplied into balance.</a:t>
            </a: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32</a:t>
            </a:fld>
            <a:endParaRPr kumimoji="0" lang="en-US"/>
          </a:p>
        </p:txBody>
      </p:sp>
    </p:spTree>
    <p:extLst>
      <p:ext uri="{BB962C8B-B14F-4D97-AF65-F5344CB8AC3E}">
        <p14:creationId xmlns:p14="http://schemas.microsoft.com/office/powerpoint/2010/main" val="665375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Demand Side of a Market</a:t>
            </a:r>
            <a:endParaRPr lang="en-US" dirty="0"/>
          </a:p>
        </p:txBody>
      </p:sp>
      <p:sp>
        <p:nvSpPr>
          <p:cNvPr id="3" name="Content Placeholder 2"/>
          <p:cNvSpPr>
            <a:spLocks noGrp="1"/>
          </p:cNvSpPr>
          <p:nvPr>
            <p:ph sz="quarter" idx="1"/>
          </p:nvPr>
        </p:nvSpPr>
        <p:spPr/>
        <p:txBody>
          <a:bodyPr>
            <a:normAutofit/>
          </a:bodyPr>
          <a:lstStyle/>
          <a:p>
            <a:r>
              <a:rPr lang="en-US" dirty="0" smtClean="0"/>
              <a:t>The demand curve represents the response of buyers (consumers) to a change in price.</a:t>
            </a:r>
          </a:p>
          <a:p>
            <a:endParaRPr lang="en-US" dirty="0" smtClean="0"/>
          </a:p>
          <a:p>
            <a:r>
              <a:rPr lang="en-US" b="1" dirty="0"/>
              <a:t>Law of Demand:</a:t>
            </a:r>
            <a:r>
              <a:rPr lang="en-US" dirty="0"/>
              <a:t> T</a:t>
            </a:r>
            <a:r>
              <a:rPr lang="en-US" dirty="0" smtClean="0"/>
              <a:t>here </a:t>
            </a:r>
            <a:r>
              <a:rPr lang="en-US" dirty="0"/>
              <a:t>is an inverse relationship between the price of </a:t>
            </a:r>
            <a:r>
              <a:rPr lang="en-US" dirty="0" smtClean="0"/>
              <a:t>a good and </a:t>
            </a:r>
            <a:r>
              <a:rPr lang="en-US" dirty="0"/>
              <a:t>the quantity </a:t>
            </a:r>
            <a:r>
              <a:rPr lang="en-US" dirty="0" smtClean="0"/>
              <a:t>that </a:t>
            </a:r>
            <a:r>
              <a:rPr lang="en-US" dirty="0"/>
              <a:t>buyers are willing to purchase when other things are held </a:t>
            </a:r>
            <a:r>
              <a:rPr lang="en-US" dirty="0" smtClean="0"/>
              <a:t>constant.</a:t>
            </a:r>
          </a:p>
          <a:p>
            <a:pPr lvl="1"/>
            <a:r>
              <a:rPr lang="en-US" dirty="0" smtClean="0"/>
              <a:t>As </a:t>
            </a:r>
            <a:r>
              <a:rPr lang="en-US" dirty="0"/>
              <a:t>the price of </a:t>
            </a:r>
            <a:r>
              <a:rPr lang="en-US" dirty="0" smtClean="0"/>
              <a:t>a good increases</a:t>
            </a:r>
            <a:r>
              <a:rPr lang="en-US" dirty="0"/>
              <a:t>, consumers purchase less of </a:t>
            </a:r>
            <a:r>
              <a:rPr lang="en-US" dirty="0" smtClean="0"/>
              <a:t>the good.</a:t>
            </a:r>
          </a:p>
          <a:p>
            <a:pPr lvl="1"/>
            <a:r>
              <a:rPr lang="en-US" dirty="0" smtClean="0"/>
              <a:t>As </a:t>
            </a:r>
            <a:r>
              <a:rPr lang="en-US" dirty="0"/>
              <a:t>price decreases, </a:t>
            </a:r>
            <a:r>
              <a:rPr lang="en-US" dirty="0" smtClean="0"/>
              <a:t>consumers will purchase more</a:t>
            </a:r>
            <a:r>
              <a:rPr lang="en-US" dirty="0"/>
              <a:t>.</a:t>
            </a:r>
          </a:p>
          <a:p>
            <a:endParaRPr lang="en-US" sz="2700" dirty="0" smtClean="0"/>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33</a:t>
            </a:fld>
            <a:endParaRPr kumimoji="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Supply Side of a Market</a:t>
            </a:r>
            <a:endParaRPr lang="en-US" dirty="0"/>
          </a:p>
        </p:txBody>
      </p:sp>
      <p:sp>
        <p:nvSpPr>
          <p:cNvPr id="3" name="Content Placeholder 2"/>
          <p:cNvSpPr>
            <a:spLocks noGrp="1"/>
          </p:cNvSpPr>
          <p:nvPr>
            <p:ph sz="quarter" idx="1"/>
          </p:nvPr>
        </p:nvSpPr>
        <p:spPr/>
        <p:txBody>
          <a:bodyPr>
            <a:normAutofit/>
          </a:bodyPr>
          <a:lstStyle/>
          <a:p>
            <a:r>
              <a:rPr lang="en-US" dirty="0" smtClean="0"/>
              <a:t>The supply curve represents the response of sellers (producers) to a change in price.</a:t>
            </a:r>
          </a:p>
          <a:p>
            <a:endParaRPr lang="en-US" dirty="0" smtClean="0"/>
          </a:p>
          <a:p>
            <a:r>
              <a:rPr lang="en-US" b="1" dirty="0"/>
              <a:t>Law of </a:t>
            </a:r>
            <a:r>
              <a:rPr lang="en-US" b="1" dirty="0" smtClean="0"/>
              <a:t>Supply:</a:t>
            </a:r>
            <a:r>
              <a:rPr lang="en-US" dirty="0" smtClean="0"/>
              <a:t> </a:t>
            </a:r>
            <a:r>
              <a:rPr lang="en-US" dirty="0"/>
              <a:t>T</a:t>
            </a:r>
            <a:r>
              <a:rPr lang="en-US" dirty="0" smtClean="0"/>
              <a:t>here </a:t>
            </a:r>
            <a:r>
              <a:rPr lang="en-US" dirty="0"/>
              <a:t>is </a:t>
            </a:r>
            <a:r>
              <a:rPr lang="en-US" dirty="0" smtClean="0"/>
              <a:t>a positive </a:t>
            </a:r>
            <a:r>
              <a:rPr lang="en-US" dirty="0"/>
              <a:t>relationship between the price of </a:t>
            </a:r>
            <a:r>
              <a:rPr lang="en-US" dirty="0" smtClean="0"/>
              <a:t>a good and </a:t>
            </a:r>
            <a:r>
              <a:rPr lang="en-US" dirty="0"/>
              <a:t>the quantity </a:t>
            </a:r>
            <a:r>
              <a:rPr lang="en-US" dirty="0" smtClean="0"/>
              <a:t>that sellers are </a:t>
            </a:r>
            <a:r>
              <a:rPr lang="en-US" dirty="0"/>
              <a:t>willing to </a:t>
            </a:r>
            <a:r>
              <a:rPr lang="en-US" dirty="0" smtClean="0"/>
              <a:t>supply when </a:t>
            </a:r>
            <a:r>
              <a:rPr lang="en-US" dirty="0"/>
              <a:t>other things are held </a:t>
            </a:r>
            <a:r>
              <a:rPr lang="en-US" dirty="0" smtClean="0"/>
              <a:t>constant.</a:t>
            </a:r>
          </a:p>
          <a:p>
            <a:pPr lvl="1"/>
            <a:r>
              <a:rPr lang="en-US" dirty="0" smtClean="0"/>
              <a:t>As </a:t>
            </a:r>
            <a:r>
              <a:rPr lang="en-US" dirty="0"/>
              <a:t>the price of </a:t>
            </a:r>
            <a:r>
              <a:rPr lang="en-US" dirty="0" smtClean="0"/>
              <a:t>a good increases</a:t>
            </a:r>
            <a:r>
              <a:rPr lang="en-US" dirty="0"/>
              <a:t>, </a:t>
            </a:r>
            <a:r>
              <a:rPr lang="en-US" dirty="0" smtClean="0"/>
              <a:t>sellers are willing to supply more of the good.</a:t>
            </a:r>
          </a:p>
          <a:p>
            <a:pPr lvl="1"/>
            <a:r>
              <a:rPr lang="en-US" dirty="0" smtClean="0"/>
              <a:t>As </a:t>
            </a:r>
            <a:r>
              <a:rPr lang="en-US" dirty="0"/>
              <a:t>price decreases, </a:t>
            </a:r>
            <a:r>
              <a:rPr lang="en-US" dirty="0" smtClean="0"/>
              <a:t>sellers will supply less.</a:t>
            </a:r>
            <a:endParaRPr lang="en-US" dirty="0"/>
          </a:p>
          <a:p>
            <a:endParaRPr lang="en-US" sz="2700" dirty="0" smtClean="0"/>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34</a:t>
            </a:fld>
            <a:endParaRPr kumimoji="0" lang="en-US"/>
          </a:p>
        </p:txBody>
      </p:sp>
    </p:spTree>
    <p:extLst>
      <p:ext uri="{BB962C8B-B14F-4D97-AF65-F5344CB8AC3E}">
        <p14:creationId xmlns:p14="http://schemas.microsoft.com/office/powerpoint/2010/main" val="146137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Equilibrium</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600" dirty="0" smtClean="0"/>
              <a:t>Equilibrium occurs at the price where the amount of the good demanded by consumers is just equal to the amount sellers are willing to supply.</a:t>
            </a:r>
          </a:p>
          <a:p>
            <a:endParaRPr lang="en-US" sz="1700" dirty="0" smtClean="0"/>
          </a:p>
          <a:p>
            <a:r>
              <a:rPr lang="en-US" sz="2600" dirty="0" smtClean="0"/>
              <a:t>The choices of buyers and sellers will move the market toward equilibrium.</a:t>
            </a:r>
          </a:p>
          <a:p>
            <a:endParaRPr lang="en-US" sz="1700" dirty="0"/>
          </a:p>
          <a:p>
            <a:r>
              <a:rPr lang="en-US" sz="2600" dirty="0" smtClean="0"/>
              <a:t>Consumers will purchase only units </a:t>
            </a:r>
            <a:r>
              <a:rPr lang="en-US" sz="2600" dirty="0"/>
              <a:t>that they value more than </a:t>
            </a:r>
            <a:r>
              <a:rPr lang="en-US" sz="2600" dirty="0" smtClean="0"/>
              <a:t>price</a:t>
            </a:r>
            <a:r>
              <a:rPr lang="en-US" sz="2600" dirty="0"/>
              <a:t>. Similarly, producers will supply only units that can be produced at a cost less than </a:t>
            </a:r>
            <a:r>
              <a:rPr lang="en-US" sz="2600" dirty="0" smtClean="0"/>
              <a:t>price</a:t>
            </a:r>
            <a:r>
              <a:rPr lang="en-US" sz="2600" dirty="0"/>
              <a:t>.</a:t>
            </a:r>
            <a:endParaRPr lang="en-US" sz="2600" dirty="0" smtClean="0"/>
          </a:p>
          <a:p>
            <a:endParaRPr lang="en-US" sz="1700" dirty="0" smtClean="0"/>
          </a:p>
          <a:p>
            <a:r>
              <a:rPr lang="en-US" sz="2600" dirty="0" smtClean="0"/>
              <a:t>In equilibrium, all mutually advantageous exchanges will occur.</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35</a:t>
            </a:fld>
            <a:endParaRPr kumimoji="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3360" y="1296454"/>
            <a:ext cx="4663440" cy="4343400"/>
          </a:xfrm>
          <a:prstGeom prst="roundRect">
            <a:avLst>
              <a:gd name="adj" fmla="val 2321"/>
            </a:avLst>
          </a:prstGeom>
          <a:solidFill>
            <a:schemeClr val="bg1"/>
          </a:solidFill>
          <a:ln w="12700">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lvl="0"/>
            <a:r>
              <a:rPr lang="en-US" dirty="0" smtClean="0"/>
              <a:t>Demand, Supply, and Equilibrium Price</a:t>
            </a:r>
            <a:endParaRPr lang="en-US" dirty="0"/>
          </a:p>
        </p:txBody>
      </p:sp>
      <p:sp>
        <p:nvSpPr>
          <p:cNvPr id="5" name="Content Placeholder 4"/>
          <p:cNvSpPr>
            <a:spLocks noGrp="1"/>
          </p:cNvSpPr>
          <p:nvPr>
            <p:ph sz="quarter" idx="1"/>
          </p:nvPr>
        </p:nvSpPr>
        <p:spPr>
          <a:xfrm>
            <a:off x="76199" y="1600200"/>
            <a:ext cx="3945129" cy="5257800"/>
          </a:xfrm>
        </p:spPr>
        <p:txBody>
          <a:bodyPr>
            <a:normAutofit lnSpcReduction="10000"/>
          </a:bodyPr>
          <a:lstStyle/>
          <a:p>
            <a:pPr marL="274320" lvl="1">
              <a:spcBef>
                <a:spcPts val="600"/>
              </a:spcBef>
              <a:buSzPct val="70000"/>
              <a:buFont typeface="Wingdings"/>
              <a:buChar char=""/>
            </a:pPr>
            <a:r>
              <a:rPr lang="en-US" sz="2000" dirty="0" smtClean="0"/>
              <a:t>Here we illustrate the impact of price on </a:t>
            </a:r>
            <a:r>
              <a:rPr lang="en-US" sz="2000" b="1" i="1" dirty="0" smtClean="0">
                <a:solidFill>
                  <a:srgbClr val="1C7FB9"/>
                </a:solidFill>
              </a:rPr>
              <a:t>quantity demanded</a:t>
            </a:r>
            <a:r>
              <a:rPr lang="en-US" sz="2000" dirty="0" smtClean="0"/>
              <a:t> and </a:t>
            </a:r>
            <a:r>
              <a:rPr lang="en-US" sz="2000" b="1" i="1" dirty="0" smtClean="0">
                <a:solidFill>
                  <a:srgbClr val="D13722"/>
                </a:solidFill>
              </a:rPr>
              <a:t>quantity supplied</a:t>
            </a:r>
            <a:r>
              <a:rPr lang="en-US" sz="2000" dirty="0" smtClean="0"/>
              <a:t>.</a:t>
            </a:r>
          </a:p>
          <a:p>
            <a:pPr marL="274320" lvl="1">
              <a:spcBef>
                <a:spcPts val="600"/>
              </a:spcBef>
              <a:buSzPct val="70000"/>
              <a:buFont typeface="Wingdings"/>
              <a:buChar char=""/>
            </a:pPr>
            <a:endParaRPr lang="en-US" sz="800" dirty="0" smtClean="0"/>
          </a:p>
          <a:p>
            <a:pPr marL="274320" lvl="1">
              <a:spcBef>
                <a:spcPts val="600"/>
              </a:spcBef>
              <a:buSzPct val="70000"/>
              <a:buFont typeface="Wingdings"/>
              <a:buChar char=""/>
            </a:pPr>
            <a:r>
              <a:rPr lang="en-US" sz="2000" dirty="0" smtClean="0"/>
              <a:t>There is an inverse relationship between price and </a:t>
            </a:r>
            <a:r>
              <a:rPr lang="en-US" sz="2000" b="1" i="1" dirty="0" smtClean="0">
                <a:solidFill>
                  <a:srgbClr val="1C7FB9"/>
                </a:solidFill>
              </a:rPr>
              <a:t>quantity demanded</a:t>
            </a:r>
            <a:r>
              <a:rPr lang="en-US" sz="2000" dirty="0" smtClean="0"/>
              <a:t>.</a:t>
            </a:r>
          </a:p>
          <a:p>
            <a:pPr marL="274320" lvl="1">
              <a:spcBef>
                <a:spcPts val="600"/>
              </a:spcBef>
              <a:buSzPct val="70000"/>
              <a:buFont typeface="Wingdings"/>
              <a:buChar char=""/>
            </a:pPr>
            <a:endParaRPr lang="en-US" sz="900" dirty="0" smtClean="0"/>
          </a:p>
          <a:p>
            <a:pPr marL="274320" lvl="1">
              <a:spcBef>
                <a:spcPts val="600"/>
              </a:spcBef>
              <a:buSzPct val="70000"/>
              <a:buFont typeface="Wingdings"/>
              <a:buChar char=""/>
            </a:pPr>
            <a:r>
              <a:rPr lang="en-US" sz="2000" dirty="0" smtClean="0"/>
              <a:t>There is a positive relationship between price and </a:t>
            </a:r>
            <a:r>
              <a:rPr lang="en-US" sz="2000" b="1" i="1" dirty="0" smtClean="0">
                <a:solidFill>
                  <a:srgbClr val="D13722"/>
                </a:solidFill>
              </a:rPr>
              <a:t>quantity supplied</a:t>
            </a:r>
            <a:r>
              <a:rPr lang="en-US" sz="2000" dirty="0" smtClean="0"/>
              <a:t>.</a:t>
            </a:r>
          </a:p>
          <a:p>
            <a:pPr marL="274320" lvl="1">
              <a:spcBef>
                <a:spcPts val="600"/>
              </a:spcBef>
              <a:buSzPct val="70000"/>
              <a:buFont typeface="Wingdings"/>
              <a:buChar char=""/>
            </a:pPr>
            <a:endParaRPr lang="en-US" sz="900" dirty="0" smtClean="0"/>
          </a:p>
          <a:p>
            <a:pPr marL="274320" lvl="1">
              <a:spcBef>
                <a:spcPts val="600"/>
              </a:spcBef>
              <a:buSzPct val="70000"/>
              <a:buFont typeface="Wingdings"/>
              <a:buChar char=""/>
            </a:pPr>
            <a:r>
              <a:rPr lang="en-US" sz="2000" dirty="0" smtClean="0"/>
              <a:t>As shown here, price will tend to move toward the equilibrium, where </a:t>
            </a:r>
            <a:r>
              <a:rPr lang="en-US" sz="2000" b="1" i="1" dirty="0" smtClean="0">
                <a:solidFill>
                  <a:srgbClr val="1C7FB9"/>
                </a:solidFill>
              </a:rPr>
              <a:t>quantity demanded</a:t>
            </a:r>
            <a:r>
              <a:rPr lang="en-US" sz="2000" dirty="0" smtClean="0"/>
              <a:t> and </a:t>
            </a:r>
            <a:r>
              <a:rPr lang="en-US" sz="2000" b="1" i="1" dirty="0" smtClean="0">
                <a:solidFill>
                  <a:srgbClr val="D13722"/>
                </a:solidFill>
              </a:rPr>
              <a:t>quantity </a:t>
            </a:r>
            <a:r>
              <a:rPr lang="en-US" sz="2000" b="1" i="1" dirty="0">
                <a:solidFill>
                  <a:srgbClr val="D13722"/>
                </a:solidFill>
              </a:rPr>
              <a:t>s</a:t>
            </a:r>
            <a:r>
              <a:rPr lang="en-US" sz="2000" b="1" i="1" dirty="0" smtClean="0">
                <a:solidFill>
                  <a:srgbClr val="D13722"/>
                </a:solidFill>
              </a:rPr>
              <a:t>upplied</a:t>
            </a:r>
            <a:r>
              <a:rPr lang="en-US" sz="2000" dirty="0" smtClean="0"/>
              <a:t> are equal.</a:t>
            </a:r>
          </a:p>
        </p:txBody>
      </p:sp>
      <p:sp>
        <p:nvSpPr>
          <p:cNvPr id="10" name="Slide Number Placeholder 9"/>
          <p:cNvSpPr>
            <a:spLocks noGrp="1"/>
          </p:cNvSpPr>
          <p:nvPr>
            <p:ph type="sldNum" sz="quarter" idx="12"/>
          </p:nvPr>
        </p:nvSpPr>
        <p:spPr/>
        <p:txBody>
          <a:bodyPr/>
          <a:lstStyle/>
          <a:p>
            <a:fld id="{2BBB5E19-F10A-4C2F-BF6F-11C513378A2E}" type="slidenum">
              <a:rPr kumimoji="0" lang="en-US" smtClean="0"/>
              <a:pPr/>
              <a:t>36</a:t>
            </a:fld>
            <a:endParaRPr kumimoji="0" lang="en-US"/>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482" t="4145" r="6687" b="2591"/>
          <a:stretch/>
        </p:blipFill>
        <p:spPr>
          <a:xfrm>
            <a:off x="4038600" y="1417638"/>
            <a:ext cx="4630929" cy="393192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What Determines If a Good Will Be Produced?</a:t>
            </a:r>
            <a:endParaRPr lang="en-US" dirty="0"/>
          </a:p>
        </p:txBody>
      </p:sp>
      <p:sp>
        <p:nvSpPr>
          <p:cNvPr id="3" name="Content Placeholder 2"/>
          <p:cNvSpPr>
            <a:spLocks noGrp="1"/>
          </p:cNvSpPr>
          <p:nvPr>
            <p:ph sz="quarter" idx="1"/>
          </p:nvPr>
        </p:nvSpPr>
        <p:spPr/>
        <p:txBody>
          <a:bodyPr>
            <a:normAutofit/>
          </a:bodyPr>
          <a:lstStyle/>
          <a:p>
            <a:r>
              <a:rPr lang="en-US" dirty="0" smtClean="0"/>
              <a:t>In a market economy, firms will </a:t>
            </a:r>
            <a:r>
              <a:rPr lang="en-US" dirty="0"/>
              <a:t>s</a:t>
            </a:r>
            <a:r>
              <a:rPr lang="en-US" dirty="0" smtClean="0"/>
              <a:t>earch for the opportunity to produce goods for which sales revenue exceeds their costs.</a:t>
            </a:r>
            <a:endParaRPr lang="en-US" dirty="0"/>
          </a:p>
          <a:p>
            <a:endParaRPr lang="en-US" dirty="0" smtClean="0"/>
          </a:p>
          <a:p>
            <a:r>
              <a:rPr lang="en-US" dirty="0" smtClean="0"/>
              <a:t>Firms will continue to produce a good or service only if consumers are willing to pay a price that is greater than or equal to their per unit costs.</a:t>
            </a:r>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37</a:t>
            </a:fld>
            <a:endParaRPr kumimoji="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Curve Shifters</a:t>
            </a:r>
          </a:p>
        </p:txBody>
      </p:sp>
      <p:sp>
        <p:nvSpPr>
          <p:cNvPr id="3" name="Content Placeholder 2"/>
          <p:cNvSpPr>
            <a:spLocks noGrp="1"/>
          </p:cNvSpPr>
          <p:nvPr>
            <p:ph sz="quarter" idx="1"/>
          </p:nvPr>
        </p:nvSpPr>
        <p:spPr/>
        <p:txBody>
          <a:bodyPr/>
          <a:lstStyle/>
          <a:p>
            <a:r>
              <a:rPr lang="en-US" dirty="0"/>
              <a:t>The following will  lead to a change in </a:t>
            </a:r>
            <a:r>
              <a:rPr lang="en-US" dirty="0" smtClean="0"/>
              <a:t>demand (a </a:t>
            </a:r>
            <a:r>
              <a:rPr lang="en-US" dirty="0"/>
              <a:t>shift in the entire curve): </a:t>
            </a:r>
          </a:p>
          <a:p>
            <a:pPr lvl="1"/>
            <a:r>
              <a:rPr lang="en-US" dirty="0"/>
              <a:t>Changes in consumer income</a:t>
            </a:r>
          </a:p>
          <a:p>
            <a:pPr lvl="1"/>
            <a:r>
              <a:rPr lang="en-US" dirty="0"/>
              <a:t>Change in the number of consumers</a:t>
            </a:r>
          </a:p>
          <a:p>
            <a:pPr lvl="1"/>
            <a:r>
              <a:rPr lang="en-US" dirty="0"/>
              <a:t>Change in the price of a related good</a:t>
            </a:r>
          </a:p>
          <a:p>
            <a:pPr lvl="1"/>
            <a:r>
              <a:rPr lang="en-US" dirty="0"/>
              <a:t>Changes in expectations</a:t>
            </a:r>
          </a:p>
          <a:p>
            <a:pPr lvl="1"/>
            <a:r>
              <a:rPr lang="en-US" dirty="0"/>
              <a:t>Demographic changes</a:t>
            </a:r>
          </a:p>
          <a:p>
            <a:pPr lvl="1"/>
            <a:r>
              <a:rPr lang="en-US" dirty="0"/>
              <a:t>Changes in consumer tastes and preferences</a:t>
            </a:r>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38</a:t>
            </a:fld>
            <a:endParaRPr kumimoji="0" lang="en-US"/>
          </a:p>
        </p:txBody>
      </p:sp>
    </p:spTree>
    <p:extLst>
      <p:ext uri="{BB962C8B-B14F-4D97-AF65-F5344CB8AC3E}">
        <p14:creationId xmlns:p14="http://schemas.microsoft.com/office/powerpoint/2010/main" val="7222390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Demand </a:t>
            </a:r>
            <a:r>
              <a:rPr lang="en-US" dirty="0" smtClean="0"/>
              <a:t>and </a:t>
            </a:r>
            <a:r>
              <a:rPr lang="en-US" dirty="0"/>
              <a:t>Quantity Demanded</a:t>
            </a:r>
          </a:p>
        </p:txBody>
      </p:sp>
      <p:sp>
        <p:nvSpPr>
          <p:cNvPr id="3" name="Content Placeholder 2"/>
          <p:cNvSpPr>
            <a:spLocks noGrp="1"/>
          </p:cNvSpPr>
          <p:nvPr>
            <p:ph sz="quarter" idx="1"/>
          </p:nvPr>
        </p:nvSpPr>
        <p:spPr/>
        <p:txBody>
          <a:bodyPr/>
          <a:lstStyle/>
          <a:p>
            <a:r>
              <a:rPr lang="en-US" b="1" dirty="0"/>
              <a:t>Change in </a:t>
            </a:r>
            <a:r>
              <a:rPr lang="en-US" b="1" dirty="0" smtClean="0"/>
              <a:t>Demand:</a:t>
            </a:r>
            <a:r>
              <a:rPr lang="en-US" dirty="0" smtClean="0"/>
              <a:t> a </a:t>
            </a:r>
            <a:r>
              <a:rPr lang="en-US" dirty="0"/>
              <a:t>shift in the entire demand curve.</a:t>
            </a:r>
          </a:p>
          <a:p>
            <a:endParaRPr lang="en-US" dirty="0" smtClean="0"/>
          </a:p>
          <a:p>
            <a:r>
              <a:rPr lang="en-US" b="1" dirty="0" smtClean="0"/>
              <a:t>Change </a:t>
            </a:r>
            <a:r>
              <a:rPr lang="en-US" b="1" dirty="0"/>
              <a:t>in Quantity </a:t>
            </a:r>
            <a:r>
              <a:rPr lang="en-US" b="1" dirty="0" smtClean="0"/>
              <a:t>Demanded:</a:t>
            </a:r>
            <a:r>
              <a:rPr lang="en-US" dirty="0" smtClean="0"/>
              <a:t> a </a:t>
            </a:r>
            <a:r>
              <a:rPr lang="en-US" dirty="0"/>
              <a:t>movement along the same demand curve in response </a:t>
            </a:r>
            <a:r>
              <a:rPr lang="en-US" dirty="0" smtClean="0"/>
              <a:t>to </a:t>
            </a:r>
            <a:r>
              <a:rPr lang="en-US" dirty="0"/>
              <a:t>a change in its price.</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39</a:t>
            </a:fld>
            <a:endParaRPr kumimoji="0" lang="en-US"/>
          </a:p>
        </p:txBody>
      </p:sp>
    </p:spTree>
    <p:extLst>
      <p:ext uri="{BB962C8B-B14F-4D97-AF65-F5344CB8AC3E}">
        <p14:creationId xmlns:p14="http://schemas.microsoft.com/office/powerpoint/2010/main" val="32691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a:t>
            </a:r>
            <a:r>
              <a:rPr lang="en-US" dirty="0"/>
              <a:t>Basic C</a:t>
            </a:r>
            <a:r>
              <a:rPr lang="en-US" dirty="0" smtClean="0"/>
              <a:t>oncepts</a:t>
            </a:r>
            <a:endParaRPr lang="en-US" dirty="0"/>
          </a:p>
        </p:txBody>
      </p:sp>
      <p:sp>
        <p:nvSpPr>
          <p:cNvPr id="3" name="Content Placeholder 2"/>
          <p:cNvSpPr>
            <a:spLocks noGrp="1"/>
          </p:cNvSpPr>
          <p:nvPr>
            <p:ph sz="quarter" idx="1"/>
          </p:nvPr>
        </p:nvSpPr>
        <p:spPr/>
        <p:txBody>
          <a:bodyPr/>
          <a:lstStyle/>
          <a:p>
            <a:r>
              <a:rPr lang="en-US" dirty="0" smtClean="0"/>
              <a:t>CSE Part 1, Elements 1, 2, and 3</a:t>
            </a:r>
          </a:p>
          <a:p>
            <a:r>
              <a:rPr lang="en-US" dirty="0" smtClean="0"/>
              <a:t>Concepts Covered:</a:t>
            </a:r>
          </a:p>
          <a:p>
            <a:pPr lvl="1"/>
            <a:r>
              <a:rPr lang="en-US" dirty="0"/>
              <a:t>Incentives</a:t>
            </a:r>
          </a:p>
          <a:p>
            <a:pPr lvl="1"/>
            <a:r>
              <a:rPr lang="en-US" dirty="0"/>
              <a:t>Scarcity </a:t>
            </a:r>
          </a:p>
          <a:p>
            <a:pPr lvl="1"/>
            <a:r>
              <a:rPr lang="en-US" dirty="0"/>
              <a:t>Opportunity costs</a:t>
            </a:r>
          </a:p>
          <a:p>
            <a:pPr lvl="1"/>
            <a:r>
              <a:rPr lang="en-US" dirty="0" err="1"/>
              <a:t>Marginalism</a:t>
            </a:r>
            <a:endParaRPr lang="en-US" dirty="0"/>
          </a:p>
          <a:p>
            <a:pPr lvl="1"/>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a:t>
            </a:fld>
            <a:endParaRPr kumimoji="0" lang="en-US"/>
          </a:p>
        </p:txBody>
      </p:sp>
    </p:spTree>
    <p:extLst>
      <p:ext uri="{BB962C8B-B14F-4D97-AF65-F5344CB8AC3E}">
        <p14:creationId xmlns:p14="http://schemas.microsoft.com/office/powerpoint/2010/main" val="740375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3360" y="1296454"/>
            <a:ext cx="4663440" cy="4343400"/>
          </a:xfrm>
          <a:prstGeom prst="roundRect">
            <a:avLst>
              <a:gd name="adj" fmla="val 2321"/>
            </a:avLst>
          </a:prstGeom>
          <a:solidFill>
            <a:schemeClr val="bg1"/>
          </a:solidFill>
          <a:ln w="12700">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2400"/>
            <a:ext cx="7467600" cy="1143000"/>
          </a:xfrm>
        </p:spPr>
        <p:txBody>
          <a:bodyPr/>
          <a:lstStyle/>
          <a:p>
            <a:r>
              <a:rPr lang="en-US" dirty="0" smtClean="0"/>
              <a:t>The Impact of an Increase in Demand</a:t>
            </a:r>
            <a:endParaRPr lang="en-US" dirty="0"/>
          </a:p>
        </p:txBody>
      </p:sp>
      <p:sp>
        <p:nvSpPr>
          <p:cNvPr id="3" name="Content Placeholder 2"/>
          <p:cNvSpPr>
            <a:spLocks noGrp="1"/>
          </p:cNvSpPr>
          <p:nvPr>
            <p:ph sz="quarter" idx="1"/>
          </p:nvPr>
        </p:nvSpPr>
        <p:spPr>
          <a:xfrm>
            <a:off x="457200" y="1600200"/>
            <a:ext cx="3429000" cy="4873752"/>
          </a:xfrm>
        </p:spPr>
        <p:txBody>
          <a:bodyPr>
            <a:normAutofit fontScale="92500" lnSpcReduction="10000"/>
          </a:bodyPr>
          <a:lstStyle/>
          <a:p>
            <a:r>
              <a:rPr lang="en-US" sz="2200" dirty="0" smtClean="0"/>
              <a:t>Here we illustrate the impact of an increase in </a:t>
            </a:r>
            <a:r>
              <a:rPr lang="en-US" sz="2200" b="1" i="1" dirty="0" smtClean="0">
                <a:solidFill>
                  <a:srgbClr val="1C7FB9"/>
                </a:solidFill>
              </a:rPr>
              <a:t>demand</a:t>
            </a:r>
            <a:r>
              <a:rPr lang="en-US" sz="2200" dirty="0" smtClean="0"/>
              <a:t> (shift from </a:t>
            </a:r>
            <a:r>
              <a:rPr lang="en-US" sz="2200" b="1" i="1" dirty="0" smtClean="0">
                <a:solidFill>
                  <a:srgbClr val="1C7FB9"/>
                </a:solidFill>
              </a:rPr>
              <a:t>D</a:t>
            </a:r>
            <a:r>
              <a:rPr lang="en-US" sz="2200" b="1" i="1" baseline="-25000" dirty="0" smtClean="0">
                <a:solidFill>
                  <a:srgbClr val="1C7FB9"/>
                </a:solidFill>
              </a:rPr>
              <a:t>1</a:t>
            </a:r>
            <a:r>
              <a:rPr lang="en-US" sz="2200" dirty="0" smtClean="0"/>
              <a:t> to </a:t>
            </a:r>
            <a:r>
              <a:rPr lang="en-US" sz="2200" b="1" i="1" dirty="0" smtClean="0">
                <a:solidFill>
                  <a:srgbClr val="1C7FB9"/>
                </a:solidFill>
              </a:rPr>
              <a:t>D</a:t>
            </a:r>
            <a:r>
              <a:rPr lang="en-US" sz="2200" b="1" i="1" baseline="-25000" dirty="0" smtClean="0">
                <a:solidFill>
                  <a:srgbClr val="1C7FB9"/>
                </a:solidFill>
              </a:rPr>
              <a:t>2</a:t>
            </a:r>
            <a:r>
              <a:rPr lang="en-US" sz="2200" dirty="0" smtClean="0"/>
              <a:t>) for ice cream such as would result from higher income levels or higher prices for frozen yogurt, a substitute for ice cream.</a:t>
            </a:r>
          </a:p>
          <a:p>
            <a:endParaRPr lang="en-US" dirty="0" smtClean="0"/>
          </a:p>
          <a:p>
            <a:r>
              <a:rPr lang="en-US" dirty="0" smtClean="0"/>
              <a:t>The increase in </a:t>
            </a:r>
            <a:r>
              <a:rPr lang="en-US" b="1" i="1" dirty="0" smtClean="0">
                <a:solidFill>
                  <a:srgbClr val="1C7FB9"/>
                </a:solidFill>
              </a:rPr>
              <a:t>demand</a:t>
            </a:r>
            <a:r>
              <a:rPr lang="en-US" dirty="0" smtClean="0"/>
              <a:t> leads to a higher equilibrium price ($4) for ice cream and an increase in quantity exchanged.</a:t>
            </a:r>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40</a:t>
            </a:fld>
            <a:endParaRPr kumimoji="0"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728" t="2911" r="4490" b="1771"/>
          <a:stretch/>
        </p:blipFill>
        <p:spPr>
          <a:xfrm>
            <a:off x="4075380" y="1524000"/>
            <a:ext cx="4611420" cy="3931920"/>
          </a:xfrm>
          <a:prstGeom prst="rect">
            <a:avLst/>
          </a:prstGeom>
        </p:spPr>
      </p:pic>
    </p:spTree>
    <p:extLst>
      <p:ext uri="{BB962C8B-B14F-4D97-AF65-F5344CB8AC3E}">
        <p14:creationId xmlns:p14="http://schemas.microsoft.com/office/powerpoint/2010/main" val="568326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a Change in Demand</a:t>
            </a:r>
          </a:p>
        </p:txBody>
      </p:sp>
      <p:sp>
        <p:nvSpPr>
          <p:cNvPr id="3" name="Content Placeholder 2"/>
          <p:cNvSpPr>
            <a:spLocks noGrp="1"/>
          </p:cNvSpPr>
          <p:nvPr>
            <p:ph sz="quarter" idx="1"/>
          </p:nvPr>
        </p:nvSpPr>
        <p:spPr/>
        <p:txBody>
          <a:bodyPr/>
          <a:lstStyle/>
          <a:p>
            <a:r>
              <a:rPr lang="en-US" b="1" dirty="0"/>
              <a:t>When demand </a:t>
            </a:r>
            <a:r>
              <a:rPr lang="en-US" b="1" dirty="0" smtClean="0"/>
              <a:t>decreases:</a:t>
            </a:r>
            <a:r>
              <a:rPr lang="en-US" dirty="0" smtClean="0"/>
              <a:t> the </a:t>
            </a:r>
            <a:r>
              <a:rPr lang="en-US" dirty="0"/>
              <a:t>equilibrium price and quantity will fall</a:t>
            </a:r>
            <a:r>
              <a:rPr lang="en-US" dirty="0" smtClean="0"/>
              <a:t>.</a:t>
            </a:r>
          </a:p>
          <a:p>
            <a:endParaRPr lang="en-US" dirty="0"/>
          </a:p>
          <a:p>
            <a:r>
              <a:rPr lang="en-US" b="1" dirty="0"/>
              <a:t>When demand </a:t>
            </a:r>
            <a:r>
              <a:rPr lang="en-US" b="1" dirty="0" smtClean="0"/>
              <a:t>increases:</a:t>
            </a:r>
            <a:r>
              <a:rPr lang="en-US" dirty="0" smtClean="0"/>
              <a:t> the </a:t>
            </a:r>
            <a:r>
              <a:rPr lang="en-US" dirty="0"/>
              <a:t>equilibrium price and quantity will rise.</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41</a:t>
            </a:fld>
            <a:endParaRPr kumimoji="0" lang="en-US"/>
          </a:p>
        </p:txBody>
      </p:sp>
    </p:spTree>
    <p:extLst>
      <p:ext uri="{BB962C8B-B14F-4D97-AF65-F5344CB8AC3E}">
        <p14:creationId xmlns:p14="http://schemas.microsoft.com/office/powerpoint/2010/main" val="1666038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Curve Shifters</a:t>
            </a:r>
          </a:p>
        </p:txBody>
      </p:sp>
      <p:sp>
        <p:nvSpPr>
          <p:cNvPr id="3" name="Content Placeholder 2"/>
          <p:cNvSpPr>
            <a:spLocks noGrp="1"/>
          </p:cNvSpPr>
          <p:nvPr>
            <p:ph sz="quarter" idx="1"/>
          </p:nvPr>
        </p:nvSpPr>
        <p:spPr/>
        <p:txBody>
          <a:bodyPr/>
          <a:lstStyle/>
          <a:p>
            <a:r>
              <a:rPr lang="en-US" dirty="0"/>
              <a:t>The following will cause a change in supply </a:t>
            </a:r>
            <a:r>
              <a:rPr lang="en-US" dirty="0" smtClean="0"/>
              <a:t>(</a:t>
            </a:r>
            <a:r>
              <a:rPr lang="en-US" dirty="0"/>
              <a:t>a shift in the entire curve):</a:t>
            </a:r>
          </a:p>
          <a:p>
            <a:pPr lvl="1"/>
            <a:r>
              <a:rPr lang="en-US" dirty="0"/>
              <a:t>Changes in resource prices</a:t>
            </a:r>
          </a:p>
          <a:p>
            <a:pPr lvl="1"/>
            <a:r>
              <a:rPr lang="en-US" dirty="0"/>
              <a:t>Changes in technology</a:t>
            </a:r>
          </a:p>
          <a:p>
            <a:pPr lvl="1"/>
            <a:r>
              <a:rPr lang="en-US" dirty="0"/>
              <a:t>Elements of nature and political disruptions</a:t>
            </a:r>
          </a:p>
          <a:p>
            <a:pPr lvl="1"/>
            <a:r>
              <a:rPr lang="en-US" dirty="0"/>
              <a:t>Changes in taxes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42</a:t>
            </a:fld>
            <a:endParaRPr kumimoji="0" lang="en-US"/>
          </a:p>
        </p:txBody>
      </p:sp>
    </p:spTree>
    <p:extLst>
      <p:ext uri="{BB962C8B-B14F-4D97-AF65-F5344CB8AC3E}">
        <p14:creationId xmlns:p14="http://schemas.microsoft.com/office/powerpoint/2010/main" val="16474798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Supply </a:t>
            </a:r>
            <a:r>
              <a:rPr lang="en-US" dirty="0" smtClean="0"/>
              <a:t>and </a:t>
            </a:r>
            <a:r>
              <a:rPr lang="en-US" dirty="0"/>
              <a:t>Quantity Supplied</a:t>
            </a:r>
          </a:p>
        </p:txBody>
      </p:sp>
      <p:sp>
        <p:nvSpPr>
          <p:cNvPr id="3" name="Content Placeholder 2"/>
          <p:cNvSpPr>
            <a:spLocks noGrp="1"/>
          </p:cNvSpPr>
          <p:nvPr>
            <p:ph sz="quarter" idx="1"/>
          </p:nvPr>
        </p:nvSpPr>
        <p:spPr/>
        <p:txBody>
          <a:bodyPr/>
          <a:lstStyle/>
          <a:p>
            <a:r>
              <a:rPr lang="en-US" b="1" dirty="0"/>
              <a:t>Change in </a:t>
            </a:r>
            <a:r>
              <a:rPr lang="en-US" b="1" dirty="0" smtClean="0"/>
              <a:t>Supply:</a:t>
            </a:r>
            <a:r>
              <a:rPr lang="en-US" dirty="0" smtClean="0"/>
              <a:t> a </a:t>
            </a:r>
            <a:r>
              <a:rPr lang="en-US" dirty="0"/>
              <a:t>shift in the entire supply curve.</a:t>
            </a:r>
          </a:p>
          <a:p>
            <a:endParaRPr lang="en-US" dirty="0" smtClean="0"/>
          </a:p>
          <a:p>
            <a:r>
              <a:rPr lang="en-US" b="1" dirty="0" smtClean="0"/>
              <a:t>Change </a:t>
            </a:r>
            <a:r>
              <a:rPr lang="en-US" b="1" dirty="0"/>
              <a:t>in Quantity </a:t>
            </a:r>
            <a:r>
              <a:rPr lang="en-US" b="1" dirty="0" smtClean="0"/>
              <a:t>Supplied:</a:t>
            </a:r>
            <a:r>
              <a:rPr lang="en-US" dirty="0" smtClean="0"/>
              <a:t> movement </a:t>
            </a:r>
            <a:r>
              <a:rPr lang="en-US" dirty="0"/>
              <a:t>along the same supply curve in response </a:t>
            </a:r>
            <a:r>
              <a:rPr lang="en-US" dirty="0" smtClean="0"/>
              <a:t>to </a:t>
            </a:r>
            <a:r>
              <a:rPr lang="en-US" dirty="0"/>
              <a:t>a change in its price.</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43</a:t>
            </a:fld>
            <a:endParaRPr kumimoji="0" lang="en-US"/>
          </a:p>
        </p:txBody>
      </p:sp>
    </p:spTree>
    <p:extLst>
      <p:ext uri="{BB962C8B-B14F-4D97-AF65-F5344CB8AC3E}">
        <p14:creationId xmlns:p14="http://schemas.microsoft.com/office/powerpoint/2010/main" val="10351837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3360" y="1296454"/>
            <a:ext cx="4663440" cy="4343400"/>
          </a:xfrm>
          <a:prstGeom prst="roundRect">
            <a:avLst>
              <a:gd name="adj" fmla="val 2321"/>
            </a:avLst>
          </a:prstGeom>
          <a:solidFill>
            <a:schemeClr val="bg1"/>
          </a:solidFill>
          <a:ln w="12700">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2400"/>
            <a:ext cx="7467600" cy="1143000"/>
          </a:xfrm>
        </p:spPr>
        <p:txBody>
          <a:bodyPr/>
          <a:lstStyle/>
          <a:p>
            <a:r>
              <a:rPr lang="en-US" dirty="0" smtClean="0"/>
              <a:t>The Impact of an Increase in Supply</a:t>
            </a:r>
            <a:endParaRPr lang="en-US" dirty="0"/>
          </a:p>
        </p:txBody>
      </p:sp>
      <p:sp>
        <p:nvSpPr>
          <p:cNvPr id="3" name="Content Placeholder 2"/>
          <p:cNvSpPr>
            <a:spLocks noGrp="1"/>
          </p:cNvSpPr>
          <p:nvPr>
            <p:ph sz="quarter" idx="1"/>
          </p:nvPr>
        </p:nvSpPr>
        <p:spPr>
          <a:xfrm>
            <a:off x="167640" y="1600200"/>
            <a:ext cx="3718560" cy="5257800"/>
          </a:xfrm>
        </p:spPr>
        <p:txBody>
          <a:bodyPr>
            <a:normAutofit fontScale="62500" lnSpcReduction="20000"/>
          </a:bodyPr>
          <a:lstStyle/>
          <a:p>
            <a:r>
              <a:rPr lang="en-US" sz="2900" dirty="0" smtClean="0"/>
              <a:t>Initially, the demand (</a:t>
            </a:r>
            <a:r>
              <a:rPr lang="en-US" sz="2900" b="1" i="1" dirty="0" smtClean="0">
                <a:solidFill>
                  <a:srgbClr val="1C7FB9"/>
                </a:solidFill>
              </a:rPr>
              <a:t>D</a:t>
            </a:r>
            <a:r>
              <a:rPr lang="en-US" sz="2900" dirty="0" smtClean="0"/>
              <a:t>) and supply (</a:t>
            </a:r>
            <a:r>
              <a:rPr lang="en-US" sz="2900" b="1" i="1" dirty="0" smtClean="0">
                <a:solidFill>
                  <a:srgbClr val="D13722"/>
                </a:solidFill>
              </a:rPr>
              <a:t>S</a:t>
            </a:r>
            <a:r>
              <a:rPr lang="en-US" sz="2900" b="1" i="1" baseline="-25000" dirty="0" smtClean="0">
                <a:solidFill>
                  <a:srgbClr val="D13722"/>
                </a:solidFill>
              </a:rPr>
              <a:t>1</a:t>
            </a:r>
            <a:r>
              <a:rPr lang="en-US" sz="2900" dirty="0" smtClean="0"/>
              <a:t>) of ice cream resulted in an equilibrium of $3.</a:t>
            </a:r>
          </a:p>
          <a:p>
            <a:endParaRPr lang="en-US" sz="2900" dirty="0" smtClean="0"/>
          </a:p>
          <a:p>
            <a:r>
              <a:rPr lang="en-US" sz="2900" dirty="0" smtClean="0"/>
              <a:t>The </a:t>
            </a:r>
            <a:r>
              <a:rPr lang="en-US" sz="2900" b="1" i="1" dirty="0" smtClean="0">
                <a:solidFill>
                  <a:srgbClr val="D13722"/>
                </a:solidFill>
              </a:rPr>
              <a:t>supply</a:t>
            </a:r>
            <a:r>
              <a:rPr lang="en-US" sz="2900" dirty="0" smtClean="0"/>
              <a:t> curve reflects the cost of producing the product. Suppose the initial equilibrium was disrupted by an </a:t>
            </a:r>
            <a:r>
              <a:rPr lang="en-US" sz="2900" dirty="0"/>
              <a:t>increase in </a:t>
            </a:r>
            <a:r>
              <a:rPr lang="en-US" sz="2900" b="1" i="1" dirty="0" smtClean="0">
                <a:solidFill>
                  <a:srgbClr val="D13722"/>
                </a:solidFill>
              </a:rPr>
              <a:t>supply</a:t>
            </a:r>
            <a:r>
              <a:rPr lang="en-US" sz="2900" dirty="0" smtClean="0">
                <a:solidFill>
                  <a:srgbClr val="D13722"/>
                </a:solidFill>
              </a:rPr>
              <a:t> </a:t>
            </a:r>
            <a:r>
              <a:rPr lang="en-US" sz="2900" dirty="0" smtClean="0"/>
              <a:t>(shift </a:t>
            </a:r>
            <a:r>
              <a:rPr lang="en-US" sz="2900" dirty="0"/>
              <a:t>from </a:t>
            </a:r>
            <a:r>
              <a:rPr lang="en-US" sz="2900" b="1" i="1" dirty="0" smtClean="0">
                <a:solidFill>
                  <a:srgbClr val="D13722"/>
                </a:solidFill>
              </a:rPr>
              <a:t>S</a:t>
            </a:r>
            <a:r>
              <a:rPr lang="en-US" sz="2900" b="1" i="1" baseline="-25000" dirty="0" smtClean="0">
                <a:solidFill>
                  <a:srgbClr val="D13722"/>
                </a:solidFill>
              </a:rPr>
              <a:t>1</a:t>
            </a:r>
            <a:r>
              <a:rPr lang="en-US" sz="2900" dirty="0" smtClean="0"/>
              <a:t> </a:t>
            </a:r>
            <a:r>
              <a:rPr lang="en-US" sz="2900" dirty="0"/>
              <a:t>to </a:t>
            </a:r>
            <a:r>
              <a:rPr lang="en-US" sz="2900" b="1" i="1" dirty="0" smtClean="0">
                <a:solidFill>
                  <a:srgbClr val="D13722"/>
                </a:solidFill>
              </a:rPr>
              <a:t>S</a:t>
            </a:r>
            <a:r>
              <a:rPr lang="en-US" sz="2900" b="1" i="1" baseline="-25000" dirty="0" smtClean="0">
                <a:solidFill>
                  <a:srgbClr val="D13722"/>
                </a:solidFill>
              </a:rPr>
              <a:t>2</a:t>
            </a:r>
            <a:r>
              <a:rPr lang="en-US" sz="2900" dirty="0"/>
              <a:t>) for ice cream such as would result from </a:t>
            </a:r>
            <a:r>
              <a:rPr lang="en-US" sz="2900" dirty="0" smtClean="0"/>
              <a:t>lower prices of milk, cream, and sugar (ingredients used to make ice cream).</a:t>
            </a:r>
          </a:p>
          <a:p>
            <a:endParaRPr lang="en-US" sz="2900" dirty="0"/>
          </a:p>
          <a:p>
            <a:r>
              <a:rPr lang="en-US" sz="2900" dirty="0"/>
              <a:t>The increase in </a:t>
            </a:r>
            <a:r>
              <a:rPr lang="en-US" sz="2900" b="1" i="1" dirty="0" smtClean="0">
                <a:solidFill>
                  <a:srgbClr val="D13722"/>
                </a:solidFill>
              </a:rPr>
              <a:t>supply</a:t>
            </a:r>
            <a:r>
              <a:rPr lang="en-US" sz="2900" dirty="0" smtClean="0">
                <a:solidFill>
                  <a:srgbClr val="D13722"/>
                </a:solidFill>
              </a:rPr>
              <a:t> </a:t>
            </a:r>
            <a:r>
              <a:rPr lang="en-US" sz="2900" dirty="0"/>
              <a:t>leads to a </a:t>
            </a:r>
            <a:r>
              <a:rPr lang="en-US" sz="2900" dirty="0" smtClean="0"/>
              <a:t>lower </a:t>
            </a:r>
            <a:r>
              <a:rPr lang="en-US" sz="2900" dirty="0"/>
              <a:t>equilibrium price </a:t>
            </a:r>
            <a:r>
              <a:rPr lang="en-US" sz="2900" dirty="0" smtClean="0"/>
              <a:t>($2) </a:t>
            </a:r>
            <a:r>
              <a:rPr lang="en-US" sz="2900" dirty="0"/>
              <a:t>for ice cream and </a:t>
            </a:r>
            <a:r>
              <a:rPr lang="en-US" sz="2900" dirty="0" smtClean="0"/>
              <a:t>an </a:t>
            </a:r>
            <a:r>
              <a:rPr lang="en-US" sz="2900" dirty="0"/>
              <a:t>increase in quantity exchanged</a:t>
            </a:r>
            <a:r>
              <a:rPr lang="en-US" sz="2900" dirty="0" smtClean="0"/>
              <a:t>.</a:t>
            </a:r>
            <a:endParaRPr lang="en-US" sz="2900"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44</a:t>
            </a:fld>
            <a:endParaRPr kumimoji="0" lang="en-US"/>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6337" t="5699" r="4930" b="1993"/>
          <a:stretch/>
        </p:blipFill>
        <p:spPr>
          <a:xfrm>
            <a:off x="4046220" y="1447800"/>
            <a:ext cx="4640580" cy="3977640"/>
          </a:xfrm>
          <a:prstGeom prst="rect">
            <a:avLst/>
          </a:prstGeom>
        </p:spPr>
      </p:pic>
    </p:spTree>
    <p:extLst>
      <p:ext uri="{BB962C8B-B14F-4D97-AF65-F5344CB8AC3E}">
        <p14:creationId xmlns:p14="http://schemas.microsoft.com/office/powerpoint/2010/main" val="13828028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a Change in Supply</a:t>
            </a:r>
          </a:p>
        </p:txBody>
      </p:sp>
      <p:sp>
        <p:nvSpPr>
          <p:cNvPr id="3" name="Content Placeholder 2"/>
          <p:cNvSpPr>
            <a:spLocks noGrp="1"/>
          </p:cNvSpPr>
          <p:nvPr>
            <p:ph sz="quarter" idx="1"/>
          </p:nvPr>
        </p:nvSpPr>
        <p:spPr/>
        <p:txBody>
          <a:bodyPr/>
          <a:lstStyle/>
          <a:p>
            <a:r>
              <a:rPr lang="en-US" b="1" dirty="0"/>
              <a:t>When supply </a:t>
            </a:r>
            <a:r>
              <a:rPr lang="en-US" b="1" dirty="0" smtClean="0"/>
              <a:t>decreases:</a:t>
            </a:r>
            <a:r>
              <a:rPr lang="en-US" dirty="0" smtClean="0"/>
              <a:t> the </a:t>
            </a:r>
            <a:r>
              <a:rPr lang="en-US" dirty="0"/>
              <a:t>equilibrium price will rise and the equilibrium </a:t>
            </a:r>
            <a:r>
              <a:rPr lang="en-US" dirty="0" smtClean="0"/>
              <a:t>quantity </a:t>
            </a:r>
            <a:r>
              <a:rPr lang="en-US" dirty="0"/>
              <a:t>will fall.</a:t>
            </a:r>
          </a:p>
          <a:p>
            <a:endParaRPr lang="en-US" dirty="0" smtClean="0"/>
          </a:p>
          <a:p>
            <a:r>
              <a:rPr lang="en-US" b="1" dirty="0" smtClean="0"/>
              <a:t>When </a:t>
            </a:r>
            <a:r>
              <a:rPr lang="en-US" b="1" dirty="0"/>
              <a:t>supply </a:t>
            </a:r>
            <a:r>
              <a:rPr lang="en-US" b="1" dirty="0" smtClean="0"/>
              <a:t>increases:</a:t>
            </a:r>
            <a:r>
              <a:rPr lang="en-US" dirty="0" smtClean="0"/>
              <a:t> the </a:t>
            </a:r>
            <a:r>
              <a:rPr lang="en-US" dirty="0"/>
              <a:t>equilibrium price will fall and the equilibrium </a:t>
            </a:r>
            <a:r>
              <a:rPr lang="en-US" dirty="0" smtClean="0"/>
              <a:t>quantity </a:t>
            </a:r>
            <a:r>
              <a:rPr lang="en-US" dirty="0"/>
              <a:t>will rise.</a:t>
            </a:r>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45</a:t>
            </a:fld>
            <a:endParaRPr kumimoji="0" lang="en-US"/>
          </a:p>
        </p:txBody>
      </p:sp>
    </p:spTree>
    <p:extLst>
      <p:ext uri="{BB962C8B-B14F-4D97-AF65-F5344CB8AC3E}">
        <p14:creationId xmlns:p14="http://schemas.microsoft.com/office/powerpoint/2010/main" val="1331828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Market Adjustment Process</a:t>
            </a:r>
            <a:endParaRPr lang="en-US" dirty="0"/>
          </a:p>
        </p:txBody>
      </p:sp>
      <p:sp>
        <p:nvSpPr>
          <p:cNvPr id="3" name="Content Placeholder 2"/>
          <p:cNvSpPr>
            <a:spLocks noGrp="1"/>
          </p:cNvSpPr>
          <p:nvPr>
            <p:ph sz="quarter" idx="1"/>
          </p:nvPr>
        </p:nvSpPr>
        <p:spPr/>
        <p:txBody>
          <a:bodyPr/>
          <a:lstStyle/>
          <a:p>
            <a:r>
              <a:rPr lang="en-US" dirty="0" smtClean="0"/>
              <a:t>The market adjustment process does not occur instantaneously</a:t>
            </a:r>
            <a:r>
              <a:rPr lang="en-US" dirty="0"/>
              <a:t>. It will take time for both consumers and producers to adjust fully to </a:t>
            </a:r>
            <a:r>
              <a:rPr lang="en-US" dirty="0" smtClean="0"/>
              <a:t>a change in market conditions.</a:t>
            </a:r>
          </a:p>
          <a:p>
            <a:endParaRPr lang="en-US" dirty="0"/>
          </a:p>
          <a:p>
            <a:r>
              <a:rPr lang="en-US" dirty="0" smtClean="0"/>
              <a:t>In </a:t>
            </a:r>
            <a:r>
              <a:rPr lang="en-US" dirty="0"/>
              <a:t>a dynamic world, the adjustment process is continuous. The impact of changes in demand and supply and factors that underlie shifts in these curves are central to the understanding of the market process.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46</a:t>
            </a:fld>
            <a:endParaRPr kumimoji="0" lang="en-US"/>
          </a:p>
        </p:txBody>
      </p:sp>
    </p:spTree>
    <p:extLst>
      <p:ext uri="{BB962C8B-B14F-4D97-AF65-F5344CB8AC3E}">
        <p14:creationId xmlns:p14="http://schemas.microsoft.com/office/powerpoint/2010/main" val="13269870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2: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a:t>Why do you trade for things rather than produce them yourself? Would you be better off if you did not buy so many things from others?  Would Americans in general be better off if they did not buy so many things from others</a:t>
            </a:r>
            <a:r>
              <a:rPr lang="en-US" dirty="0" smtClean="0"/>
              <a:t>?</a:t>
            </a:r>
          </a:p>
          <a:p>
            <a:pPr marL="457200" indent="-457200">
              <a:buFont typeface="+mj-lt"/>
              <a:buAutoNum type="arabicPeriod"/>
            </a:pPr>
            <a:endParaRPr lang="en-US" dirty="0" smtClean="0"/>
          </a:p>
          <a:p>
            <a:pPr marL="457200" indent="-457200">
              <a:buFont typeface="+mj-lt"/>
              <a:buAutoNum type="arabicPeriod"/>
            </a:pPr>
            <a:r>
              <a:rPr lang="en-US" dirty="0"/>
              <a:t>How have the following influenced the volume of </a:t>
            </a:r>
            <a:r>
              <a:rPr lang="en-US" dirty="0" smtClean="0"/>
              <a:t>trade: a) the internet, b) the </a:t>
            </a:r>
            <a:r>
              <a:rPr lang="en-US" dirty="0"/>
              <a:t>interstate highway </a:t>
            </a:r>
            <a:r>
              <a:rPr lang="en-US" dirty="0" smtClean="0"/>
              <a:t>system and c) tariffs </a:t>
            </a:r>
            <a:r>
              <a:rPr lang="en-US" dirty="0"/>
              <a:t>on goods purchased from sellers in other countries?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47</a:t>
            </a:fld>
            <a:endParaRPr kumimoji="0" lang="en-US"/>
          </a:p>
        </p:txBody>
      </p:sp>
    </p:spTree>
    <p:extLst>
      <p:ext uri="{BB962C8B-B14F-4D97-AF65-F5344CB8AC3E}">
        <p14:creationId xmlns:p14="http://schemas.microsoft.com/office/powerpoint/2010/main" val="1514483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Questions for Thought</a:t>
            </a:r>
          </a:p>
        </p:txBody>
      </p:sp>
      <p:sp>
        <p:nvSpPr>
          <p:cNvPr id="3" name="Content Placeholder 2"/>
          <p:cNvSpPr>
            <a:spLocks noGrp="1"/>
          </p:cNvSpPr>
          <p:nvPr>
            <p:ph sz="quarter" idx="1"/>
          </p:nvPr>
        </p:nvSpPr>
        <p:spPr/>
        <p:txBody>
          <a:bodyPr/>
          <a:lstStyle/>
          <a:p>
            <a:pPr marL="457200" indent="-457200">
              <a:buFont typeface="+mj-lt"/>
              <a:buAutoNum type="arabicPeriod" startAt="3"/>
            </a:pPr>
            <a:r>
              <a:rPr lang="en-US" dirty="0" smtClean="0"/>
              <a:t>What impact would each of the following have on the demand (or supply) of beef and the market price of beef?</a:t>
            </a:r>
          </a:p>
          <a:p>
            <a:pPr lvl="1"/>
            <a:r>
              <a:rPr lang="en-US" dirty="0" smtClean="0"/>
              <a:t>Lower pork prices</a:t>
            </a:r>
          </a:p>
          <a:p>
            <a:pPr lvl="1"/>
            <a:r>
              <a:rPr lang="en-US" dirty="0" smtClean="0"/>
              <a:t>Higher consumer income</a:t>
            </a:r>
          </a:p>
          <a:p>
            <a:pPr lvl="1"/>
            <a:r>
              <a:rPr lang="en-US" dirty="0" smtClean="0"/>
              <a:t>Higher prices of feed grains used to feed cattle</a:t>
            </a:r>
          </a:p>
          <a:p>
            <a:pPr lvl="1"/>
            <a:endParaRPr lang="en-US" dirty="0" smtClean="0"/>
          </a:p>
          <a:p>
            <a:pPr lvl="1"/>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48</a:t>
            </a:fld>
            <a:endParaRPr kumimoji="0" lang="en-US"/>
          </a:p>
        </p:txBody>
      </p:sp>
    </p:spTree>
    <p:extLst>
      <p:ext uri="{BB962C8B-B14F-4D97-AF65-F5344CB8AC3E}">
        <p14:creationId xmlns:p14="http://schemas.microsoft.com/office/powerpoint/2010/main" val="375586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3</a:t>
            </a:r>
            <a:r>
              <a:rPr lang="en-US" dirty="0"/>
              <a:t>:  Markets and </a:t>
            </a:r>
            <a:r>
              <a:rPr lang="en-US" dirty="0" smtClean="0"/>
              <a:t>Earnings</a:t>
            </a:r>
            <a:endParaRPr lang="en-US" dirty="0"/>
          </a:p>
        </p:txBody>
      </p:sp>
      <p:sp>
        <p:nvSpPr>
          <p:cNvPr id="3" name="Content Placeholder 2"/>
          <p:cNvSpPr>
            <a:spLocks noGrp="1"/>
          </p:cNvSpPr>
          <p:nvPr>
            <p:ph sz="quarter" idx="1"/>
          </p:nvPr>
        </p:nvSpPr>
        <p:spPr/>
        <p:txBody>
          <a:bodyPr/>
          <a:lstStyle/>
          <a:p>
            <a:r>
              <a:rPr lang="en-US" dirty="0" smtClean="0"/>
              <a:t>CSE Part 1, Elements 7, 8, and 9</a:t>
            </a:r>
          </a:p>
          <a:p>
            <a:r>
              <a:rPr lang="en-US" dirty="0" smtClean="0"/>
              <a:t>Concepts Covered:</a:t>
            </a:r>
          </a:p>
          <a:p>
            <a:pPr lvl="1"/>
            <a:r>
              <a:rPr lang="en-US" dirty="0"/>
              <a:t>Profit and loss </a:t>
            </a:r>
          </a:p>
          <a:p>
            <a:pPr lvl="1"/>
            <a:r>
              <a:rPr lang="en-US" dirty="0"/>
              <a:t>Helping others and receipt of income </a:t>
            </a:r>
          </a:p>
          <a:p>
            <a:pPr lvl="1"/>
            <a:r>
              <a:rPr lang="en-US" dirty="0"/>
              <a:t>Jobs versus the creation of wealth</a:t>
            </a:r>
          </a:p>
          <a:p>
            <a:pPr lvl="1"/>
            <a:endParaRPr lang="en-US" dirty="0"/>
          </a:p>
          <a:p>
            <a:pPr lvl="1"/>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49</a:t>
            </a:fld>
            <a:endParaRPr kumimoji="0" lang="en-US"/>
          </a:p>
        </p:txBody>
      </p:sp>
    </p:spTree>
    <p:extLst>
      <p:ext uri="{BB962C8B-B14F-4D97-AF65-F5344CB8AC3E}">
        <p14:creationId xmlns:p14="http://schemas.microsoft.com/office/powerpoint/2010/main" val="214406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 1.</a:t>
            </a:r>
            <a:r>
              <a:rPr lang="en-US" dirty="0"/>
              <a:t> </a:t>
            </a:r>
            <a:r>
              <a:rPr lang="en-US" dirty="0" smtClean="0"/>
              <a:t>Incentives </a:t>
            </a:r>
            <a:r>
              <a:rPr lang="en-US" dirty="0"/>
              <a:t>matter.</a:t>
            </a:r>
          </a:p>
        </p:txBody>
      </p:sp>
      <p:sp>
        <p:nvSpPr>
          <p:cNvPr id="3" name="Content Placeholder 2"/>
          <p:cNvSpPr>
            <a:spLocks noGrp="1"/>
          </p:cNvSpPr>
          <p:nvPr>
            <p:ph sz="quarter" idx="1"/>
          </p:nvPr>
        </p:nvSpPr>
        <p:spPr/>
        <p:txBody>
          <a:bodyPr/>
          <a:lstStyle/>
          <a:p>
            <a:r>
              <a:rPr lang="en-US" dirty="0" smtClean="0"/>
              <a:t>Changes </a:t>
            </a:r>
            <a:r>
              <a:rPr lang="en-US" dirty="0"/>
              <a:t>in benefits and costs will influence choices in a predictable manner</a:t>
            </a:r>
            <a:r>
              <a:rPr lang="en-US" dirty="0" smtClean="0"/>
              <a:t>.</a:t>
            </a:r>
          </a:p>
          <a:p>
            <a:pPr lvl="1"/>
            <a:r>
              <a:rPr lang="en-US" dirty="0" smtClean="0"/>
              <a:t>When the cost of an action increases, individuals will be less likely to choose it.</a:t>
            </a:r>
          </a:p>
          <a:p>
            <a:pPr lvl="1"/>
            <a:r>
              <a:rPr lang="en-US" dirty="0" smtClean="0"/>
              <a:t>When the benefits of an action increase, individuals will be more likely to choose it.</a:t>
            </a:r>
          </a:p>
          <a:p>
            <a:pPr lvl="1"/>
            <a:r>
              <a:rPr lang="en-US" dirty="0"/>
              <a:t>This simple idea, sometimes called the basic postulate of economics, is a powerful tool because it applies to almost everything that we do.</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a:t>
            </a:fld>
            <a:endParaRPr kumimoji="0" lang="en-US"/>
          </a:p>
        </p:txBody>
      </p:sp>
    </p:spTree>
    <p:extLst>
      <p:ext uri="{BB962C8B-B14F-4D97-AF65-F5344CB8AC3E}">
        <p14:creationId xmlns:p14="http://schemas.microsoft.com/office/powerpoint/2010/main" val="19667272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82962"/>
          </a:xfrm>
        </p:spPr>
        <p:txBody>
          <a:bodyPr>
            <a:noAutofit/>
          </a:bodyPr>
          <a:lstStyle/>
          <a:p>
            <a:r>
              <a:rPr lang="en-US" b="1" dirty="0" smtClean="0"/>
              <a:t>Element 7.</a:t>
            </a:r>
            <a:r>
              <a:rPr lang="en-US" dirty="0" smtClean="0"/>
              <a:t> Profits </a:t>
            </a:r>
            <a:r>
              <a:rPr lang="en-US" dirty="0"/>
              <a:t>direct businesses toward productive activities that increase the value of resources, while losses direct them away from wasteful activities that reduce resource value.</a:t>
            </a:r>
          </a:p>
        </p:txBody>
      </p:sp>
      <p:sp>
        <p:nvSpPr>
          <p:cNvPr id="3" name="Content Placeholder 2"/>
          <p:cNvSpPr>
            <a:spLocks noGrp="1"/>
          </p:cNvSpPr>
          <p:nvPr>
            <p:ph sz="quarter" idx="1"/>
          </p:nvPr>
        </p:nvSpPr>
        <p:spPr>
          <a:xfrm>
            <a:off x="457200" y="3810000"/>
            <a:ext cx="7467600" cy="2663952"/>
          </a:xfrm>
        </p:spPr>
        <p:txBody>
          <a:bodyPr>
            <a:normAutofit/>
          </a:bodyPr>
          <a:lstStyle/>
          <a:p>
            <a:r>
              <a:rPr lang="en-US" dirty="0"/>
              <a:t>If we are going to get the most out of the available resources, projects that increase value must be encouraged, while those that use resources less productively must be discouraged. </a:t>
            </a:r>
            <a:endParaRPr lang="en-US" dirty="0" smtClean="0"/>
          </a:p>
          <a:p>
            <a:endParaRPr lang="en-US" dirty="0"/>
          </a:p>
          <a:p>
            <a:r>
              <a:rPr lang="en-US" dirty="0" smtClean="0"/>
              <a:t>This </a:t>
            </a:r>
            <a:r>
              <a:rPr lang="en-US" dirty="0"/>
              <a:t>is precisely what profits and losses do.</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50</a:t>
            </a:fld>
            <a:endParaRPr kumimoji="0" lang="en-US"/>
          </a:p>
        </p:txBody>
      </p:sp>
    </p:spTree>
    <p:extLst>
      <p:ext uri="{BB962C8B-B14F-4D97-AF65-F5344CB8AC3E}">
        <p14:creationId xmlns:p14="http://schemas.microsoft.com/office/powerpoint/2010/main" val="13908298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and Production of Goods</a:t>
            </a:r>
            <a:endParaRPr lang="en-US" dirty="0"/>
          </a:p>
        </p:txBody>
      </p:sp>
      <p:sp>
        <p:nvSpPr>
          <p:cNvPr id="3" name="Content Placeholder 2"/>
          <p:cNvSpPr>
            <a:spLocks noGrp="1"/>
          </p:cNvSpPr>
          <p:nvPr>
            <p:ph sz="quarter" idx="1"/>
          </p:nvPr>
        </p:nvSpPr>
        <p:spPr/>
        <p:txBody>
          <a:bodyPr>
            <a:normAutofit/>
          </a:bodyPr>
          <a:lstStyle/>
          <a:p>
            <a:r>
              <a:rPr lang="en-US" dirty="0"/>
              <a:t>Businesses purchase </a:t>
            </a:r>
            <a:r>
              <a:rPr lang="en-US" dirty="0" smtClean="0"/>
              <a:t>resources (labor</a:t>
            </a:r>
            <a:r>
              <a:rPr lang="en-US" dirty="0"/>
              <a:t>, capital, and entrepreneurial </a:t>
            </a:r>
            <a:r>
              <a:rPr lang="en-US" dirty="0" smtClean="0"/>
              <a:t>talent) in order to produce goods and services. </a:t>
            </a:r>
          </a:p>
          <a:p>
            <a:r>
              <a:rPr lang="en-US" dirty="0" smtClean="0"/>
              <a:t>In </a:t>
            </a:r>
            <a:r>
              <a:rPr lang="en-US" dirty="0"/>
              <a:t>a market economy, producers will have to bid resources away from their alternative uses because the owners of the resources will supply them only at prices at least equal to what they could earn </a:t>
            </a:r>
            <a:r>
              <a:rPr lang="en-US" dirty="0" smtClean="0"/>
              <a:t>elsewhere.</a:t>
            </a:r>
          </a:p>
          <a:p>
            <a:r>
              <a:rPr lang="en-US" dirty="0" smtClean="0"/>
              <a:t>The </a:t>
            </a:r>
            <a:r>
              <a:rPr lang="en-US" dirty="0"/>
              <a:t>producer’s opportunity cost of supplying a good or service will equal the payments required to bid the resources away from their other potential uses.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51</a:t>
            </a:fld>
            <a:endParaRPr kumimoji="0" lang="en-US"/>
          </a:p>
        </p:txBody>
      </p:sp>
    </p:spTree>
    <p:extLst>
      <p:ext uri="{BB962C8B-B14F-4D97-AF65-F5344CB8AC3E}">
        <p14:creationId xmlns:p14="http://schemas.microsoft.com/office/powerpoint/2010/main" val="17561217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Costs vs. Accounting Costs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Economic costs include the costs of all resources required to produce a good, including the opportunity costs of assets owned by the firm.</a:t>
            </a:r>
          </a:p>
          <a:p>
            <a:endParaRPr lang="en-US" dirty="0"/>
          </a:p>
          <a:p>
            <a:r>
              <a:rPr lang="en-US" dirty="0" smtClean="0"/>
              <a:t>Accounting costs omit the opportunity costs of assets owned by the firm.</a:t>
            </a:r>
          </a:p>
          <a:p>
            <a:endParaRPr lang="en-US" dirty="0"/>
          </a:p>
          <a:p>
            <a:r>
              <a:rPr lang="en-US" dirty="0" smtClean="0"/>
              <a:t>Accountants focus on net income, which is slightly different than economic profit.</a:t>
            </a:r>
          </a:p>
          <a:p>
            <a:endParaRPr lang="en-US" dirty="0"/>
          </a:p>
          <a:p>
            <a:r>
              <a:rPr lang="en-US" dirty="0" smtClean="0"/>
              <a:t>The firms net income will overstate profit as measured the economist.</a:t>
            </a: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52</a:t>
            </a:fld>
            <a:endParaRPr kumimoji="0" lang="en-US"/>
          </a:p>
        </p:txBody>
      </p:sp>
    </p:spTree>
    <p:extLst>
      <p:ext uri="{BB962C8B-B14F-4D97-AF65-F5344CB8AC3E}">
        <p14:creationId xmlns:p14="http://schemas.microsoft.com/office/powerpoint/2010/main" val="14710409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of Profit</a:t>
            </a:r>
            <a:endParaRPr lang="en-US" dirty="0"/>
          </a:p>
        </p:txBody>
      </p:sp>
      <p:sp>
        <p:nvSpPr>
          <p:cNvPr id="3" name="Content Placeholder 2"/>
          <p:cNvSpPr>
            <a:spLocks noGrp="1"/>
          </p:cNvSpPr>
          <p:nvPr>
            <p:ph sz="quarter" idx="1"/>
          </p:nvPr>
        </p:nvSpPr>
        <p:spPr/>
        <p:txBody>
          <a:bodyPr/>
          <a:lstStyle/>
          <a:p>
            <a:r>
              <a:rPr lang="en-US" dirty="0" smtClean="0"/>
              <a:t>Total Revenue = Price x Quantity (summed for each of the goods </a:t>
            </a:r>
            <a:r>
              <a:rPr lang="en-US" dirty="0"/>
              <a:t>s</a:t>
            </a:r>
            <a:r>
              <a:rPr lang="en-US" dirty="0" smtClean="0"/>
              <a:t>old)</a:t>
            </a:r>
          </a:p>
          <a:p>
            <a:endParaRPr lang="en-US" dirty="0" smtClean="0"/>
          </a:p>
          <a:p>
            <a:r>
              <a:rPr lang="en-US" dirty="0" smtClean="0"/>
              <a:t>Total Cost = The opportunity costs of all the resources required for the production of the good.</a:t>
            </a:r>
          </a:p>
          <a:p>
            <a:endParaRPr lang="en-US" dirty="0" smtClean="0"/>
          </a:p>
          <a:p>
            <a:r>
              <a:rPr lang="en-US" dirty="0" smtClean="0"/>
              <a:t>Profit </a:t>
            </a:r>
            <a:r>
              <a:rPr lang="en-US" dirty="0"/>
              <a:t>= Total Revenue – Total Cost</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53</a:t>
            </a:fld>
            <a:endParaRPr kumimoji="0" lang="en-US"/>
          </a:p>
        </p:txBody>
      </p:sp>
    </p:spTree>
    <p:extLst>
      <p:ext uri="{BB962C8B-B14F-4D97-AF65-F5344CB8AC3E}">
        <p14:creationId xmlns:p14="http://schemas.microsoft.com/office/powerpoint/2010/main" val="8158064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What is the Function of Profit and Loss?</a:t>
            </a:r>
            <a:endParaRPr lang="en-US" dirty="0"/>
          </a:p>
        </p:txBody>
      </p:sp>
      <p:sp>
        <p:nvSpPr>
          <p:cNvPr id="3" name="Content Placeholder 2"/>
          <p:cNvSpPr>
            <a:spLocks noGrp="1"/>
          </p:cNvSpPr>
          <p:nvPr>
            <p:ph sz="quarter" idx="1"/>
          </p:nvPr>
        </p:nvSpPr>
        <p:spPr/>
        <p:txBody>
          <a:bodyPr/>
          <a:lstStyle/>
          <a:p>
            <a:r>
              <a:rPr lang="en-US" dirty="0" smtClean="0"/>
              <a:t>Profit is present when the value of the good (as indicated by the price that consumers are willing to pay), exceeds the value of the resources required for its production.</a:t>
            </a:r>
          </a:p>
          <a:p>
            <a:endParaRPr lang="en-US" dirty="0" smtClean="0"/>
          </a:p>
          <a:p>
            <a:r>
              <a:rPr lang="en-US" dirty="0" smtClean="0"/>
              <a:t>Profit is a reward for transforming resources into something of greater value.</a:t>
            </a:r>
          </a:p>
          <a:p>
            <a:endParaRPr lang="en-US" dirty="0" smtClean="0"/>
          </a:p>
          <a:p>
            <a:r>
              <a:rPr lang="en-US" dirty="0" smtClean="0"/>
              <a:t>Losses are just as important. They penalize businesses that produce goods and services that consumers value less than their unit cost.</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54</a:t>
            </a:fld>
            <a:endParaRPr kumimoji="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Profit and Loss:</a:t>
            </a:r>
            <a:br>
              <a:rPr lang="en-US" dirty="0"/>
            </a:br>
            <a:r>
              <a:rPr lang="en-US" dirty="0"/>
              <a:t>An Example</a:t>
            </a:r>
          </a:p>
        </p:txBody>
      </p:sp>
      <p:sp>
        <p:nvSpPr>
          <p:cNvPr id="3" name="Content Placeholder 2"/>
          <p:cNvSpPr>
            <a:spLocks noGrp="1"/>
          </p:cNvSpPr>
          <p:nvPr>
            <p:ph sz="quarter" idx="1"/>
          </p:nvPr>
        </p:nvSpPr>
        <p:spPr/>
        <p:txBody>
          <a:bodyPr>
            <a:normAutofit/>
          </a:bodyPr>
          <a:lstStyle/>
          <a:p>
            <a:r>
              <a:rPr lang="en-US" dirty="0" smtClean="0"/>
              <a:t>Suppose a business can produce 1,000 t-shirts at a total cost </a:t>
            </a:r>
            <a:r>
              <a:rPr lang="en-US" dirty="0"/>
              <a:t>of $20,000</a:t>
            </a:r>
            <a:r>
              <a:rPr lang="en-US" dirty="0" smtClean="0"/>
              <a:t>.</a:t>
            </a:r>
          </a:p>
          <a:p>
            <a:pPr lvl="1"/>
            <a:r>
              <a:rPr lang="en-US" dirty="0"/>
              <a:t>What is the profit or loss </a:t>
            </a:r>
            <a:r>
              <a:rPr lang="en-US" dirty="0" smtClean="0"/>
              <a:t>if the shirts </a:t>
            </a:r>
            <a:r>
              <a:rPr lang="en-US" dirty="0"/>
              <a:t>can be sold for $22 each</a:t>
            </a:r>
            <a:r>
              <a:rPr lang="en-US" dirty="0" smtClean="0"/>
              <a:t>?</a:t>
            </a:r>
          </a:p>
          <a:p>
            <a:pPr lvl="1"/>
            <a:r>
              <a:rPr lang="en-US" dirty="0" smtClean="0"/>
              <a:t>How does the value of the t-shirts compare with the value of the resources used?</a:t>
            </a:r>
          </a:p>
          <a:p>
            <a:pPr lvl="1"/>
            <a:r>
              <a:rPr lang="en-US" dirty="0" smtClean="0"/>
              <a:t>Is this a productive activity?</a:t>
            </a:r>
          </a:p>
          <a:p>
            <a:pPr lvl="1"/>
            <a:endParaRPr lang="en-US" dirty="0"/>
          </a:p>
          <a:p>
            <a:pPr lvl="1"/>
            <a:r>
              <a:rPr lang="en-US" dirty="0" smtClean="0"/>
              <a:t>Now, suppose the t-shirts </a:t>
            </a:r>
            <a:r>
              <a:rPr lang="en-US" dirty="0"/>
              <a:t>can be sold </a:t>
            </a:r>
            <a:r>
              <a:rPr lang="en-US" dirty="0" smtClean="0"/>
              <a:t>for only $17 </a:t>
            </a:r>
            <a:r>
              <a:rPr lang="en-US" dirty="0"/>
              <a:t>each</a:t>
            </a:r>
            <a:r>
              <a:rPr lang="en-US" dirty="0" smtClean="0"/>
              <a:t>? What is the profit or loss?</a:t>
            </a:r>
          </a:p>
          <a:p>
            <a:pPr lvl="1"/>
            <a:r>
              <a:rPr lang="en-US" dirty="0" smtClean="0"/>
              <a:t>In this case, how does the value of the t-shirts compare with the value of the resources used?</a:t>
            </a:r>
            <a:endParaRPr lang="en-US" dirty="0"/>
          </a:p>
          <a:p>
            <a:pPr lvl="1"/>
            <a:r>
              <a:rPr lang="en-US" dirty="0"/>
              <a:t>Is this a productive activity?</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55</a:t>
            </a:fld>
            <a:endParaRPr kumimoji="0" lang="en-US"/>
          </a:p>
        </p:txBody>
      </p:sp>
    </p:spTree>
    <p:extLst>
      <p:ext uri="{BB962C8B-B14F-4D97-AF65-F5344CB8AC3E}">
        <p14:creationId xmlns:p14="http://schemas.microsoft.com/office/powerpoint/2010/main" val="13714981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05099"/>
          </a:xfrm>
        </p:spPr>
        <p:txBody>
          <a:bodyPr>
            <a:normAutofit/>
          </a:bodyPr>
          <a:lstStyle/>
          <a:p>
            <a:r>
              <a:rPr lang="en-US" b="1" dirty="0" smtClean="0"/>
              <a:t>Element 8.</a:t>
            </a:r>
            <a:r>
              <a:rPr lang="en-US" dirty="0" smtClean="0"/>
              <a:t> People </a:t>
            </a:r>
            <a:r>
              <a:rPr lang="en-US" dirty="0"/>
              <a:t>earn income by providing others with things they value.</a:t>
            </a:r>
          </a:p>
        </p:txBody>
      </p:sp>
      <p:sp>
        <p:nvSpPr>
          <p:cNvPr id="3" name="Content Placeholder 2"/>
          <p:cNvSpPr>
            <a:spLocks noGrp="1"/>
          </p:cNvSpPr>
          <p:nvPr>
            <p:ph sz="quarter" idx="1"/>
          </p:nvPr>
        </p:nvSpPr>
        <p:spPr>
          <a:xfrm>
            <a:off x="457200" y="2438400"/>
            <a:ext cx="7467600" cy="4035552"/>
          </a:xfrm>
        </p:spPr>
        <p:txBody>
          <a:bodyPr/>
          <a:lstStyle/>
          <a:p>
            <a:r>
              <a:rPr lang="en-US" dirty="0" smtClean="0"/>
              <a:t>Even people who </a:t>
            </a:r>
            <a:r>
              <a:rPr lang="en-US" dirty="0"/>
              <a:t>are motivated mostly by the desire for income, will have a strong incentive to develop skills and take actions that are valuable to </a:t>
            </a:r>
            <a:r>
              <a:rPr lang="en-US" dirty="0" smtClean="0"/>
              <a:t>others.</a:t>
            </a:r>
          </a:p>
          <a:p>
            <a:endParaRPr lang="en-US" dirty="0" smtClean="0"/>
          </a:p>
          <a:p>
            <a:r>
              <a:rPr lang="en-US" dirty="0" smtClean="0"/>
              <a:t>Moreover, people </a:t>
            </a:r>
            <a:r>
              <a:rPr lang="en-US" dirty="0"/>
              <a:t>seeking </a:t>
            </a:r>
            <a:r>
              <a:rPr lang="en-US" dirty="0" smtClean="0"/>
              <a:t>high earnings will </a:t>
            </a:r>
            <a:r>
              <a:rPr lang="en-US" dirty="0"/>
              <a:t>have a strong incentive to pay close attention to what others </a:t>
            </a:r>
            <a:r>
              <a:rPr lang="en-US" dirty="0" smtClean="0"/>
              <a:t>value.</a:t>
            </a: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56</a:t>
            </a:fld>
            <a:endParaRPr kumimoji="0" lang="en-US"/>
          </a:p>
        </p:txBody>
      </p:sp>
    </p:spTree>
    <p:extLst>
      <p:ext uri="{BB962C8B-B14F-4D97-AF65-F5344CB8AC3E}">
        <p14:creationId xmlns:p14="http://schemas.microsoft.com/office/powerpoint/2010/main" val="2048389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Earning Income by Helping Others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700" dirty="0" smtClean="0"/>
              <a:t>People are different in many ways. We have different </a:t>
            </a:r>
            <a:r>
              <a:rPr lang="en-US" sz="2700" dirty="0"/>
              <a:t>productive </a:t>
            </a:r>
            <a:r>
              <a:rPr lang="en-US" sz="2700" dirty="0" smtClean="0"/>
              <a:t>abilities, </a:t>
            </a:r>
            <a:r>
              <a:rPr lang="en-US" sz="2700" dirty="0"/>
              <a:t>preferences</a:t>
            </a:r>
            <a:r>
              <a:rPr lang="en-US" sz="2700" dirty="0" smtClean="0"/>
              <a:t>, specialized skills, attitudes, and willingness to take risks.</a:t>
            </a:r>
          </a:p>
          <a:p>
            <a:r>
              <a:rPr lang="en-US" sz="2700" dirty="0" smtClean="0"/>
              <a:t>Differences in income arise because our differences affect the value of goods and services we help create and supply.</a:t>
            </a:r>
          </a:p>
          <a:p>
            <a:r>
              <a:rPr lang="en-US" sz="2700" dirty="0" smtClean="0"/>
              <a:t>There is a direct link (ceteris paribus) between helping others in ways that they value and the income we earn.</a:t>
            </a:r>
          </a:p>
          <a:p>
            <a:r>
              <a:rPr lang="en-US" sz="2700" dirty="0" smtClean="0"/>
              <a:t>If you want to earn a high income, figure out how to help others a great deal.</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57</a:t>
            </a:fld>
            <a:endParaRPr kumimoji="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Matter, Again.</a:t>
            </a:r>
            <a:endParaRPr lang="en-US" dirty="0"/>
          </a:p>
        </p:txBody>
      </p:sp>
      <p:sp>
        <p:nvSpPr>
          <p:cNvPr id="3" name="Content Placeholder 2"/>
          <p:cNvSpPr>
            <a:spLocks noGrp="1"/>
          </p:cNvSpPr>
          <p:nvPr>
            <p:ph sz="quarter" idx="1"/>
          </p:nvPr>
        </p:nvSpPr>
        <p:spPr/>
        <p:txBody>
          <a:bodyPr/>
          <a:lstStyle/>
          <a:p>
            <a:pPr lvl="0"/>
            <a:r>
              <a:rPr lang="en-US" dirty="0" smtClean="0"/>
              <a:t>The direct link between providing others with things they value and our personal earnings provides each of us with a strong incentive to develop our talents and skills.</a:t>
            </a:r>
          </a:p>
          <a:p>
            <a:pPr lvl="1"/>
            <a:r>
              <a:rPr lang="en-US" dirty="0" smtClean="0"/>
              <a:t>College students are rewarded for improving their knowledge and skills.</a:t>
            </a:r>
          </a:p>
          <a:p>
            <a:pPr lvl="1"/>
            <a:r>
              <a:rPr lang="en-US" dirty="0" smtClean="0"/>
              <a:t>Star athletes and entertainers are rewarded for their special skills.</a:t>
            </a:r>
          </a:p>
          <a:p>
            <a:pPr lvl="1"/>
            <a:r>
              <a:rPr lang="en-US" dirty="0" smtClean="0"/>
              <a:t>Entrepreneurs are rewarded for their strategic risk-taking.</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58</a:t>
            </a:fld>
            <a:endParaRPr kumimoji="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Income and Living </a:t>
            </a:r>
            <a:r>
              <a:rPr lang="en-US" dirty="0"/>
              <a:t>S</a:t>
            </a:r>
            <a:r>
              <a:rPr lang="en-US" dirty="0" smtClean="0"/>
              <a:t>tandards</a:t>
            </a:r>
            <a:endParaRPr lang="en-US" dirty="0"/>
          </a:p>
        </p:txBody>
      </p:sp>
      <p:sp>
        <p:nvSpPr>
          <p:cNvPr id="3" name="Content Placeholder 2"/>
          <p:cNvSpPr>
            <a:spLocks noGrp="1"/>
          </p:cNvSpPr>
          <p:nvPr>
            <p:ph sz="quarter" idx="1"/>
          </p:nvPr>
        </p:nvSpPr>
        <p:spPr/>
        <p:txBody>
          <a:bodyPr/>
          <a:lstStyle/>
          <a:p>
            <a:pPr lvl="0"/>
            <a:r>
              <a:rPr lang="en-US" dirty="0" smtClean="0"/>
              <a:t>Income and living standards cannot increase without an increase in the availability of goods and services that people value.</a:t>
            </a:r>
          </a:p>
          <a:p>
            <a:pPr lvl="0"/>
            <a:endParaRPr lang="en-US" dirty="0" smtClean="0"/>
          </a:p>
          <a:p>
            <a:r>
              <a:rPr lang="en-US" dirty="0" smtClean="0"/>
              <a:t>Question: Can you think of anyone with substantial earnings who is not providing a good or service that others value highly?</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59</a:t>
            </a:fld>
            <a:endParaRPr kumimoji="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t>What are Incentives?</a:t>
            </a:r>
            <a:endParaRPr lang="en-US" dirty="0"/>
          </a:p>
        </p:txBody>
      </p:sp>
      <p:sp>
        <p:nvSpPr>
          <p:cNvPr id="4" name="Content Placeholder 3"/>
          <p:cNvSpPr>
            <a:spLocks noGrp="1"/>
          </p:cNvSpPr>
          <p:nvPr>
            <p:ph sz="quarter" idx="1"/>
          </p:nvPr>
        </p:nvSpPr>
        <p:spPr/>
        <p:txBody>
          <a:bodyPr/>
          <a:lstStyle/>
          <a:p>
            <a:pPr lvl="0"/>
            <a:r>
              <a:rPr lang="en-US" dirty="0" smtClean="0"/>
              <a:t>Incentives are the rewards and penalties associated with choices. </a:t>
            </a:r>
          </a:p>
          <a:p>
            <a:pPr lvl="0">
              <a:buNone/>
            </a:pPr>
            <a:endParaRPr lang="en-US" dirty="0" smtClean="0"/>
          </a:p>
          <a:p>
            <a:pPr lvl="0"/>
            <a:r>
              <a:rPr lang="en-US" dirty="0" smtClean="0"/>
              <a:t>Changes in incentives alter the behavior of people.</a:t>
            </a:r>
          </a:p>
          <a:p>
            <a:pPr lvl="0">
              <a:buNone/>
            </a:pPr>
            <a:endParaRPr lang="en-US" dirty="0" smtClean="0"/>
          </a:p>
          <a:p>
            <a:pPr lvl="0"/>
            <a:r>
              <a:rPr lang="en-US" dirty="0" smtClean="0"/>
              <a:t>Incentives influence choices of individuals in all areas—personal, business, and political.</a:t>
            </a:r>
          </a:p>
          <a:p>
            <a:pPr>
              <a:buNone/>
            </a:pPr>
            <a:endParaRPr lang="en-US" dirty="0"/>
          </a:p>
        </p:txBody>
      </p:sp>
      <p:sp>
        <p:nvSpPr>
          <p:cNvPr id="8" name="Slide Number Placeholder 7"/>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a:t>
            </a:fld>
            <a:endParaRPr kumimoji="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468562"/>
          </a:xfrm>
        </p:spPr>
        <p:txBody>
          <a:bodyPr>
            <a:normAutofit/>
          </a:bodyPr>
          <a:lstStyle/>
          <a:p>
            <a:r>
              <a:rPr lang="en-US" b="1" dirty="0"/>
              <a:t>Element 9.</a:t>
            </a:r>
            <a:r>
              <a:rPr lang="en-US" dirty="0"/>
              <a:t> </a:t>
            </a:r>
            <a:r>
              <a:rPr lang="en-US" dirty="0" smtClean="0"/>
              <a:t>Production </a:t>
            </a:r>
            <a:r>
              <a:rPr lang="en-US" dirty="0"/>
              <a:t>of goods and services people value, not just jobs, provides the source of high living standards.</a:t>
            </a:r>
          </a:p>
        </p:txBody>
      </p:sp>
      <p:sp>
        <p:nvSpPr>
          <p:cNvPr id="3" name="Content Placeholder 2"/>
          <p:cNvSpPr>
            <a:spLocks noGrp="1"/>
          </p:cNvSpPr>
          <p:nvPr>
            <p:ph sz="quarter" idx="1"/>
          </p:nvPr>
        </p:nvSpPr>
        <p:spPr>
          <a:xfrm>
            <a:off x="457200" y="2895600"/>
            <a:ext cx="7467600" cy="3578352"/>
          </a:xfrm>
        </p:spPr>
        <p:txBody>
          <a:bodyPr>
            <a:normAutofit lnSpcReduction="10000"/>
          </a:bodyPr>
          <a:lstStyle/>
          <a:p>
            <a:r>
              <a:rPr lang="en-US" dirty="0"/>
              <a:t>If jobs were the key to high incomes, we could easily create as many as we wanted.</a:t>
            </a:r>
          </a:p>
          <a:p>
            <a:endParaRPr lang="en-US" dirty="0" smtClean="0"/>
          </a:p>
          <a:p>
            <a:r>
              <a:rPr lang="en-US" dirty="0" smtClean="0"/>
              <a:t>All </a:t>
            </a:r>
            <a:r>
              <a:rPr lang="en-US" dirty="0"/>
              <a:t>of us could work one day digging holes and the next day filling them up</a:t>
            </a:r>
            <a:r>
              <a:rPr lang="en-US" dirty="0" smtClean="0"/>
              <a:t>.</a:t>
            </a:r>
          </a:p>
          <a:p>
            <a:endParaRPr lang="en-US" dirty="0" smtClean="0"/>
          </a:p>
          <a:p>
            <a:r>
              <a:rPr lang="en-US" dirty="0" smtClean="0"/>
              <a:t>We </a:t>
            </a:r>
            <a:r>
              <a:rPr lang="en-US" dirty="0"/>
              <a:t>would all be employed, but we would also be exceedingly poor because such jobs would not generate goods and services that people value.</a:t>
            </a:r>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60</a:t>
            </a:fld>
            <a:endParaRPr kumimoji="0" lang="en-US"/>
          </a:p>
        </p:txBody>
      </p:sp>
    </p:spTree>
    <p:extLst>
      <p:ext uri="{BB962C8B-B14F-4D97-AF65-F5344CB8AC3E}">
        <p14:creationId xmlns:p14="http://schemas.microsoft.com/office/powerpoint/2010/main" val="4469788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Fallacy of Destroying Goods to Create Jobs</a:t>
            </a:r>
            <a:endParaRPr lang="en-US" dirty="0"/>
          </a:p>
        </p:txBody>
      </p:sp>
      <p:sp>
        <p:nvSpPr>
          <p:cNvPr id="3" name="Content Placeholder 2"/>
          <p:cNvSpPr>
            <a:spLocks noGrp="1"/>
          </p:cNvSpPr>
          <p:nvPr>
            <p:ph sz="quarter" idx="1"/>
          </p:nvPr>
        </p:nvSpPr>
        <p:spPr/>
        <p:txBody>
          <a:bodyPr>
            <a:normAutofit/>
          </a:bodyPr>
          <a:lstStyle/>
          <a:p>
            <a:pPr lvl="0"/>
            <a:r>
              <a:rPr lang="en-US" dirty="0" smtClean="0"/>
              <a:t>Politicians and proponents of government projects are fond of bragging about the jobs created by their programs. But, their programs sometimes reduce the availability of goods and services. Consider the following:</a:t>
            </a:r>
            <a:endParaRPr lang="en-US" sz="3200" dirty="0" smtClean="0"/>
          </a:p>
          <a:p>
            <a:pPr lvl="1"/>
            <a:r>
              <a:rPr lang="en-US" sz="2400" dirty="0" smtClean="0"/>
              <a:t>Agricultural Adjustment Act (AAA) of 1933</a:t>
            </a:r>
          </a:p>
          <a:p>
            <a:pPr lvl="2"/>
            <a:r>
              <a:rPr lang="en-US" dirty="0" smtClean="0"/>
              <a:t>In an effort to prevent farm prices from falling during the Great Depression, the federal government paid farmers to plough under portions of their crops and slaughter some of their livestock. Potato farmers were paid to spray potatoes with dye, making them unfit for human consumption. Six million baby pigs were killed in 1933 alone.</a:t>
            </a:r>
          </a:p>
          <a:p>
            <a:pPr lvl="2"/>
            <a:r>
              <a:rPr lang="en-US" dirty="0" smtClean="0"/>
              <a:t>Result: Less goods and services were available for consumption.</a:t>
            </a:r>
          </a:p>
          <a:p>
            <a:pPr lvl="1"/>
            <a:endParaRPr lang="en-US" sz="3200"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61</a:t>
            </a:fld>
            <a:endParaRPr kumimoji="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Fallacy of Destroying Goods to Create Jobs</a:t>
            </a:r>
          </a:p>
        </p:txBody>
      </p:sp>
      <p:sp>
        <p:nvSpPr>
          <p:cNvPr id="3" name="Content Placeholder 2"/>
          <p:cNvSpPr>
            <a:spLocks noGrp="1"/>
          </p:cNvSpPr>
          <p:nvPr>
            <p:ph sz="quarter" idx="1"/>
          </p:nvPr>
        </p:nvSpPr>
        <p:spPr/>
        <p:txBody>
          <a:bodyPr>
            <a:normAutofit/>
          </a:bodyPr>
          <a:lstStyle/>
          <a:p>
            <a:pPr lvl="0"/>
            <a:r>
              <a:rPr lang="en-US" dirty="0" smtClean="0"/>
              <a:t>2009 Cash for Clunkers</a:t>
            </a:r>
          </a:p>
          <a:p>
            <a:pPr lvl="1"/>
            <a:r>
              <a:rPr lang="en-US" dirty="0" smtClean="0"/>
              <a:t>Under </a:t>
            </a:r>
            <a:r>
              <a:rPr lang="en-US" dirty="0"/>
              <a:t>the Cash for Clunkers program, car dealers were paid </a:t>
            </a:r>
            <a:r>
              <a:rPr lang="en-US" dirty="0" smtClean="0"/>
              <a:t>to </a:t>
            </a:r>
            <a:r>
              <a:rPr lang="en-US" dirty="0"/>
              <a:t>destroy </a:t>
            </a:r>
            <a:r>
              <a:rPr lang="en-US" dirty="0" smtClean="0"/>
              <a:t>older </a:t>
            </a:r>
            <a:r>
              <a:rPr lang="en-US" dirty="0"/>
              <a:t>cars that were traded in for a new automobile. </a:t>
            </a:r>
            <a:endParaRPr lang="en-US" dirty="0" smtClean="0"/>
          </a:p>
          <a:p>
            <a:pPr lvl="1"/>
            <a:r>
              <a:rPr lang="en-US" dirty="0" smtClean="0"/>
              <a:t>Proponents </a:t>
            </a:r>
            <a:r>
              <a:rPr lang="en-US" dirty="0"/>
              <a:t>of this program argued that it would stimulate recovery by inducing people to buy new </a:t>
            </a:r>
            <a:r>
              <a:rPr lang="en-US" dirty="0" smtClean="0"/>
              <a:t>cars.</a:t>
            </a:r>
          </a:p>
          <a:p>
            <a:pPr lvl="1"/>
            <a:r>
              <a:rPr lang="en-US" dirty="0" smtClean="0"/>
              <a:t>Result: Consumers </a:t>
            </a:r>
            <a:r>
              <a:rPr lang="en-US" dirty="0"/>
              <a:t>spent more on automobiles (both new and used) and therefore less was available for spending on other </a:t>
            </a:r>
            <a:r>
              <a:rPr lang="en-US" dirty="0" smtClean="0"/>
              <a:t>items.</a:t>
            </a:r>
          </a:p>
          <a:p>
            <a:pPr lvl="1"/>
            <a:r>
              <a:rPr lang="en-US" dirty="0"/>
              <a:t>All of this is unsound economics. You may be able to help specific producers by increasing the scarcity of their products, but </a:t>
            </a:r>
            <a:r>
              <a:rPr lang="en-US" dirty="0" smtClean="0"/>
              <a:t>this will not promote prosperity.</a:t>
            </a:r>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62</a:t>
            </a:fld>
            <a:endParaRPr kumimoji="0" lang="en-US"/>
          </a:p>
        </p:txBody>
      </p:sp>
    </p:spTree>
    <p:extLst>
      <p:ext uri="{BB962C8B-B14F-4D97-AF65-F5344CB8AC3E}">
        <p14:creationId xmlns:p14="http://schemas.microsoft.com/office/powerpoint/2010/main" val="19755071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Fallacy of Destroying Goods to Create Jobs</a:t>
            </a:r>
          </a:p>
        </p:txBody>
      </p:sp>
      <p:sp>
        <p:nvSpPr>
          <p:cNvPr id="3" name="Content Placeholder 2"/>
          <p:cNvSpPr>
            <a:spLocks noGrp="1"/>
          </p:cNvSpPr>
          <p:nvPr>
            <p:ph sz="quarter" idx="1"/>
          </p:nvPr>
        </p:nvSpPr>
        <p:spPr>
          <a:xfrm>
            <a:off x="457200" y="1600200"/>
            <a:ext cx="7671816" cy="4873752"/>
          </a:xfrm>
        </p:spPr>
        <p:txBody>
          <a:bodyPr>
            <a:normAutofit/>
          </a:bodyPr>
          <a:lstStyle/>
          <a:p>
            <a:r>
              <a:rPr lang="en-US" dirty="0" smtClean="0"/>
              <a:t>While they are more subtle, government actions that increase the opportunity costs of obtaining various good and services are also destructive.</a:t>
            </a:r>
          </a:p>
          <a:p>
            <a:r>
              <a:rPr lang="en-US" dirty="0" smtClean="0"/>
              <a:t>When more resources are used to produce a good, fewer are available to produce other goods.</a:t>
            </a:r>
          </a:p>
          <a:p>
            <a:r>
              <a:rPr lang="en-US" dirty="0" smtClean="0"/>
              <a:t>The corn ethanol program provides an example.</a:t>
            </a:r>
          </a:p>
          <a:p>
            <a:pPr lvl="1"/>
            <a:r>
              <a:rPr lang="en-US" dirty="0" smtClean="0"/>
              <a:t>Production of gasoline with ethanol is more expensive: Ethanol costs approximately $1.50 more than the energy equivalent of a gallon of gasoline.</a:t>
            </a:r>
          </a:p>
          <a:p>
            <a:pPr lvl="1"/>
            <a:r>
              <a:rPr lang="en-US" dirty="0" smtClean="0"/>
              <a:t>When corn is used to produce the ethanol in gasoline, less is available for other purposes.</a:t>
            </a:r>
          </a:p>
          <a:p>
            <a:pPr lvl="1"/>
            <a:r>
              <a:rPr lang="en-US" dirty="0" smtClean="0"/>
              <a:t>Result: The ethanol program reduced the supply of corn and other feed grains, causing their prices to soar.</a:t>
            </a:r>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63</a:t>
            </a:fld>
            <a:endParaRPr kumimoji="0" lang="en-US"/>
          </a:p>
        </p:txBody>
      </p:sp>
    </p:spTree>
    <p:extLst>
      <p:ext uri="{BB962C8B-B14F-4D97-AF65-F5344CB8AC3E}">
        <p14:creationId xmlns:p14="http://schemas.microsoft.com/office/powerpoint/2010/main" val="19584381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Does Government Spending “Create” Jobs?</a:t>
            </a:r>
            <a:endParaRPr lang="en-US" dirty="0"/>
          </a:p>
        </p:txBody>
      </p:sp>
      <p:sp>
        <p:nvSpPr>
          <p:cNvPr id="3" name="Content Placeholder 2"/>
          <p:cNvSpPr>
            <a:spLocks noGrp="1"/>
          </p:cNvSpPr>
          <p:nvPr>
            <p:ph sz="quarter" idx="1"/>
          </p:nvPr>
        </p:nvSpPr>
        <p:spPr/>
        <p:txBody>
          <a:bodyPr>
            <a:normAutofit/>
          </a:bodyPr>
          <a:lstStyle/>
          <a:p>
            <a:r>
              <a:rPr lang="en-US" dirty="0" smtClean="0"/>
              <a:t>Government spending to create jobs requires either taxes or borrowing. But, this crowds out private sector spending and employment.</a:t>
            </a:r>
          </a:p>
          <a:p>
            <a:endParaRPr lang="en-US" dirty="0" smtClean="0"/>
          </a:p>
          <a:p>
            <a:r>
              <a:rPr lang="en-US" dirty="0" smtClean="0"/>
              <a:t>The relevant issue is whether the jobs created by government spending add more to output than the displaced private sector jobs.</a:t>
            </a:r>
          </a:p>
          <a:p>
            <a:endParaRPr lang="en-US" sz="2700" dirty="0" smtClean="0"/>
          </a:p>
          <a:p>
            <a:endParaRPr lang="en-US" sz="2700" dirty="0" smtClean="0"/>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64</a:t>
            </a:fld>
            <a:endParaRPr kumimoji="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 of </a:t>
            </a:r>
            <a:r>
              <a:rPr lang="en-US" dirty="0"/>
              <a:t>V</a:t>
            </a:r>
            <a:r>
              <a:rPr lang="en-US" dirty="0" smtClean="0"/>
              <a:t>alue Matter.</a:t>
            </a:r>
            <a:endParaRPr lang="en-US" dirty="0"/>
          </a:p>
        </p:txBody>
      </p:sp>
      <p:sp>
        <p:nvSpPr>
          <p:cNvPr id="3" name="Content Placeholder 2"/>
          <p:cNvSpPr>
            <a:spLocks noGrp="1"/>
          </p:cNvSpPr>
          <p:nvPr>
            <p:ph sz="quarter" idx="1"/>
          </p:nvPr>
        </p:nvSpPr>
        <p:spPr/>
        <p:txBody>
          <a:bodyPr/>
          <a:lstStyle/>
          <a:p>
            <a:pPr lvl="0"/>
            <a:r>
              <a:rPr lang="en-US" dirty="0" smtClean="0"/>
              <a:t>It is not simply more jobs that improve our economic well-being, but jobs that produce goods and services people value and are willing to pay for.</a:t>
            </a:r>
          </a:p>
          <a:p>
            <a:pPr lvl="0"/>
            <a:endParaRPr lang="en-US" dirty="0" smtClean="0"/>
          </a:p>
          <a:p>
            <a:pPr lvl="0"/>
            <a:r>
              <a:rPr lang="en-US" dirty="0" smtClean="0"/>
              <a:t>When this elementary fact is forgotten, people are often misled into acceptance of programs that reduce net wealth rather than create it.</a:t>
            </a:r>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65</a:t>
            </a:fld>
            <a:endParaRPr kumimoji="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3: Questions </a:t>
            </a:r>
            <a:r>
              <a:rPr lang="en-US" dirty="0"/>
              <a:t>F</a:t>
            </a:r>
            <a:r>
              <a:rPr lang="en-US" dirty="0" smtClean="0"/>
              <a:t>or Thought</a:t>
            </a:r>
            <a:endParaRPr lang="en-US" dirty="0"/>
          </a:p>
        </p:txBody>
      </p:sp>
      <p:sp>
        <p:nvSpPr>
          <p:cNvPr id="3" name="Content Placeholder 2"/>
          <p:cNvSpPr>
            <a:spLocks noGrp="1"/>
          </p:cNvSpPr>
          <p:nvPr>
            <p:ph sz="quarter" idx="1"/>
          </p:nvPr>
        </p:nvSpPr>
        <p:spPr/>
        <p:txBody>
          <a:bodyPr>
            <a:normAutofit/>
          </a:bodyPr>
          <a:lstStyle/>
          <a:p>
            <a:pPr marL="457200" indent="-457200">
              <a:buFont typeface="+mj-lt"/>
              <a:buAutoNum type="arabicPeriod"/>
            </a:pPr>
            <a:r>
              <a:rPr lang="en-US" dirty="0"/>
              <a:t>Suppose you decide that it is in your self-interest to establish a computer repair business. Will others be better off or worse off if your business earns a profit? How will the well-being of your customers be </a:t>
            </a:r>
            <a:r>
              <a:rPr lang="en-US" dirty="0" smtClean="0"/>
              <a:t>affected?</a:t>
            </a:r>
          </a:p>
          <a:p>
            <a:pPr marL="457200" indent="-457200">
              <a:buFont typeface="+mj-lt"/>
              <a:buAutoNum type="arabicPeriod"/>
            </a:pPr>
            <a:endParaRPr lang="en-US" dirty="0" smtClean="0"/>
          </a:p>
          <a:p>
            <a:pPr marL="457200" indent="-457200">
              <a:buFont typeface="+mj-lt"/>
              <a:buAutoNum type="arabicPeriod"/>
            </a:pPr>
            <a:r>
              <a:rPr lang="en-US" dirty="0"/>
              <a:t>How have the actions of </a:t>
            </a:r>
            <a:r>
              <a:rPr lang="en-US" dirty="0" smtClean="0"/>
              <a:t>high earners, such as Oprah </a:t>
            </a:r>
            <a:r>
              <a:rPr lang="en-US" dirty="0"/>
              <a:t>Winfrey, Tom Hanks, Steve Jobs, LeBron James, and Bill Gates impacted the well-being of others? Have you been helped by any of them? Were you harmed by any of them</a:t>
            </a:r>
            <a:r>
              <a:rPr lang="en-US" dirty="0" smtClean="0"/>
              <a:t>?</a:t>
            </a:r>
          </a:p>
          <a:p>
            <a:pPr marL="457200" indent="-457200">
              <a:buFont typeface="+mj-lt"/>
              <a:buAutoNum type="arabicPeriod"/>
            </a:pP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66</a:t>
            </a:fld>
            <a:endParaRPr kumimoji="0" lang="en-US"/>
          </a:p>
        </p:txBody>
      </p:sp>
    </p:spTree>
    <p:extLst>
      <p:ext uri="{BB962C8B-B14F-4D97-AF65-F5344CB8AC3E}">
        <p14:creationId xmlns:p14="http://schemas.microsoft.com/office/powerpoint/2010/main" val="12688272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3: Questions </a:t>
            </a:r>
            <a:r>
              <a:rPr lang="en-US" dirty="0"/>
              <a:t>F</a:t>
            </a:r>
            <a:r>
              <a:rPr lang="en-US" dirty="0" smtClean="0"/>
              <a:t>or Thought</a:t>
            </a:r>
            <a:endParaRPr lang="en-US" dirty="0"/>
          </a:p>
        </p:txBody>
      </p:sp>
      <p:sp>
        <p:nvSpPr>
          <p:cNvPr id="3" name="Content Placeholder 2"/>
          <p:cNvSpPr>
            <a:spLocks noGrp="1"/>
          </p:cNvSpPr>
          <p:nvPr>
            <p:ph sz="quarter" idx="1"/>
          </p:nvPr>
        </p:nvSpPr>
        <p:spPr/>
        <p:txBody>
          <a:bodyPr>
            <a:normAutofit/>
          </a:bodyPr>
          <a:lstStyle/>
          <a:p>
            <a:pPr marL="457200" indent="-457200">
              <a:buFont typeface="+mj-lt"/>
              <a:buAutoNum type="arabicPeriod" startAt="3"/>
            </a:pPr>
            <a:r>
              <a:rPr lang="en-US" dirty="0" smtClean="0"/>
              <a:t>Under </a:t>
            </a:r>
            <a:r>
              <a:rPr lang="en-US" dirty="0"/>
              <a:t>the </a:t>
            </a:r>
            <a:r>
              <a:rPr lang="en-US" dirty="0" smtClean="0"/>
              <a:t>2009 “Cash </a:t>
            </a:r>
            <a:r>
              <a:rPr lang="en-US" dirty="0"/>
              <a:t>for Clunkers” </a:t>
            </a:r>
            <a:r>
              <a:rPr lang="en-US" dirty="0" smtClean="0"/>
              <a:t>program, the government paid auto </a:t>
            </a:r>
            <a:r>
              <a:rPr lang="en-US" dirty="0"/>
              <a:t>dealers </a:t>
            </a:r>
            <a:r>
              <a:rPr lang="en-US" dirty="0" smtClean="0"/>
              <a:t>up to $4,500 per vehicle to </a:t>
            </a:r>
            <a:r>
              <a:rPr lang="en-US" dirty="0"/>
              <a:t>destroy </a:t>
            </a:r>
            <a:r>
              <a:rPr lang="en-US" dirty="0" smtClean="0"/>
              <a:t>700,000 </a:t>
            </a:r>
            <a:r>
              <a:rPr lang="en-US" dirty="0"/>
              <a:t>used </a:t>
            </a:r>
            <a:r>
              <a:rPr lang="en-US" dirty="0" smtClean="0"/>
              <a:t>cars that were traded in for new ones. Did </a:t>
            </a:r>
            <a:r>
              <a:rPr lang="en-US" dirty="0"/>
              <a:t>this program </a:t>
            </a:r>
            <a:r>
              <a:rPr lang="en-US" dirty="0" smtClean="0"/>
              <a:t>promote the prosperity of Americans</a:t>
            </a:r>
            <a:r>
              <a:rPr lang="en-US" dirty="0"/>
              <a:t>? </a:t>
            </a:r>
            <a:r>
              <a:rPr lang="en-US" dirty="0" smtClean="0"/>
              <a:t>Suppose there was an outbreak of crime that destroyed 700,000 automobiles, would </a:t>
            </a:r>
            <a:r>
              <a:rPr lang="en-US" dirty="0"/>
              <a:t>Americans be better off </a:t>
            </a:r>
            <a:r>
              <a:rPr lang="en-US" dirty="0" smtClean="0"/>
              <a:t>as a result? Why </a:t>
            </a:r>
            <a:r>
              <a:rPr lang="en-US" dirty="0"/>
              <a:t>or why not?</a:t>
            </a:r>
            <a:endParaRPr lang="en-US" dirty="0" smtClean="0"/>
          </a:p>
          <a:p>
            <a:pPr marL="457200" indent="-457200">
              <a:buFont typeface="+mj-lt"/>
              <a:buAutoNum type="arabicPeriod" startAt="3"/>
            </a:pP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67</a:t>
            </a:fld>
            <a:endParaRPr kumimoji="0" lang="en-US"/>
          </a:p>
        </p:txBody>
      </p:sp>
    </p:spTree>
    <p:extLst>
      <p:ext uri="{BB962C8B-B14F-4D97-AF65-F5344CB8AC3E}">
        <p14:creationId xmlns:p14="http://schemas.microsoft.com/office/powerpoint/2010/main" val="16501444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4</a:t>
            </a:r>
            <a:r>
              <a:rPr lang="en-US" dirty="0"/>
              <a:t>: Progress, </a:t>
            </a:r>
            <a:r>
              <a:rPr lang="en-US" dirty="0" smtClean="0"/>
              <a:t>Markets</a:t>
            </a:r>
            <a:r>
              <a:rPr lang="en-US" dirty="0"/>
              <a:t>, and </a:t>
            </a:r>
            <a:r>
              <a:rPr lang="en-US" dirty="0" smtClean="0"/>
              <a:t>Sound Economic Thinking</a:t>
            </a:r>
            <a:endParaRPr lang="en-US" dirty="0"/>
          </a:p>
        </p:txBody>
      </p:sp>
      <p:sp>
        <p:nvSpPr>
          <p:cNvPr id="3" name="Content Placeholder 2"/>
          <p:cNvSpPr>
            <a:spLocks noGrp="1"/>
          </p:cNvSpPr>
          <p:nvPr>
            <p:ph sz="quarter" idx="1"/>
          </p:nvPr>
        </p:nvSpPr>
        <p:spPr/>
        <p:txBody>
          <a:bodyPr/>
          <a:lstStyle/>
          <a:p>
            <a:r>
              <a:rPr lang="en-US" dirty="0" smtClean="0"/>
              <a:t>CSE Part 1, Elements 10, 11, and 12</a:t>
            </a:r>
          </a:p>
          <a:p>
            <a:r>
              <a:rPr lang="en-US" dirty="0" smtClean="0"/>
              <a:t>Concepts Covered:</a:t>
            </a:r>
          </a:p>
          <a:p>
            <a:pPr lvl="1"/>
            <a:r>
              <a:rPr lang="en-US" dirty="0"/>
              <a:t>Sources of economic progress </a:t>
            </a:r>
          </a:p>
          <a:p>
            <a:pPr lvl="1"/>
            <a:r>
              <a:rPr lang="en-US" dirty="0"/>
              <a:t>Market prices and the invisible hand  </a:t>
            </a:r>
          </a:p>
          <a:p>
            <a:pPr lvl="1"/>
            <a:r>
              <a:rPr lang="en-US" dirty="0"/>
              <a:t>Secondary effects and unintended </a:t>
            </a:r>
            <a:r>
              <a:rPr lang="en-US" dirty="0" smtClean="0"/>
              <a:t>consequences</a:t>
            </a:r>
            <a:endParaRPr lang="en-US" dirty="0"/>
          </a:p>
          <a:p>
            <a:pPr lvl="1"/>
            <a:endParaRPr lang="en-US" dirty="0"/>
          </a:p>
          <a:p>
            <a:pPr lvl="1"/>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68</a:t>
            </a:fld>
            <a:endParaRPr kumimoji="0" lang="en-US"/>
          </a:p>
        </p:txBody>
      </p:sp>
    </p:spTree>
    <p:extLst>
      <p:ext uri="{BB962C8B-B14F-4D97-AF65-F5344CB8AC3E}">
        <p14:creationId xmlns:p14="http://schemas.microsoft.com/office/powerpoint/2010/main" val="19550976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925762"/>
          </a:xfrm>
        </p:spPr>
        <p:txBody>
          <a:bodyPr>
            <a:normAutofit/>
          </a:bodyPr>
          <a:lstStyle/>
          <a:p>
            <a:r>
              <a:rPr lang="en-US" b="1" dirty="0" smtClean="0"/>
              <a:t>Element 10.</a:t>
            </a:r>
            <a:r>
              <a:rPr lang="en-US" dirty="0" smtClean="0"/>
              <a:t> Economic </a:t>
            </a:r>
            <a:r>
              <a:rPr lang="en-US" dirty="0"/>
              <a:t>progress comes primarily through trade, investment, better ways of doing things, and sound economic institutions.</a:t>
            </a:r>
          </a:p>
        </p:txBody>
      </p:sp>
      <p:sp>
        <p:nvSpPr>
          <p:cNvPr id="3" name="Content Placeholder 2"/>
          <p:cNvSpPr>
            <a:spLocks noGrp="1"/>
          </p:cNvSpPr>
          <p:nvPr>
            <p:ph sz="quarter" idx="1"/>
          </p:nvPr>
        </p:nvSpPr>
        <p:spPr>
          <a:xfrm>
            <a:off x="457200" y="3352800"/>
            <a:ext cx="7467600" cy="3121152"/>
          </a:xfrm>
        </p:spPr>
        <p:txBody>
          <a:bodyPr/>
          <a:lstStyle/>
          <a:p>
            <a:r>
              <a:rPr lang="en-US" dirty="0" smtClean="0"/>
              <a:t>Trade, investments </a:t>
            </a:r>
            <a:r>
              <a:rPr lang="en-US" dirty="0"/>
              <a:t>in people and productive assets, </a:t>
            </a:r>
            <a:r>
              <a:rPr lang="en-US" dirty="0" smtClean="0"/>
              <a:t>technological advancements, </a:t>
            </a:r>
            <a:r>
              <a:rPr lang="en-US" dirty="0"/>
              <a:t>and improvements in economic </a:t>
            </a:r>
            <a:r>
              <a:rPr lang="en-US" dirty="0" smtClean="0"/>
              <a:t>organization enhance our ability to produce goods and services and achieve higher living standards. </a:t>
            </a: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69</a:t>
            </a:fld>
            <a:endParaRPr kumimoji="0" lang="en-US"/>
          </a:p>
        </p:txBody>
      </p:sp>
    </p:spTree>
    <p:extLst>
      <p:ext uri="{BB962C8B-B14F-4D97-AF65-F5344CB8AC3E}">
        <p14:creationId xmlns:p14="http://schemas.microsoft.com/office/powerpoint/2010/main" val="120711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Prices, and Coordination of the Actions of Buyers and Sellers</a:t>
            </a:r>
            <a:endParaRPr lang="en-US" dirty="0"/>
          </a:p>
        </p:txBody>
      </p:sp>
      <p:sp>
        <p:nvSpPr>
          <p:cNvPr id="3" name="Content Placeholder 2"/>
          <p:cNvSpPr>
            <a:spLocks noGrp="1"/>
          </p:cNvSpPr>
          <p:nvPr>
            <p:ph sz="quarter" idx="1"/>
          </p:nvPr>
        </p:nvSpPr>
        <p:spPr/>
        <p:txBody>
          <a:bodyPr>
            <a:normAutofit/>
          </a:bodyPr>
          <a:lstStyle/>
          <a:p>
            <a:r>
              <a:rPr lang="en-US" dirty="0" smtClean="0"/>
              <a:t>Price alters the incentives confronted by both buyers and sellers.</a:t>
            </a:r>
          </a:p>
          <a:p>
            <a:pPr lvl="1"/>
            <a:r>
              <a:rPr lang="en-US" dirty="0" smtClean="0"/>
              <a:t>Higher prices will encourage buyers to purchase less.</a:t>
            </a:r>
          </a:p>
          <a:p>
            <a:pPr lvl="1"/>
            <a:r>
              <a:rPr lang="en-US" dirty="0" smtClean="0"/>
              <a:t>Higher prices will encourage sellers to supply more.</a:t>
            </a:r>
          </a:p>
          <a:p>
            <a:endParaRPr lang="en-US" dirty="0" smtClean="0"/>
          </a:p>
          <a:p>
            <a:r>
              <a:rPr lang="en-US" dirty="0" smtClean="0"/>
              <a:t>If consumers want to buy more than sellers are willing to supply, the price will rise.</a:t>
            </a:r>
          </a:p>
          <a:p>
            <a:endParaRPr lang="en-US" dirty="0" smtClean="0"/>
          </a:p>
          <a:p>
            <a:r>
              <a:rPr lang="en-US" dirty="0" smtClean="0"/>
              <a:t>The higher prices will reduce the quantity purchased and increase the quantity supplied until the two are brought into balance.</a:t>
            </a:r>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a:t>
            </a:fld>
            <a:endParaRPr kumimoji="0" lang="en-US"/>
          </a:p>
        </p:txBody>
      </p:sp>
    </p:spTree>
    <p:extLst>
      <p:ext uri="{BB962C8B-B14F-4D97-AF65-F5344CB8AC3E}">
        <p14:creationId xmlns:p14="http://schemas.microsoft.com/office/powerpoint/2010/main" val="2863355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What is Economic Progress?</a:t>
            </a:r>
            <a:endParaRPr lang="en-US" dirty="0"/>
          </a:p>
        </p:txBody>
      </p:sp>
      <p:sp>
        <p:nvSpPr>
          <p:cNvPr id="3" name="Content Placeholder 2"/>
          <p:cNvSpPr>
            <a:spLocks noGrp="1"/>
          </p:cNvSpPr>
          <p:nvPr>
            <p:ph sz="quarter" idx="1"/>
          </p:nvPr>
        </p:nvSpPr>
        <p:spPr/>
        <p:txBody>
          <a:bodyPr>
            <a:normAutofit/>
          </a:bodyPr>
          <a:lstStyle/>
          <a:p>
            <a:r>
              <a:rPr lang="en-US" dirty="0" smtClean="0"/>
              <a:t>Americans produce and earn </a:t>
            </a:r>
            <a:r>
              <a:rPr lang="en-US" b="1" i="1" dirty="0" smtClean="0"/>
              <a:t>thirty times</a:t>
            </a:r>
            <a:r>
              <a:rPr lang="en-US" dirty="0" smtClean="0"/>
              <a:t> as much as they did in 1750.</a:t>
            </a:r>
          </a:p>
          <a:p>
            <a:endParaRPr lang="en-US" dirty="0" smtClean="0"/>
          </a:p>
          <a:p>
            <a:r>
              <a:rPr lang="en-US" dirty="0" smtClean="0"/>
              <a:t>Why are Americans so much more productive today than they were 250 years ago?</a:t>
            </a:r>
          </a:p>
          <a:p>
            <a:pPr lvl="1"/>
            <a:r>
              <a:rPr lang="en-US" dirty="0" smtClean="0"/>
              <a:t>Answer: Economic growth and expansion in the availability of goods and services provides the answer.</a:t>
            </a:r>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70</a:t>
            </a:fld>
            <a:endParaRPr kumimoji="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Sources of Economic Growth</a:t>
            </a:r>
            <a:endParaRPr lang="en-US" dirty="0"/>
          </a:p>
        </p:txBody>
      </p:sp>
      <p:sp>
        <p:nvSpPr>
          <p:cNvPr id="3" name="Content Placeholder 2"/>
          <p:cNvSpPr>
            <a:spLocks noGrp="1"/>
          </p:cNvSpPr>
          <p:nvPr>
            <p:ph sz="quarter" idx="1"/>
          </p:nvPr>
        </p:nvSpPr>
        <p:spPr/>
        <p:txBody>
          <a:bodyPr/>
          <a:lstStyle/>
          <a:p>
            <a:r>
              <a:rPr lang="en-US" dirty="0" smtClean="0"/>
              <a:t>Investments in productive assets and discovery and development of resources</a:t>
            </a:r>
          </a:p>
          <a:p>
            <a:pPr lvl="1"/>
            <a:r>
              <a:rPr lang="en-US" dirty="0" smtClean="0"/>
              <a:t>Tools, machines, human capital, minerals</a:t>
            </a:r>
          </a:p>
          <a:p>
            <a:pPr lvl="1"/>
            <a:endParaRPr lang="en-US" dirty="0" smtClean="0"/>
          </a:p>
          <a:p>
            <a:r>
              <a:rPr lang="en-US" dirty="0" smtClean="0"/>
              <a:t>Improvements in technology</a:t>
            </a:r>
          </a:p>
          <a:p>
            <a:pPr lvl="1"/>
            <a:r>
              <a:rPr lang="en-US" dirty="0" smtClean="0"/>
              <a:t>Internal combustion engine, electricity, computers, by-pass surgeries, etc.</a:t>
            </a:r>
          </a:p>
          <a:p>
            <a:pPr lvl="1"/>
            <a:endParaRPr lang="en-US" dirty="0" smtClean="0"/>
          </a:p>
          <a:p>
            <a:r>
              <a:rPr lang="en-US" dirty="0" smtClean="0"/>
              <a:t>Improvements in economic organization</a:t>
            </a:r>
          </a:p>
          <a:p>
            <a:pPr lvl="1"/>
            <a:r>
              <a:rPr lang="en-US" dirty="0" smtClean="0"/>
              <a:t>Legal system, competitive markets, etc. </a:t>
            </a:r>
          </a:p>
          <a:p>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71</a:t>
            </a:fld>
            <a:endParaRPr kumimoji="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468562"/>
          </a:xfrm>
        </p:spPr>
        <p:txBody>
          <a:bodyPr>
            <a:normAutofit/>
          </a:bodyPr>
          <a:lstStyle/>
          <a:p>
            <a:r>
              <a:rPr lang="en-US" b="1" dirty="0"/>
              <a:t>Element 11.</a:t>
            </a:r>
            <a:r>
              <a:rPr lang="en-US" dirty="0"/>
              <a:t> </a:t>
            </a:r>
            <a:r>
              <a:rPr lang="en-US" dirty="0" smtClean="0"/>
              <a:t>The </a:t>
            </a:r>
            <a:r>
              <a:rPr lang="en-US" dirty="0"/>
              <a:t>“invisible hand” of market prices directs buyers and sellers toward activities that promote the general welfare.</a:t>
            </a:r>
          </a:p>
        </p:txBody>
      </p:sp>
      <p:sp>
        <p:nvSpPr>
          <p:cNvPr id="3" name="Content Placeholder 2"/>
          <p:cNvSpPr>
            <a:spLocks noGrp="1"/>
          </p:cNvSpPr>
          <p:nvPr>
            <p:ph sz="quarter" idx="1"/>
          </p:nvPr>
        </p:nvSpPr>
        <p:spPr>
          <a:xfrm>
            <a:off x="838200" y="2895600"/>
            <a:ext cx="6781800" cy="3578352"/>
          </a:xfrm>
        </p:spPr>
        <p:txBody>
          <a:bodyPr>
            <a:normAutofit fontScale="85000" lnSpcReduction="10000"/>
          </a:bodyPr>
          <a:lstStyle/>
          <a:p>
            <a:pPr marL="0" indent="0">
              <a:buNone/>
            </a:pPr>
            <a:r>
              <a:rPr lang="en-US" i="1" dirty="0" smtClean="0"/>
              <a:t>Every </a:t>
            </a:r>
            <a:r>
              <a:rPr lang="en-US" i="1" dirty="0"/>
              <a:t>individual is continually exerting himself to find out the most advantageous employment for whatever capital he can command. It is his own advantage, indeed, and not that of the society which he has in view. But the study of his own advantage naturally, or rather necessarily, leads him to prefer that employment which is most advantageous to society. </a:t>
            </a:r>
            <a:r>
              <a:rPr lang="en-US" i="1" dirty="0" smtClean="0"/>
              <a:t>He </a:t>
            </a:r>
            <a:r>
              <a:rPr lang="en-US" i="1" dirty="0"/>
              <a:t>intends only his own gain, and he is in this, as in many other cases, led by an invisible hand to promote an end which was not part of his intention</a:t>
            </a:r>
            <a:r>
              <a:rPr lang="en-US" i="1" dirty="0" smtClean="0"/>
              <a:t>.</a:t>
            </a:r>
          </a:p>
          <a:p>
            <a:pPr marL="0" indent="0">
              <a:buNone/>
            </a:pPr>
            <a:r>
              <a:rPr lang="en-US" dirty="0" smtClean="0"/>
              <a:t>				   —Adam Smith (1776)</a:t>
            </a: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72</a:t>
            </a:fld>
            <a:endParaRPr kumimoji="0" lang="en-US"/>
          </a:p>
        </p:txBody>
      </p:sp>
    </p:spTree>
    <p:extLst>
      <p:ext uri="{BB962C8B-B14F-4D97-AF65-F5344CB8AC3E}">
        <p14:creationId xmlns:p14="http://schemas.microsoft.com/office/powerpoint/2010/main" val="11766661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t>
            </a:r>
            <a:r>
              <a:rPr lang="en-US" dirty="0" smtClean="0"/>
              <a:t>“Invisible Hand</a:t>
            </a:r>
            <a:r>
              <a:rPr lang="en-US" dirty="0"/>
              <a:t>?”</a:t>
            </a:r>
          </a:p>
        </p:txBody>
      </p:sp>
      <p:sp>
        <p:nvSpPr>
          <p:cNvPr id="3" name="Content Placeholder 2"/>
          <p:cNvSpPr>
            <a:spLocks noGrp="1"/>
          </p:cNvSpPr>
          <p:nvPr>
            <p:ph sz="quarter" idx="1"/>
          </p:nvPr>
        </p:nvSpPr>
        <p:spPr/>
        <p:txBody>
          <a:bodyPr>
            <a:normAutofit/>
          </a:bodyPr>
          <a:lstStyle/>
          <a:p>
            <a:r>
              <a:rPr lang="en-US" dirty="0"/>
              <a:t>The “invisible hand” to which Smith refers is the price </a:t>
            </a:r>
            <a:r>
              <a:rPr lang="en-US" dirty="0" smtClean="0"/>
              <a:t>system.</a:t>
            </a:r>
          </a:p>
          <a:p>
            <a:endParaRPr lang="en-US" dirty="0" smtClean="0"/>
          </a:p>
          <a:p>
            <a:r>
              <a:rPr lang="en-US" dirty="0" smtClean="0"/>
              <a:t>When directed by prices, individuals intend </a:t>
            </a:r>
            <a:r>
              <a:rPr lang="en-US" dirty="0"/>
              <a:t>only </a:t>
            </a:r>
            <a:r>
              <a:rPr lang="en-US" dirty="0" smtClean="0"/>
              <a:t>their </a:t>
            </a:r>
            <a:r>
              <a:rPr lang="en-US" dirty="0"/>
              <a:t>own </a:t>
            </a:r>
            <a:r>
              <a:rPr lang="en-US" dirty="0" smtClean="0"/>
              <a:t>gain, but their actions promote </a:t>
            </a:r>
            <a:r>
              <a:rPr lang="en-US" dirty="0"/>
              <a:t>the goals of others, leading to greater prosperity</a:t>
            </a:r>
            <a:r>
              <a:rPr lang="en-US" dirty="0" smtClean="0"/>
              <a:t>.</a:t>
            </a:r>
          </a:p>
          <a:p>
            <a:endParaRPr lang="en-US" dirty="0"/>
          </a:p>
          <a:p>
            <a:r>
              <a:rPr lang="en-US" dirty="0" smtClean="0"/>
              <a:t>One </a:t>
            </a:r>
            <a:r>
              <a:rPr lang="en-US" dirty="0"/>
              <a:t>statistic—the current market price of a particular good or service—provides buyers and sellers with what they need to bring their actions into harmony with the best possible information on the current actions and preferences of others.</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73</a:t>
            </a:fld>
            <a:endParaRPr kumimoji="0" lang="en-US"/>
          </a:p>
        </p:txBody>
      </p:sp>
    </p:spTree>
    <p:extLst>
      <p:ext uri="{BB962C8B-B14F-4D97-AF65-F5344CB8AC3E}">
        <p14:creationId xmlns:p14="http://schemas.microsoft.com/office/powerpoint/2010/main" val="3476534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Prices Summarize Relevant Information</a:t>
            </a:r>
            <a:endParaRPr lang="en-US" dirty="0"/>
          </a:p>
        </p:txBody>
      </p:sp>
      <p:sp>
        <p:nvSpPr>
          <p:cNvPr id="3" name="Content Placeholder 2"/>
          <p:cNvSpPr>
            <a:spLocks noGrp="1"/>
          </p:cNvSpPr>
          <p:nvPr>
            <p:ph sz="quarter" idx="1"/>
          </p:nvPr>
        </p:nvSpPr>
        <p:spPr>
          <a:xfrm>
            <a:off x="457200" y="3127248"/>
            <a:ext cx="7467600" cy="3425952"/>
          </a:xfrm>
        </p:spPr>
        <p:txBody>
          <a:bodyPr>
            <a:normAutofit/>
          </a:bodyPr>
          <a:lstStyle/>
          <a:p>
            <a:r>
              <a:rPr lang="en-US" sz="2200" dirty="0" smtClean="0"/>
              <a:t>Market prices reflect </a:t>
            </a:r>
            <a:r>
              <a:rPr lang="en-US" sz="2200" dirty="0"/>
              <a:t>information about consumer preferences, costs, and matters related to timing, location, and circumstances—information that in any large market is well beyond the comprehension of any individual or </a:t>
            </a:r>
            <a:r>
              <a:rPr lang="en-US" sz="2200" dirty="0" smtClean="0"/>
              <a:t>central-planning </a:t>
            </a:r>
            <a:r>
              <a:rPr lang="en-US" sz="2200" dirty="0"/>
              <a:t>authority</a:t>
            </a:r>
            <a:r>
              <a:rPr lang="en-US" sz="2200" dirty="0" smtClean="0"/>
              <a:t>.</a:t>
            </a:r>
          </a:p>
          <a:p>
            <a:r>
              <a:rPr lang="en-US" sz="2200" dirty="0" smtClean="0"/>
              <a:t>Market prices act </a:t>
            </a:r>
            <a:r>
              <a:rPr lang="en-US" sz="2200" dirty="0"/>
              <a:t>like a giant computer network grinding out an indicator that gives all participants both the information they need and the incentive to act on it.</a:t>
            </a:r>
            <a:endParaRPr lang="en-US" sz="2200" dirty="0" smtClean="0"/>
          </a:p>
          <a:p>
            <a:endParaRPr lang="en-US" sz="2200"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74</a:t>
            </a:fld>
            <a:endParaRPr kumimoji="0" lang="en-US"/>
          </a:p>
        </p:txBody>
      </p:sp>
      <p:pic>
        <p:nvPicPr>
          <p:cNvPr id="1026" name="Picture 2"/>
          <p:cNvPicPr>
            <a:picLocks noChangeAspect="1" noChangeArrowheads="1"/>
          </p:cNvPicPr>
          <p:nvPr/>
        </p:nvPicPr>
        <p:blipFill>
          <a:blip r:embed="rId2" cstate="print"/>
          <a:srcRect/>
          <a:stretch>
            <a:fillRect/>
          </a:stretch>
        </p:blipFill>
        <p:spPr bwMode="auto">
          <a:xfrm>
            <a:off x="6209841" y="1000255"/>
            <a:ext cx="2162175" cy="2114550"/>
          </a:xfrm>
          <a:prstGeom prst="roundRect">
            <a:avLst>
              <a:gd name="adj" fmla="val 7189"/>
            </a:avLst>
          </a:prstGeom>
          <a:noFill/>
          <a:ln w="9525">
            <a:solidFill>
              <a:schemeClr val="tx1"/>
            </a:solidFill>
            <a:miter lim="800000"/>
            <a:headEnd/>
            <a:tailEnd/>
          </a:ln>
          <a:effectLst>
            <a:outerShdw blurRad="50800" dist="76200" dir="2700000" algn="tl" rotWithShape="0">
              <a:prstClr val="black">
                <a:alpha val="40000"/>
              </a:prstClr>
            </a:outerShdw>
          </a:effectLst>
        </p:spPr>
      </p:pic>
      <p:sp>
        <p:nvSpPr>
          <p:cNvPr id="7" name="Content Placeholder 2"/>
          <p:cNvSpPr txBox="1">
            <a:spLocks/>
          </p:cNvSpPr>
          <p:nvPr/>
        </p:nvSpPr>
        <p:spPr>
          <a:xfrm>
            <a:off x="458243" y="1676400"/>
            <a:ext cx="5716107" cy="149383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sz="2200" dirty="0" smtClean="0"/>
              <a:t>Friedrich Hayek (1974 Nobel prize winner) stressed: The primary function of markets is to provide information (both to buyers and sellers).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Self-Interest Guided by the Invisible Hand</a:t>
            </a:r>
            <a:endParaRPr lang="en-US" dirty="0"/>
          </a:p>
        </p:txBody>
      </p:sp>
      <p:sp>
        <p:nvSpPr>
          <p:cNvPr id="3" name="Content Placeholder 2"/>
          <p:cNvSpPr>
            <a:spLocks noGrp="1"/>
          </p:cNvSpPr>
          <p:nvPr>
            <p:ph sz="quarter" idx="1"/>
          </p:nvPr>
        </p:nvSpPr>
        <p:spPr/>
        <p:txBody>
          <a:bodyPr>
            <a:normAutofit fontScale="92500"/>
          </a:bodyPr>
          <a:lstStyle/>
          <a:p>
            <a:r>
              <a:rPr lang="en-US" dirty="0" smtClean="0"/>
              <a:t>When guided by market prices, self-interested individuals will move toward activities that will promote the general welfare.</a:t>
            </a:r>
          </a:p>
          <a:p>
            <a:pPr lvl="1"/>
            <a:r>
              <a:rPr lang="en-US" dirty="0" smtClean="0"/>
              <a:t>Consumers will purchase goods that they value highly relative to price.</a:t>
            </a:r>
          </a:p>
          <a:p>
            <a:pPr lvl="1"/>
            <a:r>
              <a:rPr lang="en-US" dirty="0" smtClean="0"/>
              <a:t>Profit seeking producers will produce goods that consumer value highly relative to costs.</a:t>
            </a:r>
          </a:p>
          <a:p>
            <a:pPr lvl="1"/>
            <a:r>
              <a:rPr lang="en-US" dirty="0"/>
              <a:t>Because lower costs will mean higher profits, each producer will strive to keep costs down and quality up.</a:t>
            </a:r>
            <a:endParaRPr lang="en-US" dirty="0" smtClean="0"/>
          </a:p>
          <a:p>
            <a:r>
              <a:rPr lang="en-US" dirty="0" smtClean="0"/>
              <a:t>The </a:t>
            </a:r>
            <a:r>
              <a:rPr lang="en-US" dirty="0"/>
              <a:t>cooperation that comes from </a:t>
            </a:r>
            <a:r>
              <a:rPr lang="en-US" dirty="0" smtClean="0"/>
              <a:t>self-interest </a:t>
            </a:r>
            <a:r>
              <a:rPr lang="en-US" dirty="0"/>
              <a:t>directed by the invisible hand of market prices is truly amazing. </a:t>
            </a:r>
            <a:r>
              <a:rPr lang="en-US" dirty="0" smtClean="0"/>
              <a:t>The </a:t>
            </a:r>
            <a:r>
              <a:rPr lang="en-US" dirty="0"/>
              <a:t>combination of self-interest and the invisible hand </a:t>
            </a:r>
            <a:r>
              <a:rPr lang="en-US" dirty="0" smtClean="0"/>
              <a:t>is a </a:t>
            </a:r>
            <a:r>
              <a:rPr lang="en-US" dirty="0"/>
              <a:t>powerful force for economic progress.</a:t>
            </a:r>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75</a:t>
            </a:fld>
            <a:endParaRPr kumimoji="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17625"/>
          </a:xfrm>
        </p:spPr>
        <p:txBody>
          <a:bodyPr>
            <a:normAutofit/>
          </a:bodyPr>
          <a:lstStyle/>
          <a:p>
            <a:r>
              <a:rPr lang="en-US" b="1" dirty="0"/>
              <a:t>Element 12.</a:t>
            </a:r>
            <a:r>
              <a:rPr lang="en-US" dirty="0"/>
              <a:t> Too often long-term consequences, or the secondary effects, of an action are ignored.</a:t>
            </a:r>
          </a:p>
        </p:txBody>
      </p:sp>
      <p:sp>
        <p:nvSpPr>
          <p:cNvPr id="3" name="Content Placeholder 2"/>
          <p:cNvSpPr>
            <a:spLocks noGrp="1"/>
          </p:cNvSpPr>
          <p:nvPr>
            <p:ph sz="quarter" idx="1"/>
          </p:nvPr>
        </p:nvSpPr>
        <p:spPr>
          <a:xfrm>
            <a:off x="762000" y="2438400"/>
            <a:ext cx="6781800" cy="4035552"/>
          </a:xfrm>
        </p:spPr>
        <p:txBody>
          <a:bodyPr/>
          <a:lstStyle/>
          <a:p>
            <a:pPr marL="0" indent="0">
              <a:buNone/>
            </a:pPr>
            <a:r>
              <a:rPr lang="en-US" i="1" dirty="0" smtClean="0"/>
              <a:t>Sound economics requires that when analyzing a change it is important to “trace </a:t>
            </a:r>
            <a:r>
              <a:rPr lang="en-US" i="1" dirty="0"/>
              <a:t>not merely the immediate results but the results in the long run, not merely the primary consequences but the secondary consequences, and not merely the effects on some special group but the effects on everyone</a:t>
            </a:r>
            <a:r>
              <a:rPr lang="en-US" i="1" dirty="0" smtClean="0"/>
              <a:t>.</a:t>
            </a:r>
            <a:endParaRPr lang="en-US" dirty="0" smtClean="0"/>
          </a:p>
          <a:p>
            <a:pPr marL="0" indent="0">
              <a:buNone/>
            </a:pPr>
            <a:r>
              <a:rPr lang="en-US" dirty="0" smtClean="0"/>
              <a:t>			—Henry Hazlitt, </a:t>
            </a:r>
          </a:p>
          <a:p>
            <a:pPr marL="0" indent="0">
              <a:buNone/>
            </a:pPr>
            <a:r>
              <a:rPr lang="en-US" i="1" dirty="0"/>
              <a:t>	</a:t>
            </a:r>
            <a:r>
              <a:rPr lang="en-US" i="1" dirty="0" smtClean="0"/>
              <a:t>		   Economics in One Lesson</a:t>
            </a:r>
            <a:endParaRPr lang="en-US" i="1" dirty="0"/>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76</a:t>
            </a:fld>
            <a:endParaRPr kumimoji="0" lang="en-US"/>
          </a:p>
        </p:txBody>
      </p:sp>
    </p:spTree>
    <p:extLst>
      <p:ext uri="{BB962C8B-B14F-4D97-AF65-F5344CB8AC3E}">
        <p14:creationId xmlns:p14="http://schemas.microsoft.com/office/powerpoint/2010/main" val="17924780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Broken Window Fallacy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Classic story: A boy throws a ball through the window of a shop. Therefore, the shopkeeper hires a glazer to fix the broken window.</a:t>
            </a:r>
          </a:p>
          <a:p>
            <a:r>
              <a:rPr lang="en-US" dirty="0" smtClean="0"/>
              <a:t>Noting the highly visible employment of the glazer, some argue that the broken window is a good thing.</a:t>
            </a:r>
          </a:p>
          <a:p>
            <a:r>
              <a:rPr lang="en-US" dirty="0" smtClean="0"/>
              <a:t>This </a:t>
            </a:r>
            <a:r>
              <a:rPr lang="en-US" dirty="0"/>
              <a:t>is </a:t>
            </a:r>
            <a:r>
              <a:rPr lang="en-US" dirty="0" smtClean="0"/>
              <a:t>wrong; it ignores the secondary effects.</a:t>
            </a:r>
          </a:p>
          <a:p>
            <a:pPr lvl="1"/>
            <a:r>
              <a:rPr lang="en-US" dirty="0"/>
              <a:t>If the shopkeeper had not spent the funds fixing the window, he would have spent them on other </a:t>
            </a:r>
            <a:r>
              <a:rPr lang="en-US" dirty="0" smtClean="0"/>
              <a:t>things.</a:t>
            </a:r>
          </a:p>
          <a:p>
            <a:pPr lvl="1"/>
            <a:r>
              <a:rPr lang="en-US" dirty="0" smtClean="0"/>
              <a:t>Employment </a:t>
            </a:r>
            <a:r>
              <a:rPr lang="en-US" dirty="0"/>
              <a:t>in these areas of production would have been larger and the community would have had both the window and the items purchased by the </a:t>
            </a:r>
            <a:r>
              <a:rPr lang="en-US" dirty="0" smtClean="0"/>
              <a:t>shopkeeper.</a:t>
            </a:r>
          </a:p>
          <a:p>
            <a:pPr lvl="1"/>
            <a:r>
              <a:rPr lang="en-US" dirty="0" smtClean="0"/>
              <a:t>Once </a:t>
            </a:r>
            <a:r>
              <a:rPr lang="en-US" dirty="0"/>
              <a:t>the secondary effects are considered, it is clear that destructive actions such as those resulting from floods, hurricanes, and destructive public policy harm a society and fail to expand net employment.</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77</a:t>
            </a:fld>
            <a:endParaRPr kumimoji="0" lang="en-US"/>
          </a:p>
        </p:txBody>
      </p:sp>
    </p:spTree>
    <p:extLst>
      <p:ext uri="{BB962C8B-B14F-4D97-AF65-F5344CB8AC3E}">
        <p14:creationId xmlns:p14="http://schemas.microsoft.com/office/powerpoint/2010/main" val="3032913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Why Secondary Effects</a:t>
            </a:r>
            <a:r>
              <a:rPr lang="en-US" dirty="0"/>
              <a:t> </a:t>
            </a:r>
            <a:r>
              <a:rPr lang="en-US" dirty="0" smtClean="0"/>
              <a:t>are Important</a:t>
            </a:r>
            <a:endParaRPr lang="en-US" dirty="0"/>
          </a:p>
        </p:txBody>
      </p:sp>
      <p:sp>
        <p:nvSpPr>
          <p:cNvPr id="3" name="Content Placeholder 2"/>
          <p:cNvSpPr>
            <a:spLocks noGrp="1"/>
          </p:cNvSpPr>
          <p:nvPr>
            <p:ph sz="quarter" idx="1"/>
          </p:nvPr>
        </p:nvSpPr>
        <p:spPr/>
        <p:txBody>
          <a:bodyPr>
            <a:normAutofit/>
          </a:bodyPr>
          <a:lstStyle/>
          <a:p>
            <a:r>
              <a:rPr lang="en-US" dirty="0" smtClean="0"/>
              <a:t>Failure to consider the unintended secondary effects is often a major source of economic error.</a:t>
            </a:r>
          </a:p>
          <a:p>
            <a:endParaRPr lang="en-US" dirty="0" smtClean="0"/>
          </a:p>
          <a:p>
            <a:r>
              <a:rPr lang="en-US" dirty="0" smtClean="0"/>
              <a:t>Policy changes often generate unintended secondary effects. Consider the following examples.</a:t>
            </a:r>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78</a:t>
            </a:fld>
            <a:endParaRPr kumimoji="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Mandated Auto Gasoline Efficiency Standards</a:t>
            </a:r>
            <a:endParaRPr lang="en-US" dirty="0"/>
          </a:p>
        </p:txBody>
      </p:sp>
      <p:sp>
        <p:nvSpPr>
          <p:cNvPr id="3" name="Content Placeholder 2"/>
          <p:cNvSpPr>
            <a:spLocks noGrp="1"/>
          </p:cNvSpPr>
          <p:nvPr>
            <p:ph sz="quarter" idx="1"/>
          </p:nvPr>
        </p:nvSpPr>
        <p:spPr/>
        <p:txBody>
          <a:bodyPr>
            <a:normAutofit/>
          </a:bodyPr>
          <a:lstStyle/>
          <a:p>
            <a:r>
              <a:rPr lang="en-US" dirty="0" smtClean="0"/>
              <a:t>The standards are designed to reduce gasoline consumption, but there are secondary effects.</a:t>
            </a:r>
          </a:p>
          <a:p>
            <a:pPr lvl="1"/>
            <a:r>
              <a:rPr lang="en-US" dirty="0" smtClean="0"/>
              <a:t>To meet the efficiency standards, manufacturers reduce the size and weight of vehicles and this results in about 2,500 more highway deaths per year.</a:t>
            </a:r>
          </a:p>
          <a:p>
            <a:pPr lvl="1"/>
            <a:r>
              <a:rPr lang="en-US" dirty="0" smtClean="0"/>
              <a:t>The improved gas mileage causes people to </a:t>
            </a:r>
            <a:r>
              <a:rPr lang="en-US" dirty="0"/>
              <a:t>drive more than they otherwise </a:t>
            </a:r>
            <a:r>
              <a:rPr lang="en-US" dirty="0" smtClean="0"/>
              <a:t>would. Result: Increased congestion and smaller reduction in gasoline consumption.</a:t>
            </a:r>
          </a:p>
          <a:p>
            <a:endParaRPr lang="en-US" dirty="0" smtClean="0"/>
          </a:p>
          <a:p>
            <a:r>
              <a:rPr lang="en-US" dirty="0" smtClean="0"/>
              <a:t>Sound economics requires evaluation of these secondary effects.</a:t>
            </a:r>
          </a:p>
          <a:p>
            <a:pPr lvl="1"/>
            <a:endParaRPr lang="en-US" dirty="0"/>
          </a:p>
          <a:p>
            <a:pPr lvl="1"/>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79</a:t>
            </a:fld>
            <a:endParaRPr kumimoji="0" lang="en-US"/>
          </a:p>
        </p:txBody>
      </p:sp>
    </p:spTree>
    <p:extLst>
      <p:ext uri="{BB962C8B-B14F-4D97-AF65-F5344CB8AC3E}">
        <p14:creationId xmlns:p14="http://schemas.microsoft.com/office/powerpoint/2010/main" val="661075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Prices, and Coordination of the Actions of Buyers and Sellers</a:t>
            </a:r>
            <a:endParaRPr lang="en-US" dirty="0"/>
          </a:p>
        </p:txBody>
      </p:sp>
      <p:sp>
        <p:nvSpPr>
          <p:cNvPr id="3" name="Content Placeholder 2"/>
          <p:cNvSpPr>
            <a:spLocks noGrp="1"/>
          </p:cNvSpPr>
          <p:nvPr>
            <p:ph sz="quarter" idx="1"/>
          </p:nvPr>
        </p:nvSpPr>
        <p:spPr/>
        <p:txBody>
          <a:bodyPr>
            <a:normAutofit/>
          </a:bodyPr>
          <a:lstStyle/>
          <a:p>
            <a:r>
              <a:rPr lang="en-US" dirty="0" smtClean="0"/>
              <a:t>What will happen if producers are supplying more than consumers are willing to purchase?</a:t>
            </a:r>
          </a:p>
          <a:p>
            <a:endParaRPr lang="en-US" dirty="0" smtClean="0"/>
          </a:p>
          <a:p>
            <a:r>
              <a:rPr lang="en-US" dirty="0" smtClean="0"/>
              <a:t>Price will decline causing suppliers to produce less and consumers to purchase more.</a:t>
            </a:r>
          </a:p>
          <a:p>
            <a:endParaRPr lang="en-US" dirty="0" smtClean="0"/>
          </a:p>
          <a:p>
            <a:r>
              <a:rPr lang="en-US" dirty="0" smtClean="0"/>
              <a:t>As price declines, quantity supplied will fall and quantity demanded will increase until the two are brought into balance.</a:t>
            </a:r>
          </a:p>
          <a:p>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8</a:t>
            </a:fld>
            <a:endParaRPr kumimoji="0" lang="en-US"/>
          </a:p>
        </p:txBody>
      </p:sp>
    </p:spTree>
    <p:extLst>
      <p:ext uri="{BB962C8B-B14F-4D97-AF65-F5344CB8AC3E}">
        <p14:creationId xmlns:p14="http://schemas.microsoft.com/office/powerpoint/2010/main" val="14492211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Tariffs, Quotas, and Other Trade Restrictions</a:t>
            </a:r>
            <a:endParaRPr lang="en-US" dirty="0"/>
          </a:p>
        </p:txBody>
      </p:sp>
      <p:sp>
        <p:nvSpPr>
          <p:cNvPr id="3" name="Content Placeholder 2"/>
          <p:cNvSpPr>
            <a:spLocks noGrp="1"/>
          </p:cNvSpPr>
          <p:nvPr>
            <p:ph sz="quarter" idx="1"/>
          </p:nvPr>
        </p:nvSpPr>
        <p:spPr/>
        <p:txBody>
          <a:bodyPr>
            <a:normAutofit fontScale="92500"/>
          </a:bodyPr>
          <a:lstStyle/>
          <a:p>
            <a:r>
              <a:rPr lang="en-US" dirty="0" smtClean="0"/>
              <a:t>Trade restrictions are designed to protect industries and their employees from global </a:t>
            </a:r>
            <a:r>
              <a:rPr lang="en-US" dirty="0"/>
              <a:t>competition. </a:t>
            </a:r>
            <a:r>
              <a:rPr lang="en-US" dirty="0" smtClean="0"/>
              <a:t>But, </a:t>
            </a:r>
            <a:r>
              <a:rPr lang="en-US" dirty="0"/>
              <a:t>there are secondary effects</a:t>
            </a:r>
            <a:r>
              <a:rPr lang="en-US" dirty="0" smtClean="0"/>
              <a:t>.</a:t>
            </a:r>
          </a:p>
          <a:p>
            <a:pPr lvl="1"/>
            <a:r>
              <a:rPr lang="en-US" dirty="0" smtClean="0"/>
              <a:t>Consumers pay higher prices for the products.</a:t>
            </a:r>
          </a:p>
          <a:p>
            <a:pPr lvl="1"/>
            <a:r>
              <a:rPr lang="en-US" dirty="0" smtClean="0"/>
              <a:t>In the case of resources, the higher prices will increase the costs of the domestic firms using the resource.</a:t>
            </a:r>
          </a:p>
          <a:p>
            <a:pPr lvl="2"/>
            <a:r>
              <a:rPr lang="en-US" dirty="0" smtClean="0"/>
              <a:t>Example: Trade restrictions lead to higher sugar prices, increasing the costs of U.S. candy manufacturers, causing them to move to other countries.</a:t>
            </a:r>
          </a:p>
          <a:p>
            <a:pPr lvl="1"/>
            <a:r>
              <a:rPr lang="en-US" dirty="0" smtClean="0"/>
              <a:t>Import restrictions: Because </a:t>
            </a:r>
            <a:r>
              <a:rPr lang="en-US" dirty="0"/>
              <a:t>foreigners sell </a:t>
            </a:r>
            <a:r>
              <a:rPr lang="en-US" dirty="0" smtClean="0"/>
              <a:t>less in the U.S., </a:t>
            </a:r>
            <a:r>
              <a:rPr lang="en-US" dirty="0"/>
              <a:t>they </a:t>
            </a:r>
            <a:r>
              <a:rPr lang="en-US" dirty="0" smtClean="0"/>
              <a:t>have fewer dollars to </a:t>
            </a:r>
            <a:r>
              <a:rPr lang="en-US" dirty="0"/>
              <a:t>buy </a:t>
            </a:r>
            <a:r>
              <a:rPr lang="en-US" dirty="0" smtClean="0"/>
              <a:t>our exports. </a:t>
            </a:r>
          </a:p>
          <a:p>
            <a:r>
              <a:rPr lang="en-US" dirty="0" smtClean="0"/>
              <a:t>As a result of these secondary effects, employment in the protected industries will expand, </a:t>
            </a:r>
            <a:r>
              <a:rPr lang="en-US" dirty="0"/>
              <a:t>but there will be less employment in </a:t>
            </a:r>
            <a:r>
              <a:rPr lang="en-US" dirty="0" smtClean="0"/>
              <a:t>other industries.</a:t>
            </a:r>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80</a:t>
            </a:fld>
            <a:endParaRPr kumimoji="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P</a:t>
            </a:r>
            <a:r>
              <a:rPr lang="en-US" dirty="0" smtClean="0"/>
              <a:t>encil </a:t>
            </a:r>
            <a:r>
              <a:rPr lang="en-US" dirty="0"/>
              <a:t>S</a:t>
            </a:r>
            <a:r>
              <a:rPr lang="en-US" dirty="0" smtClean="0"/>
              <a:t>tub Story</a:t>
            </a:r>
            <a:endParaRPr lang="en-US" dirty="0"/>
          </a:p>
        </p:txBody>
      </p:sp>
      <p:sp>
        <p:nvSpPr>
          <p:cNvPr id="3" name="Content Placeholder 2"/>
          <p:cNvSpPr>
            <a:spLocks noGrp="1"/>
          </p:cNvSpPr>
          <p:nvPr>
            <p:ph sz="quarter" idx="1"/>
          </p:nvPr>
        </p:nvSpPr>
        <p:spPr/>
        <p:txBody>
          <a:bodyPr>
            <a:normAutofit/>
          </a:bodyPr>
          <a:lstStyle/>
          <a:p>
            <a:r>
              <a:rPr lang="en-US" dirty="0" smtClean="0"/>
              <a:t>A first </a:t>
            </a:r>
            <a:r>
              <a:rPr lang="en-US" dirty="0"/>
              <a:t>grade teacher </a:t>
            </a:r>
            <a:r>
              <a:rPr lang="en-US" dirty="0" smtClean="0"/>
              <a:t>paid students 10 cents for pencil stubs.</a:t>
            </a:r>
          </a:p>
          <a:p>
            <a:endParaRPr lang="en-US" dirty="0" smtClean="0"/>
          </a:p>
          <a:p>
            <a:r>
              <a:rPr lang="en-US" dirty="0" smtClean="0"/>
              <a:t>The intent was to discourage students from losing their pencils. But, there were secondary effects.</a:t>
            </a:r>
            <a:endParaRPr lang="en-US" dirty="0"/>
          </a:p>
          <a:p>
            <a:pPr lvl="1"/>
            <a:r>
              <a:rPr lang="en-US" dirty="0" smtClean="0"/>
              <a:t>The students quickly sharpened their pencils down to the stubs to get the 10 cent reward.</a:t>
            </a:r>
          </a:p>
          <a:p>
            <a:endParaRPr lang="en-US" dirty="0" smtClean="0"/>
          </a:p>
          <a:p>
            <a:r>
              <a:rPr lang="en-US" dirty="0" smtClean="0"/>
              <a:t>Sound economics requires consideration of secondary effects.</a:t>
            </a:r>
            <a:endParaRPr lang="en-US" dirty="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81</a:t>
            </a:fld>
            <a:endParaRPr kumimoji="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4: Questions for Thought</a:t>
            </a:r>
            <a:endParaRPr lang="en-US" dirty="0"/>
          </a:p>
        </p:txBody>
      </p:sp>
      <p:sp>
        <p:nvSpPr>
          <p:cNvPr id="3" name="Content Placeholder 2"/>
          <p:cNvSpPr>
            <a:spLocks noGrp="1"/>
          </p:cNvSpPr>
          <p:nvPr>
            <p:ph sz="quarter" idx="1"/>
          </p:nvPr>
        </p:nvSpPr>
        <p:spPr/>
        <p:txBody>
          <a:bodyPr>
            <a:normAutofit/>
          </a:bodyPr>
          <a:lstStyle/>
          <a:p>
            <a:pPr marL="457200" indent="-457200">
              <a:buFont typeface="+mj-lt"/>
              <a:buAutoNum type="arabicPeriod"/>
            </a:pPr>
            <a:r>
              <a:rPr lang="en-US" dirty="0"/>
              <a:t>What are the primary sources of high per capita income? Why are the incomes of Americans so much higher today than was true 250 years </a:t>
            </a:r>
            <a:r>
              <a:rPr lang="en-US" dirty="0" smtClean="0"/>
              <a:t>ago?</a:t>
            </a:r>
          </a:p>
          <a:p>
            <a:pPr marL="457200" indent="-457200">
              <a:buFont typeface="+mj-lt"/>
              <a:buAutoNum type="arabicPeriod"/>
            </a:pPr>
            <a:endParaRPr lang="en-US" dirty="0" smtClean="0"/>
          </a:p>
          <a:p>
            <a:pPr marL="457200" indent="-457200">
              <a:buFont typeface="+mj-lt"/>
              <a:buAutoNum type="arabicPeriod"/>
            </a:pPr>
            <a:r>
              <a:rPr lang="en-US" dirty="0" smtClean="0"/>
              <a:t>Why are the </a:t>
            </a:r>
            <a:r>
              <a:rPr lang="en-US" dirty="0"/>
              <a:t>quantities of </a:t>
            </a:r>
            <a:r>
              <a:rPr lang="en-US" dirty="0" smtClean="0"/>
              <a:t>apples, bananas, milk</a:t>
            </a:r>
            <a:r>
              <a:rPr lang="en-US" dirty="0"/>
              <a:t>, </a:t>
            </a:r>
            <a:r>
              <a:rPr lang="en-US" dirty="0" smtClean="0"/>
              <a:t>television </a:t>
            </a:r>
            <a:r>
              <a:rPr lang="en-US" dirty="0"/>
              <a:t>sets, </a:t>
            </a:r>
            <a:r>
              <a:rPr lang="en-US" dirty="0" smtClean="0"/>
              <a:t>laptop computers, and </a:t>
            </a:r>
            <a:r>
              <a:rPr lang="en-US" dirty="0"/>
              <a:t>thousands of other items available in your hometown </a:t>
            </a:r>
            <a:r>
              <a:rPr lang="en-US" dirty="0" smtClean="0"/>
              <a:t>approximately </a:t>
            </a:r>
            <a:r>
              <a:rPr lang="en-US" dirty="0"/>
              <a:t>equal to the quantities of these items that local consumers desire to purchase</a:t>
            </a:r>
            <a:r>
              <a:rPr lang="en-US" dirty="0" smtClean="0"/>
              <a:t>?</a:t>
            </a:r>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82</a:t>
            </a:fld>
            <a:endParaRPr kumimoji="0" lang="en-US"/>
          </a:p>
        </p:txBody>
      </p:sp>
    </p:spTree>
    <p:extLst>
      <p:ext uri="{BB962C8B-B14F-4D97-AF65-F5344CB8AC3E}">
        <p14:creationId xmlns:p14="http://schemas.microsoft.com/office/powerpoint/2010/main" val="3527745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4: </a:t>
            </a:r>
            <a:r>
              <a:rPr lang="en-US" smtClean="0"/>
              <a:t>Questions for Thought</a:t>
            </a:r>
            <a:endParaRPr lang="en-US" dirty="0"/>
          </a:p>
        </p:txBody>
      </p:sp>
      <p:sp>
        <p:nvSpPr>
          <p:cNvPr id="3" name="Content Placeholder 2"/>
          <p:cNvSpPr>
            <a:spLocks noGrp="1"/>
          </p:cNvSpPr>
          <p:nvPr>
            <p:ph sz="quarter" idx="1"/>
          </p:nvPr>
        </p:nvSpPr>
        <p:spPr/>
        <p:txBody>
          <a:bodyPr>
            <a:normAutofit/>
          </a:bodyPr>
          <a:lstStyle/>
          <a:p>
            <a:pPr marL="457200" indent="-457200">
              <a:buFont typeface="+mj-lt"/>
              <a:buAutoNum type="arabicPeriod" startAt="3"/>
            </a:pPr>
            <a:r>
              <a:rPr lang="en-US" dirty="0"/>
              <a:t>A few days after the 2001 terrorist attacks on the World Trade Center and the Pentagon, </a:t>
            </a:r>
            <a:r>
              <a:rPr lang="en-US" dirty="0" smtClean="0"/>
              <a:t>Nobel Prize winning economist </a:t>
            </a:r>
            <a:r>
              <a:rPr lang="en-US" dirty="0"/>
              <a:t>Paul Krugman made the statement </a:t>
            </a:r>
            <a:r>
              <a:rPr lang="en-US" dirty="0" smtClean="0"/>
              <a:t>below</a:t>
            </a:r>
            <a:r>
              <a:rPr lang="en-US" dirty="0"/>
              <a:t>. Evaluate his views.</a:t>
            </a:r>
          </a:p>
          <a:p>
            <a:pPr lvl="1"/>
            <a:r>
              <a:rPr lang="en-US" dirty="0" smtClean="0"/>
              <a:t>“</a:t>
            </a:r>
            <a:r>
              <a:rPr lang="en-US" dirty="0"/>
              <a:t>Ghastly as it may seem to say this, the terror </a:t>
            </a:r>
            <a:r>
              <a:rPr lang="en-US" dirty="0" smtClean="0"/>
              <a:t>attack—like </a:t>
            </a:r>
            <a:r>
              <a:rPr lang="en-US" dirty="0"/>
              <a:t>the original day of infamy, which brought an end to the Great </a:t>
            </a:r>
            <a:r>
              <a:rPr lang="en-US" dirty="0" smtClean="0"/>
              <a:t>Depression—could </a:t>
            </a:r>
            <a:r>
              <a:rPr lang="en-US" dirty="0"/>
              <a:t>even do some economic </a:t>
            </a:r>
            <a:r>
              <a:rPr lang="en-US" dirty="0" smtClean="0"/>
              <a:t>good. The </a:t>
            </a:r>
            <a:r>
              <a:rPr lang="en-US" dirty="0"/>
              <a:t>destruction isn't big compared with the economy, but rebuilding will generate at least some increase in business spending</a:t>
            </a:r>
            <a:r>
              <a:rPr lang="en-US" dirty="0" smtClean="0"/>
              <a:t>.”</a:t>
            </a:r>
            <a:endParaRPr lang="en-US" dirty="0"/>
          </a:p>
          <a:p>
            <a:endParaRPr lang="en-US" dirty="0" smtClean="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83</a:t>
            </a:fld>
            <a:endParaRPr kumimoji="0" lang="en-US"/>
          </a:p>
        </p:txBody>
      </p:sp>
    </p:spTree>
    <p:extLst>
      <p:ext uri="{BB962C8B-B14F-4D97-AF65-F5344CB8AC3E}">
        <p14:creationId xmlns:p14="http://schemas.microsoft.com/office/powerpoint/2010/main" val="80535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Incentives and Political Action</a:t>
            </a:r>
          </a:p>
        </p:txBody>
      </p:sp>
      <p:sp>
        <p:nvSpPr>
          <p:cNvPr id="3" name="Content Placeholder 2"/>
          <p:cNvSpPr>
            <a:spLocks noGrp="1"/>
          </p:cNvSpPr>
          <p:nvPr>
            <p:ph sz="quarter" idx="1"/>
          </p:nvPr>
        </p:nvSpPr>
        <p:spPr/>
        <p:txBody>
          <a:bodyPr/>
          <a:lstStyle/>
          <a:p>
            <a:r>
              <a:rPr lang="en-US" dirty="0"/>
              <a:t>Incentives affect political as well as market choices.</a:t>
            </a:r>
          </a:p>
          <a:p>
            <a:r>
              <a:rPr lang="en-US" dirty="0"/>
              <a:t>Voters will consider how the expected actions of candidates will affect their personal well-being.</a:t>
            </a:r>
          </a:p>
          <a:p>
            <a:r>
              <a:rPr lang="en-US" dirty="0"/>
              <a:t>Politicians will consider how their positions will affect their chances of being elected (and re-elected).</a:t>
            </a:r>
          </a:p>
          <a:p>
            <a:r>
              <a:rPr lang="en-US" dirty="0"/>
              <a:t>Why do people run for office?  Make political contributions? Volunteer for political campaigns</a:t>
            </a:r>
            <a:r>
              <a:rPr lang="en-US" dirty="0" smtClean="0"/>
              <a:t>?</a:t>
            </a:r>
          </a:p>
          <a:p>
            <a:r>
              <a:rPr lang="en-US" dirty="0" smtClean="0"/>
              <a:t>Incentives provide the answers in all cases.</a:t>
            </a:r>
            <a:endParaRPr lang="en-US" dirty="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9</a:t>
            </a:fld>
            <a:endParaRPr kumimoji="0" lang="en-US"/>
          </a:p>
        </p:txBody>
      </p:sp>
    </p:spTree>
    <p:extLst>
      <p:ext uri="{BB962C8B-B14F-4D97-AF65-F5344CB8AC3E}">
        <p14:creationId xmlns:p14="http://schemas.microsoft.com/office/powerpoint/2010/main" val="1142440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4842</TotalTime>
  <Words>5776</Words>
  <Application>Microsoft Office PowerPoint</Application>
  <PresentationFormat>On-screen Show (4:3)</PresentationFormat>
  <Paragraphs>542</Paragraphs>
  <Slides>83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Calibri</vt:lpstr>
      <vt:lpstr>Century Schoolbook</vt:lpstr>
      <vt:lpstr>Chalkboard</vt:lpstr>
      <vt:lpstr>Wingdings</vt:lpstr>
      <vt:lpstr>Wingdings 2</vt:lpstr>
      <vt:lpstr>Oriel</vt:lpstr>
      <vt:lpstr>Part 1: Twelve Key Elements of Economics</vt:lpstr>
      <vt:lpstr>Introduction to PowerPoint Slides</vt:lpstr>
      <vt:lpstr>The Twelve Key Elements of Part 1 will</vt:lpstr>
      <vt:lpstr>Module 1: Basic Concepts</vt:lpstr>
      <vt:lpstr>Element 1. Incentives matter.</vt:lpstr>
      <vt:lpstr>What are Incentives?</vt:lpstr>
      <vt:lpstr>Incentives, Prices, and Coordination of the Actions of Buyers and Sellers</vt:lpstr>
      <vt:lpstr>Incentives, Prices, and Coordination of the Actions of Buyers and Sellers</vt:lpstr>
      <vt:lpstr>Incentives and Political Action</vt:lpstr>
      <vt:lpstr>Incentives, Greed, and Altruism</vt:lpstr>
      <vt:lpstr>Element 2. There is no such thing as a free lunch. Goods are scarce and therefore we have to make choices.</vt:lpstr>
      <vt:lpstr>Opportunity Cost</vt:lpstr>
      <vt:lpstr>Opportunity Cost</vt:lpstr>
      <vt:lpstr>Opportunity Cost</vt:lpstr>
      <vt:lpstr>Opportunity Cost</vt:lpstr>
      <vt:lpstr>Element 3. Decisions are made at the margin: If we want to get the most out of our resources, options should be chosen only when the marginal benefit exceeds the marginal cost.</vt:lpstr>
      <vt:lpstr>Marginalism</vt:lpstr>
      <vt:lpstr>Examples of Marginal Decision-making</vt:lpstr>
      <vt:lpstr>Module 1: Questions for Thought</vt:lpstr>
      <vt:lpstr>Module 1: Questions for Thought</vt:lpstr>
      <vt:lpstr>Module 2:  Trade and Markets</vt:lpstr>
      <vt:lpstr>Element 4. Trade promotes economic progress.</vt:lpstr>
      <vt:lpstr>Three Major Sources of Gains From Trade</vt:lpstr>
      <vt:lpstr>Comparative Advantage and Gains from Trade</vt:lpstr>
      <vt:lpstr>The Scope of Trade Is Broad</vt:lpstr>
      <vt:lpstr>The Importance of Trade In Our Modern World</vt:lpstr>
      <vt:lpstr>Element 5. Transaction costs are an obstacle to trade.</vt:lpstr>
      <vt:lpstr>Transaction Costs</vt:lpstr>
      <vt:lpstr>Why do we experience transaction costs?</vt:lpstr>
      <vt:lpstr>Middlemen, Gains From Trade, and Transaction Costs</vt:lpstr>
      <vt:lpstr>Technology and Transaction Costs</vt:lpstr>
      <vt:lpstr>Element 6. Prices bring the choices of buyers and sellers into balance.</vt:lpstr>
      <vt:lpstr>Demand Side of a Market</vt:lpstr>
      <vt:lpstr>Supply Side of a Market</vt:lpstr>
      <vt:lpstr>Equilibrium</vt:lpstr>
      <vt:lpstr>Demand, Supply, and Equilibrium Price</vt:lpstr>
      <vt:lpstr>What Determines If a Good Will Be Produced?</vt:lpstr>
      <vt:lpstr>Demand Curve Shifters</vt:lpstr>
      <vt:lpstr>Changes in Demand and Quantity Demanded</vt:lpstr>
      <vt:lpstr>The Impact of an Increase in Demand</vt:lpstr>
      <vt:lpstr>Effects of a Change in Demand</vt:lpstr>
      <vt:lpstr>Supply Curve Shifters</vt:lpstr>
      <vt:lpstr>Changes in Supply and Quantity Supplied</vt:lpstr>
      <vt:lpstr>The Impact of an Increase in Supply</vt:lpstr>
      <vt:lpstr>Effects of a Change in Supply</vt:lpstr>
      <vt:lpstr>The Market Adjustment Process</vt:lpstr>
      <vt:lpstr>Module 2: Questions for Thought</vt:lpstr>
      <vt:lpstr>Module 2: Questions for Thought</vt:lpstr>
      <vt:lpstr>Module 3:  Markets and Earnings</vt:lpstr>
      <vt:lpstr>Element 7. Profits direct businesses toward productive activities that increase the value of resources, while losses direct them away from wasteful activities that reduce resource value.</vt:lpstr>
      <vt:lpstr>Business and Production of Goods</vt:lpstr>
      <vt:lpstr>Economic Costs vs. Accounting Costs</vt:lpstr>
      <vt:lpstr>Measurement of Profit</vt:lpstr>
      <vt:lpstr>What is the Function of Profit and Loss?</vt:lpstr>
      <vt:lpstr>The Role of Profit and Loss: An Example</vt:lpstr>
      <vt:lpstr>Element 8. People earn income by providing others with things they value.</vt:lpstr>
      <vt:lpstr>Earning Income by Helping Others</vt:lpstr>
      <vt:lpstr>Incentives Matter, Again.</vt:lpstr>
      <vt:lpstr>Higher Income and Living Standards</vt:lpstr>
      <vt:lpstr>Element 9. Production of goods and services people value, not just jobs, provides the source of high living standards.</vt:lpstr>
      <vt:lpstr>The Fallacy of Destroying Goods to Create Jobs</vt:lpstr>
      <vt:lpstr>The Fallacy of Destroying Goods to Create Jobs</vt:lpstr>
      <vt:lpstr>The Fallacy of Destroying Goods to Create Jobs</vt:lpstr>
      <vt:lpstr>Does Government Spending “Create” Jobs?</vt:lpstr>
      <vt:lpstr>Jobs of Value Matter.</vt:lpstr>
      <vt:lpstr>Module 3: Questions For Thought</vt:lpstr>
      <vt:lpstr>Module 3: Questions For Thought</vt:lpstr>
      <vt:lpstr>Module 4: Progress, Markets, and Sound Economic Thinking</vt:lpstr>
      <vt:lpstr>Element 10. Economic progress comes primarily through trade, investment, better ways of doing things, and sound economic institutions.</vt:lpstr>
      <vt:lpstr>What is Economic Progress?</vt:lpstr>
      <vt:lpstr>Sources of Economic Growth</vt:lpstr>
      <vt:lpstr>Element 11. The “invisible hand” of market prices directs buyers and sellers toward activities that promote the general welfare.</vt:lpstr>
      <vt:lpstr>What is the “Invisible Hand?”</vt:lpstr>
      <vt:lpstr>Market Prices Summarize Relevant Information</vt:lpstr>
      <vt:lpstr>Self-Interest Guided by the Invisible Hand</vt:lpstr>
      <vt:lpstr>Element 12. Too often long-term consequences, or the secondary effects, of an action are ignored.</vt:lpstr>
      <vt:lpstr>The Broken Window Fallacy</vt:lpstr>
      <vt:lpstr>Why Secondary Effects are Important</vt:lpstr>
      <vt:lpstr>Mandated Auto Gasoline Efficiency Standards</vt:lpstr>
      <vt:lpstr>Tariffs, Quotas, and Other Trade Restrictions</vt:lpstr>
      <vt:lpstr>Pencil Stub Story</vt:lpstr>
      <vt:lpstr>Module 4: Questions for Thought</vt:lpstr>
      <vt:lpstr>Module 4: Questions for Thought</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Tawni Hunt Ferrarini, PhD</dc:creator>
  <cp:lastModifiedBy>Tawni Hunt Ferrarini</cp:lastModifiedBy>
  <cp:revision>182</cp:revision>
  <dcterms:created xsi:type="dcterms:W3CDTF">2010-08-25T18:42:11Z</dcterms:created>
  <dcterms:modified xsi:type="dcterms:W3CDTF">2016-01-07T05:47:19Z</dcterms:modified>
</cp:coreProperties>
</file>