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6"/>
  </p:notesMasterIdLst>
  <p:handoutMasterIdLst>
    <p:handoutMasterId r:id="rId77"/>
  </p:handoutMasterIdLst>
  <p:sldIdLst>
    <p:sldId id="340" r:id="rId2"/>
    <p:sldId id="354" r:id="rId3"/>
    <p:sldId id="355" r:id="rId4"/>
    <p:sldId id="342" r:id="rId5"/>
    <p:sldId id="258" r:id="rId6"/>
    <p:sldId id="347" r:id="rId7"/>
    <p:sldId id="264" r:id="rId8"/>
    <p:sldId id="356" r:id="rId9"/>
    <p:sldId id="357" r:id="rId10"/>
    <p:sldId id="358" r:id="rId11"/>
    <p:sldId id="359" r:id="rId12"/>
    <p:sldId id="360" r:id="rId13"/>
    <p:sldId id="362" r:id="rId14"/>
    <p:sldId id="363" r:id="rId15"/>
    <p:sldId id="364" r:id="rId16"/>
    <p:sldId id="365" r:id="rId17"/>
    <p:sldId id="373" r:id="rId18"/>
    <p:sldId id="374" r:id="rId19"/>
    <p:sldId id="375" r:id="rId20"/>
    <p:sldId id="376" r:id="rId21"/>
    <p:sldId id="367" r:id="rId22"/>
    <p:sldId id="343" r:id="rId23"/>
    <p:sldId id="345" r:id="rId24"/>
    <p:sldId id="378" r:id="rId25"/>
    <p:sldId id="266" r:id="rId26"/>
    <p:sldId id="379" r:id="rId27"/>
    <p:sldId id="380" r:id="rId28"/>
    <p:sldId id="382" r:id="rId29"/>
    <p:sldId id="385" r:id="rId30"/>
    <p:sldId id="386" r:id="rId31"/>
    <p:sldId id="282" r:id="rId32"/>
    <p:sldId id="280" r:id="rId33"/>
    <p:sldId id="387" r:id="rId34"/>
    <p:sldId id="388" r:id="rId35"/>
    <p:sldId id="286" r:id="rId36"/>
    <p:sldId id="287" r:id="rId37"/>
    <p:sldId id="389" r:id="rId38"/>
    <p:sldId id="390" r:id="rId39"/>
    <p:sldId id="289" r:id="rId40"/>
    <p:sldId id="293" r:id="rId41"/>
    <p:sldId id="294" r:id="rId42"/>
    <p:sldId id="295" r:id="rId43"/>
    <p:sldId id="348" r:id="rId44"/>
    <p:sldId id="349" r:id="rId45"/>
    <p:sldId id="392" r:id="rId46"/>
    <p:sldId id="298" r:id="rId47"/>
    <p:sldId id="393" r:id="rId48"/>
    <p:sldId id="395" r:id="rId49"/>
    <p:sldId id="398" r:id="rId50"/>
    <p:sldId id="399" r:id="rId51"/>
    <p:sldId id="401" r:id="rId52"/>
    <p:sldId id="305" r:id="rId53"/>
    <p:sldId id="406" r:id="rId54"/>
    <p:sldId id="402" r:id="rId55"/>
    <p:sldId id="403" r:id="rId56"/>
    <p:sldId id="404" r:id="rId57"/>
    <p:sldId id="306" r:id="rId58"/>
    <p:sldId id="407" r:id="rId59"/>
    <p:sldId id="408" r:id="rId60"/>
    <p:sldId id="311" r:id="rId61"/>
    <p:sldId id="312" r:id="rId62"/>
    <p:sldId id="314" r:id="rId63"/>
    <p:sldId id="315" r:id="rId64"/>
    <p:sldId id="350" r:id="rId65"/>
    <p:sldId id="351" r:id="rId66"/>
    <p:sldId id="410" r:id="rId67"/>
    <p:sldId id="412" r:id="rId68"/>
    <p:sldId id="318" r:id="rId69"/>
    <p:sldId id="416" r:id="rId70"/>
    <p:sldId id="415" r:id="rId71"/>
    <p:sldId id="413" r:id="rId72"/>
    <p:sldId id="322" r:id="rId73"/>
    <p:sldId id="414" r:id="rId74"/>
    <p:sldId id="409" r:id="rId7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3B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4" autoAdjust="0"/>
    <p:restoredTop sz="94586"/>
  </p:normalViewPr>
  <p:slideViewPr>
    <p:cSldViewPr>
      <p:cViewPr varScale="1">
        <p:scale>
          <a:sx n="51" d="100"/>
          <a:sy n="51" d="100"/>
        </p:scale>
        <p:origin x="-170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viewProps" Target="viewProps.xml"/><Relationship Id="rId81" Type="http://schemas.openxmlformats.org/officeDocument/2006/relationships/theme" Target="theme/theme1.xml"/><Relationship Id="rId82"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notesMaster" Target="notesMasters/notesMaster1.xml"/><Relationship Id="rId77" Type="http://schemas.openxmlformats.org/officeDocument/2006/relationships/handoutMaster" Target="handoutMasters/handoutMaster1.xml"/><Relationship Id="rId78" Type="http://schemas.openxmlformats.org/officeDocument/2006/relationships/printerSettings" Target="printerSettings/printerSettings1.bin"/><Relationship Id="rId79" Type="http://schemas.openxmlformats.org/officeDocument/2006/relationships/presProps" Target="pres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2540873-7D43-485A-B1AC-309DE65DF7CF}" type="datetimeFigureOut">
              <a:rPr lang="en-US"/>
              <a:pPr>
                <a:defRPr/>
              </a:pPr>
              <a:t>1/7/16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A9308B0-7F59-47F9-B6A5-8569CF622911}" type="slidenum">
              <a:rPr lang="en-US"/>
              <a:pPr>
                <a:defRPr/>
              </a:pPr>
              <a:t>‹#›</a:t>
            </a:fld>
            <a:endParaRPr lang="en-US"/>
          </a:p>
        </p:txBody>
      </p:sp>
    </p:spTree>
    <p:extLst>
      <p:ext uri="{BB962C8B-B14F-4D97-AF65-F5344CB8AC3E}">
        <p14:creationId xmlns:p14="http://schemas.microsoft.com/office/powerpoint/2010/main" val="1131259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7ED5181-4E6F-47CA-B8D5-C4731244D3F1}" type="datetimeFigureOut">
              <a:rPr lang="en-US"/>
              <a:pPr>
                <a:defRPr/>
              </a:pPr>
              <a:t>1/7/16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88223DB-5DD3-49A1-9F96-218EC80B1456}" type="slidenum">
              <a:rPr lang="en-US"/>
              <a:pPr>
                <a:defRPr/>
              </a:pPr>
              <a:t>‹#›</a:t>
            </a:fld>
            <a:endParaRPr lang="en-US"/>
          </a:p>
        </p:txBody>
      </p:sp>
    </p:spTree>
    <p:extLst>
      <p:ext uri="{BB962C8B-B14F-4D97-AF65-F5344CB8AC3E}">
        <p14:creationId xmlns:p14="http://schemas.microsoft.com/office/powerpoint/2010/main" val="9625317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E7289FD-3AFE-49B8-842C-2D74A26549DF}" type="slidenum">
              <a:rPr lang="en-US" smtClean="0"/>
              <a:pPr>
                <a:defRPr/>
              </a:pPr>
              <a:t>1</a:t>
            </a:fld>
            <a:endParaRPr lang="en-US"/>
          </a:p>
        </p:txBody>
      </p:sp>
    </p:spTree>
    <p:extLst>
      <p:ext uri="{BB962C8B-B14F-4D97-AF65-F5344CB8AC3E}">
        <p14:creationId xmlns:p14="http://schemas.microsoft.com/office/powerpoint/2010/main" val="1403938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FE4F6558-5FC1-4030-8516-D3B0D11963BA}" type="datetime1">
              <a:rPr lang="en-US"/>
              <a:pPr>
                <a:defRPr/>
              </a:pPr>
              <a:t>1/7/16</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BAC553D-9210-4E58-AB4E-F81967074CD2}" type="datetime1">
              <a:rPr lang="en-US"/>
              <a:pPr>
                <a:defRPr/>
              </a:pPr>
              <a:t>1/7/16</a:t>
            </a:fld>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05626BDD-EE7E-4A51-B969-DFF61ECA615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A982ABF-B79B-4DD7-AC42-AE7F2A2E12B9}" type="datetime1">
              <a:rPr lang="en-US"/>
              <a:pPr>
                <a:defRPr/>
              </a:pPr>
              <a:t>1/7/16</a:t>
            </a:fld>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AE223562-D121-43AE-B2BB-C55312FD316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FFCC312F-7A7C-4577-AF84-D210A5B9F998}" type="datetime1">
              <a:rPr lang="en-US"/>
              <a:pPr>
                <a:defRPr/>
              </a:pPr>
              <a:t>1/7/16</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26F14747-9C45-418B-A952-BFA113E9DC1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BDA58ADD-DDA4-46D4-B354-4F471284DC76}" type="datetime1">
              <a:rPr lang="en-US"/>
              <a:pPr>
                <a:defRPr/>
              </a:pPr>
              <a:t>1/7/16</a:t>
            </a:fld>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DAF841F4-8A6F-4C2C-9501-C0EF42D35FE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F7BF767-E4E3-4703-98DE-4DC856279084}" type="datetime1">
              <a:rPr lang="en-US"/>
              <a:pPr>
                <a:defRPr/>
              </a:pPr>
              <a:t>1/7/16</a:t>
            </a:fld>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8B1E2EC7-BFC6-41B3-81E4-4E246709B43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5030A091-170A-4FD4-BBAE-D6FEF60C25C0}" type="datetime1">
              <a:rPr lang="en-US"/>
              <a:pPr>
                <a:defRPr/>
              </a:pPr>
              <a:t>1/7/16</a:t>
            </a:fld>
            <a:endParaRPr lang="en-US" dirty="0"/>
          </a:p>
        </p:txBody>
      </p:sp>
      <p:sp>
        <p:nvSpPr>
          <p:cNvPr id="9" name="Slide Number Placeholder 22"/>
          <p:cNvSpPr>
            <a:spLocks noGrp="1"/>
          </p:cNvSpPr>
          <p:nvPr>
            <p:ph type="sldNum" sz="quarter" idx="12"/>
          </p:nvPr>
        </p:nvSpPr>
        <p:spPr/>
        <p:txBody>
          <a:bodyPr/>
          <a:lstStyle>
            <a:lvl1pPr>
              <a:defRPr/>
            </a:lvl1pPr>
          </a:lstStyle>
          <a:p>
            <a:pPr>
              <a:defRPr/>
            </a:pPr>
            <a:fld id="{605C0437-879D-48D2-A221-B43454EE10A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1A3949FF-E368-4957-825D-2AC7EA1AC7F3}" type="datetime1">
              <a:rPr lang="en-US"/>
              <a:pPr>
                <a:defRPr/>
              </a:pPr>
              <a:t>1/7/16</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14A00FB4-85AB-4554-BCF0-4A6E0D3E38C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D69A3539-2BDB-459A-94BA-1458BB178C70}" type="datetime1">
              <a:rPr lang="en-US"/>
              <a:pPr>
                <a:defRPr/>
              </a:pPr>
              <a:t>1/7/16</a:t>
            </a:fld>
            <a:endParaRPr lang="en-US" dirty="0"/>
          </a:p>
        </p:txBody>
      </p:sp>
      <p:sp>
        <p:nvSpPr>
          <p:cNvPr id="4" name="Slide Number Placeholder 22"/>
          <p:cNvSpPr>
            <a:spLocks noGrp="1"/>
          </p:cNvSpPr>
          <p:nvPr>
            <p:ph type="sldNum" sz="quarter" idx="12"/>
          </p:nvPr>
        </p:nvSpPr>
        <p:spPr/>
        <p:txBody>
          <a:bodyPr/>
          <a:lstStyle>
            <a:lvl1pPr>
              <a:defRPr/>
            </a:lvl1pPr>
          </a:lstStyle>
          <a:p>
            <a:pPr>
              <a:defRPr/>
            </a:pPr>
            <a:fld id="{01810F71-9261-42F4-94EB-711BDF80A3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0E64E404-C530-466D-8531-7998E73C287B}" type="datetime1">
              <a:rPr lang="en-US"/>
              <a:pPr>
                <a:defRPr/>
              </a:pPr>
              <a:t>1/7/16</a:t>
            </a:fld>
            <a:endParaRPr lang="en-US" dirty="0"/>
          </a:p>
        </p:txBody>
      </p:sp>
      <p:sp>
        <p:nvSpPr>
          <p:cNvPr id="13" name="Slide Number Placeholder 21"/>
          <p:cNvSpPr>
            <a:spLocks noGrp="1"/>
          </p:cNvSpPr>
          <p:nvPr>
            <p:ph type="sldNum" sz="quarter" idx="11"/>
          </p:nvPr>
        </p:nvSpPr>
        <p:spPr/>
        <p:txBody>
          <a:bodyPr rtlCol="0"/>
          <a:lstStyle>
            <a:lvl1pPr>
              <a:defRPr/>
            </a:lvl1pPr>
          </a:lstStyle>
          <a:p>
            <a:pPr>
              <a:defRPr/>
            </a:pPr>
            <a:fld id="{AA4F9CB5-9A72-4B64-B6DD-32BF9B06B90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DE1D4FBD-68A2-4EA2-9ECA-305BF39AAEEF}" type="datetime1">
              <a:rPr lang="en-US"/>
              <a:pPr>
                <a:defRPr/>
              </a:pPr>
              <a:t>1/7/16</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4C0525F4-BA89-41D1-8AAF-0ACED11773E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13">
            <a:extLst>
              <a:ext uri="{BEBA8EAE-BF5A-486C-A8C5-ECC9F3942E4B}">
                <a14:imgProps xmlns:a14="http://schemas.microsoft.com/office/drawing/2010/main">
                  <a14:imgLayer r:embed="rId14">
                    <a14:imgEffect>
                      <a14:backgroundRemoval t="7635" b="93114" l="9641" r="89686"/>
                    </a14:imgEffect>
                  </a14:imgLayer>
                </a14:imgProps>
              </a:ext>
              <a:ext uri="{28A0092B-C50C-407E-A947-70E740481C1C}">
                <a14:useLocalDpi xmlns:a14="http://schemas.microsoft.com/office/drawing/2010/main" val="0"/>
              </a:ext>
            </a:extLst>
          </a:blip>
          <a:stretch>
            <a:fillRect/>
          </a:stretch>
        </p:blipFill>
        <p:spPr>
          <a:xfrm>
            <a:off x="8091430" y="5692698"/>
            <a:ext cx="671570" cy="1005840"/>
          </a:xfrm>
          <a:prstGeom prst="rect">
            <a:avLst/>
          </a:prstGeom>
          <a:noFill/>
        </p:spPr>
      </p:pic>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fld id="{6EE06557-CD8E-4D09-8F54-4146A7EBBBD8}" type="datetime1">
              <a:rPr lang="en-US"/>
              <a:pPr>
                <a:defRPr/>
              </a:pPr>
              <a:t>1/7/16</a:t>
            </a:fld>
            <a:endParaRPr lang="en-US" dirty="0"/>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r>
              <a:rPr lang="en-US"/>
              <a:t>http://commonsenseeconomics.com/</a:t>
            </a:r>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800" b="1">
                <a:solidFill>
                  <a:srgbClr val="FFFFFF"/>
                </a:solidFill>
                <a:latin typeface="+mn-lt"/>
              </a:defRPr>
            </a:lvl1pPr>
          </a:lstStyle>
          <a:p>
            <a:pPr>
              <a:defRPr/>
            </a:pPr>
            <a:fld id="{94FC91EB-5E2A-4DB0-BCFD-73CABDD90E46}"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24" r:id="rId4"/>
    <p:sldLayoutId id="2147483725" r:id="rId5"/>
    <p:sldLayoutId id="2147483732" r:id="rId6"/>
    <p:sldLayoutId id="2147483726" r:id="rId7"/>
    <p:sldLayoutId id="2147483733" r:id="rId8"/>
    <p:sldLayoutId id="2147483734" r:id="rId9"/>
    <p:sldLayoutId id="2147483727" r:id="rId10"/>
    <p:sldLayoutId id="2147483728" r:id="rId11"/>
  </p:sldLayoutIdLst>
  <p:hf hdr="0" dt="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B5A359"/>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E3D9B8"/>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CBD4C2"/>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hyperlink" Target="http://commonsenseeconomics.com/" TargetMode="External"/><Relationship Id="rId5" Type="http://schemas.openxmlformats.org/officeDocument/2006/relationships/image" Target="../media/image2.png"/><Relationship Id="rId6"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990600"/>
            <a:ext cx="7391400" cy="1600200"/>
          </a:xfrm>
        </p:spPr>
        <p:txBody>
          <a:bodyPr anchor="t">
            <a:noAutofit/>
          </a:bodyPr>
          <a:lstStyle/>
          <a:p>
            <a:pPr eaLnBrk="1" fontAlgn="auto" hangingPunct="1">
              <a:spcAft>
                <a:spcPts val="0"/>
              </a:spcAft>
              <a:defRPr/>
            </a:pPr>
            <a:r>
              <a:rPr lang="en-US" sz="3200" dirty="0"/>
              <a:t>Part 3</a:t>
            </a:r>
            <a:r>
              <a:rPr lang="en-US" sz="3200" dirty="0" smtClean="0"/>
              <a:t>: </a:t>
            </a:r>
            <a:r>
              <a:rPr lang="en-US" sz="3200" dirty="0"/>
              <a:t>Economic Progress and the Role of Government</a:t>
            </a:r>
          </a:p>
        </p:txBody>
      </p:sp>
      <p:sp>
        <p:nvSpPr>
          <p:cNvPr id="8195" name="Subtitle 2"/>
          <p:cNvSpPr>
            <a:spLocks noGrp="1"/>
          </p:cNvSpPr>
          <p:nvPr>
            <p:ph type="subTitle" idx="1"/>
          </p:nvPr>
        </p:nvSpPr>
        <p:spPr>
          <a:xfrm>
            <a:off x="2900552" y="3962400"/>
            <a:ext cx="4910730" cy="1905000"/>
          </a:xfrm>
        </p:spPr>
        <p:txBody>
          <a:bodyPr/>
          <a:lstStyle/>
          <a:p>
            <a:pPr eaLnBrk="1" hangingPunct="1"/>
            <a:r>
              <a:rPr lang="en-US" sz="2200" dirty="0"/>
              <a:t>Common Sense Economics ~</a:t>
            </a:r>
            <a:br>
              <a:rPr lang="en-US" sz="2200" dirty="0"/>
            </a:br>
            <a:r>
              <a:rPr lang="en-US" sz="2200" dirty="0">
                <a:solidFill>
                  <a:schemeClr val="tx1">
                    <a:lumMod val="50000"/>
                    <a:lumOff val="50000"/>
                  </a:schemeClr>
                </a:solidFill>
              </a:rPr>
              <a:t>What Everyone </a:t>
            </a:r>
            <a:r>
              <a:rPr lang="en-US" sz="2200" dirty="0" smtClean="0">
                <a:solidFill>
                  <a:schemeClr val="tx1">
                    <a:lumMod val="50000"/>
                    <a:lumOff val="50000"/>
                  </a:schemeClr>
                </a:solidFill>
              </a:rPr>
              <a:t>Should Know </a:t>
            </a:r>
            <a:r>
              <a:rPr lang="en-US" sz="2200" dirty="0">
                <a:solidFill>
                  <a:schemeClr val="tx1">
                    <a:lumMod val="50000"/>
                    <a:lumOff val="50000"/>
                  </a:schemeClr>
                </a:solidFill>
              </a:rPr>
              <a:t>About Wealth and </a:t>
            </a:r>
            <a:r>
              <a:rPr lang="en-US" sz="2200" dirty="0" smtClean="0">
                <a:solidFill>
                  <a:schemeClr val="tx1">
                    <a:lumMod val="50000"/>
                    <a:lumOff val="50000"/>
                  </a:schemeClr>
                </a:solidFill>
              </a:rPr>
              <a:t>Prosperity</a:t>
            </a:r>
            <a:r>
              <a:rPr lang="en-US" sz="2200" dirty="0" smtClean="0"/>
              <a:t/>
            </a:r>
            <a:br>
              <a:rPr lang="en-US" sz="2200" dirty="0" smtClean="0"/>
            </a:br>
            <a:r>
              <a:rPr lang="en-US" sz="2400" dirty="0" smtClean="0"/>
              <a:t/>
            </a:r>
            <a:br>
              <a:rPr lang="en-US" sz="2400" dirty="0" smtClean="0"/>
            </a:br>
            <a:endParaRPr lang="en-US" sz="2400" dirty="0" smtClean="0"/>
          </a:p>
        </p:txBody>
      </p:sp>
      <p:pic>
        <p:nvPicPr>
          <p:cNvPr id="8196" name="Picture 4" descr="Common Sense Economics.jpg"/>
          <p:cNvPicPr>
            <a:picLocks noGrp="1" noChangeAspect="1"/>
          </p:cNvPicPr>
          <p:nvPr isPhoto="1"/>
        </p:nvPicPr>
        <p:blipFill>
          <a:blip r:embed="rId3">
            <a:extLst>
              <a:ext uri="{28A0092B-C50C-407E-A947-70E740481C1C}">
                <a14:useLocalDpi xmlns:a14="http://schemas.microsoft.com/office/drawing/2010/main" val="0"/>
              </a:ext>
            </a:extLst>
          </a:blip>
          <a:srcRect/>
          <a:stretch>
            <a:fillRect/>
          </a:stretch>
        </p:blipFill>
        <p:spPr bwMode="auto">
          <a:xfrm>
            <a:off x="1238533" y="3505200"/>
            <a:ext cx="1393260" cy="2103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3"/>
          <p:cNvSpPr txBox="1">
            <a:spLocks/>
          </p:cNvSpPr>
          <p:nvPr/>
        </p:nvSpPr>
        <p:spPr>
          <a:xfrm rot="5400000" flipV="1">
            <a:off x="4914900" y="5149334"/>
            <a:ext cx="457200" cy="3048000"/>
          </a:xfrm>
          <a:prstGeom prst="rect">
            <a:avLst/>
          </a:prstGeom>
        </p:spPr>
        <p:txBody>
          <a:bodyPr vert="vert" anchor="ctr"/>
          <a:lstStyle/>
          <a:p>
            <a:pPr fontAlgn="auto">
              <a:spcBef>
                <a:spcPts val="0"/>
              </a:spcBef>
              <a:spcAft>
                <a:spcPts val="0"/>
              </a:spcAft>
              <a:defRPr/>
            </a:pPr>
            <a:r>
              <a:rPr lang="en-US" sz="1200" dirty="0">
                <a:latin typeface="+mn-lt"/>
                <a:hlinkClick r:id="rId4"/>
              </a:rPr>
              <a:t>http://CommonSenseEconomics.com/</a:t>
            </a:r>
            <a:r>
              <a:rPr lang="en-US" sz="1200" dirty="0">
                <a:latin typeface="+mn-lt"/>
              </a:rPr>
              <a:t> </a:t>
            </a:r>
          </a:p>
        </p:txBody>
      </p:sp>
      <p:sp>
        <p:nvSpPr>
          <p:cNvPr id="8198" name="Slide Number Placeholder 7"/>
          <p:cNvSpPr>
            <a:spLocks noGrp="1"/>
          </p:cNvSpPr>
          <p:nvPr>
            <p:ph type="sldNum" sz="quarter" idx="4294967295"/>
          </p:nvPr>
        </p:nvSpPr>
        <p:spPr>
          <a:xfrm>
            <a:off x="1325563" y="4929188"/>
            <a:ext cx="609600" cy="517525"/>
          </a:xfrm>
          <a:prstGeom prst="rect">
            <a:avLst/>
          </a:prstGeo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D28D81A1-80E2-430B-A203-D7D52674864A}" type="slidenum">
              <a:rPr lang="en-US" smtClean="0"/>
              <a:pPr fontAlgn="base">
                <a:spcBef>
                  <a:spcPct val="0"/>
                </a:spcBef>
                <a:spcAft>
                  <a:spcPct val="0"/>
                </a:spcAft>
                <a:defRPr/>
              </a:pPr>
              <a:t>1</a:t>
            </a:fld>
            <a:endParaRPr lang="en-US" dirty="0" smtClean="0"/>
          </a:p>
        </p:txBody>
      </p:sp>
      <p:pic>
        <p:nvPicPr>
          <p:cNvPr id="3" name="Picture 2"/>
          <p:cNvPicPr>
            <a:picLocks noChangeAspect="1"/>
          </p:cNvPicPr>
          <p:nvPr/>
        </p:nvPicPr>
        <p:blipFill>
          <a:blip r:embed="rId5">
            <a:extLst>
              <a:ext uri="{BEBA8EAE-BF5A-486C-A8C5-ECC9F3942E4B}">
                <a14:imgProps xmlns:a14="http://schemas.microsoft.com/office/drawing/2010/main">
                  <a14:imgLayer r:embed="rId6">
                    <a14:imgEffect>
                      <a14:backgroundRemoval t="7635" b="93114" l="9641" r="89686"/>
                    </a14:imgEffect>
                  </a14:imgLayer>
                </a14:imgProps>
              </a:ext>
              <a:ext uri="{28A0092B-C50C-407E-A947-70E740481C1C}">
                <a14:useLocalDpi xmlns:a14="http://schemas.microsoft.com/office/drawing/2010/main" val="0"/>
              </a:ext>
            </a:extLst>
          </a:blip>
          <a:stretch>
            <a:fillRect/>
          </a:stretch>
        </p:blipFill>
        <p:spPr>
          <a:xfrm>
            <a:off x="8305800" y="5867400"/>
            <a:ext cx="610515" cy="914400"/>
          </a:xfrm>
          <a:prstGeom prst="rect">
            <a:avLst/>
          </a:prstGeom>
        </p:spPr>
      </p:pic>
      <p:sp>
        <p:nvSpPr>
          <p:cNvPr id="4" name="TextBox 3"/>
          <p:cNvSpPr txBox="1"/>
          <p:nvPr/>
        </p:nvSpPr>
        <p:spPr>
          <a:xfrm>
            <a:off x="8077289" y="6673334"/>
            <a:ext cx="1099981" cy="184666"/>
          </a:xfrm>
          <a:prstGeom prst="rect">
            <a:avLst/>
          </a:prstGeom>
          <a:noFill/>
        </p:spPr>
        <p:txBody>
          <a:bodyPr wrap="none" rtlCol="0">
            <a:spAutoFit/>
          </a:bodyPr>
          <a:lstStyle/>
          <a:p>
            <a:r>
              <a:rPr lang="en-US" sz="600" i="1" dirty="0" smtClean="0">
                <a:latin typeface="Chalkboard" charset="0"/>
                <a:ea typeface="Chalkboard" charset="0"/>
                <a:cs typeface="Chalkboard" charset="0"/>
              </a:rPr>
              <a:t>Turn on the learning light!</a:t>
            </a:r>
            <a:endParaRPr lang="en-US" sz="600" i="1" dirty="0">
              <a:latin typeface="Chalkboard" charset="0"/>
              <a:ea typeface="Chalkboard" charset="0"/>
              <a:cs typeface="Chalkboard" charset="0"/>
            </a:endParaRPr>
          </a:p>
        </p:txBody>
      </p:sp>
    </p:spTree>
    <p:extLst>
      <p:ext uri="{BB962C8B-B14F-4D97-AF65-F5344CB8AC3E}">
        <p14:creationId xmlns:p14="http://schemas.microsoft.com/office/powerpoint/2010/main" val="208696363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Monopoly?</a:t>
            </a:r>
            <a:endParaRPr lang="en-US" dirty="0"/>
          </a:p>
        </p:txBody>
      </p:sp>
      <p:sp>
        <p:nvSpPr>
          <p:cNvPr id="3" name="Content Placeholder 2"/>
          <p:cNvSpPr>
            <a:spLocks noGrp="1"/>
          </p:cNvSpPr>
          <p:nvPr>
            <p:ph sz="quarter" idx="1"/>
          </p:nvPr>
        </p:nvSpPr>
        <p:spPr/>
        <p:txBody>
          <a:bodyPr/>
          <a:lstStyle/>
          <a:p>
            <a:r>
              <a:rPr lang="en-US" b="1" dirty="0" smtClean="0"/>
              <a:t>Monopoly</a:t>
            </a:r>
            <a:r>
              <a:rPr lang="en-US" b="1" dirty="0"/>
              <a:t>:</a:t>
            </a:r>
            <a:r>
              <a:rPr lang="en-US" dirty="0"/>
              <a:t> A market characterized by (1) a single seller of a well-defined product for which there are no good substitutes and (2) high barriers </a:t>
            </a:r>
            <a:r>
              <a:rPr lang="en-US" dirty="0" smtClean="0"/>
              <a:t>to entry.</a:t>
            </a:r>
          </a:p>
          <a:p>
            <a:r>
              <a:rPr lang="en-US" dirty="0"/>
              <a:t>There are two major sources of monopoly: economies of scale and grants of privilege</a:t>
            </a:r>
            <a:r>
              <a:rPr lang="en-US" dirty="0" smtClean="0"/>
              <a:t>.</a:t>
            </a:r>
          </a:p>
          <a:p>
            <a:pPr lvl="1"/>
            <a:r>
              <a:rPr lang="en-US" dirty="0" smtClean="0"/>
              <a:t>Economies </a:t>
            </a:r>
            <a:r>
              <a:rPr lang="en-US" dirty="0"/>
              <a:t>of </a:t>
            </a:r>
            <a:r>
              <a:rPr lang="en-US" dirty="0" smtClean="0"/>
              <a:t>scale: tendency for a market to be dominated by a single seller because per unit costs decline as firm size increases.</a:t>
            </a:r>
          </a:p>
          <a:p>
            <a:pPr lvl="1"/>
            <a:r>
              <a:rPr lang="en-US" dirty="0" smtClean="0"/>
              <a:t>Grant of privilege: government permission required to compete in the market.</a:t>
            </a:r>
            <a:endParaRPr lang="en-US" dirty="0"/>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10</a:t>
            </a:fld>
            <a:endParaRPr lang="en-US"/>
          </a:p>
        </p:txBody>
      </p:sp>
    </p:spTree>
    <p:extLst>
      <p:ext uri="{BB962C8B-B14F-4D97-AF65-F5344CB8AC3E}">
        <p14:creationId xmlns:p14="http://schemas.microsoft.com/office/powerpoint/2010/main" val="255440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Monopoly and Economic Efficiency</a:t>
            </a:r>
          </a:p>
        </p:txBody>
      </p:sp>
      <p:sp>
        <p:nvSpPr>
          <p:cNvPr id="3" name="Content Placeholder 2"/>
          <p:cNvSpPr>
            <a:spLocks noGrp="1"/>
          </p:cNvSpPr>
          <p:nvPr>
            <p:ph sz="quarter" idx="1"/>
          </p:nvPr>
        </p:nvSpPr>
        <p:spPr/>
        <p:txBody>
          <a:bodyPr/>
          <a:lstStyle/>
          <a:p>
            <a:r>
              <a:rPr lang="en-US" dirty="0" smtClean="0"/>
              <a:t>Price and Output Under Monopoly</a:t>
            </a:r>
          </a:p>
          <a:p>
            <a:pPr lvl="1"/>
            <a:r>
              <a:rPr lang="en-US" dirty="0" smtClean="0"/>
              <a:t>Monopolists have an </a:t>
            </a:r>
            <a:r>
              <a:rPr lang="en-US" dirty="0"/>
              <a:t>incentive to restrict output and raise price. </a:t>
            </a:r>
            <a:endParaRPr lang="en-US" dirty="0" smtClean="0"/>
          </a:p>
          <a:p>
            <a:pPr lvl="1"/>
            <a:endParaRPr lang="en-US" dirty="0" smtClean="0"/>
          </a:p>
          <a:p>
            <a:pPr lvl="1"/>
            <a:r>
              <a:rPr lang="en-US" dirty="0" smtClean="0"/>
              <a:t>Restricting output and raising price will often increase the revenue of the monopolist.</a:t>
            </a:r>
          </a:p>
          <a:p>
            <a:pPr lvl="1"/>
            <a:endParaRPr lang="en-US" dirty="0" smtClean="0"/>
          </a:p>
          <a:p>
            <a:pPr lvl="1"/>
            <a:r>
              <a:rPr lang="en-US" dirty="0" smtClean="0"/>
              <a:t>Inefficiency results </a:t>
            </a:r>
            <a:r>
              <a:rPr lang="en-US" dirty="0"/>
              <a:t>because the </a:t>
            </a:r>
            <a:r>
              <a:rPr lang="en-US" dirty="0" smtClean="0"/>
              <a:t>monopolist fails </a:t>
            </a:r>
            <a:r>
              <a:rPr lang="en-US" dirty="0"/>
              <a:t>to produce some units of the good or service that customers value more than their </a:t>
            </a:r>
            <a:r>
              <a:rPr lang="en-US" dirty="0" smtClean="0"/>
              <a:t>costs.</a:t>
            </a: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11</a:t>
            </a:fld>
            <a:endParaRPr lang="en-US"/>
          </a:p>
        </p:txBody>
      </p:sp>
    </p:spTree>
    <p:extLst>
      <p:ext uri="{BB962C8B-B14F-4D97-AF65-F5344CB8AC3E}">
        <p14:creationId xmlns:p14="http://schemas.microsoft.com/office/powerpoint/2010/main" val="685996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Monopoly and Government</a:t>
            </a:r>
            <a:endParaRPr lang="en-US" dirty="0"/>
          </a:p>
        </p:txBody>
      </p:sp>
      <p:sp>
        <p:nvSpPr>
          <p:cNvPr id="3" name="Content Placeholder 2"/>
          <p:cNvSpPr>
            <a:spLocks noGrp="1"/>
          </p:cNvSpPr>
          <p:nvPr>
            <p:ph sz="quarter" idx="1"/>
          </p:nvPr>
        </p:nvSpPr>
        <p:spPr/>
        <p:txBody>
          <a:bodyPr/>
          <a:lstStyle/>
          <a:p>
            <a:r>
              <a:rPr lang="en-US" b="1" dirty="0" smtClean="0"/>
              <a:t>Anti-Trust action:</a:t>
            </a:r>
            <a:r>
              <a:rPr lang="en-US" dirty="0" smtClean="0"/>
              <a:t> To </a:t>
            </a:r>
            <a:r>
              <a:rPr lang="en-US" dirty="0"/>
              <a:t>promote competition, governments </a:t>
            </a:r>
            <a:r>
              <a:rPr lang="en-US" dirty="0" smtClean="0"/>
              <a:t>may </a:t>
            </a:r>
            <a:r>
              <a:rPr lang="en-US" dirty="0"/>
              <a:t>prohibit </a:t>
            </a:r>
            <a:r>
              <a:rPr lang="en-US" dirty="0" smtClean="0"/>
              <a:t>actions such as collusion</a:t>
            </a:r>
            <a:r>
              <a:rPr lang="en-US" dirty="0"/>
              <a:t>, the merger of dominant </a:t>
            </a:r>
            <a:r>
              <a:rPr lang="en-US" dirty="0" smtClean="0"/>
              <a:t>firms in an industry, </a:t>
            </a:r>
            <a:r>
              <a:rPr lang="en-US" dirty="0"/>
              <a:t>and interlocking ownership of firms</a:t>
            </a:r>
            <a:r>
              <a:rPr lang="en-US" dirty="0" smtClean="0"/>
              <a:t>. In the U.S. anti-trust laws have performed this function.</a:t>
            </a:r>
          </a:p>
          <a:p>
            <a:endParaRPr lang="en-US" dirty="0" smtClean="0"/>
          </a:p>
          <a:p>
            <a:r>
              <a:rPr lang="en-US" dirty="0"/>
              <a:t>The record of government in this area has been </a:t>
            </a:r>
            <a:r>
              <a:rPr lang="en-US" dirty="0" smtClean="0"/>
              <a:t>mixed. Sometimes government actions (e.g. licensing requirements and discriminatory taxes) have restricted </a:t>
            </a:r>
            <a:r>
              <a:rPr lang="en-US" dirty="0"/>
              <a:t>entry into markets, </a:t>
            </a:r>
            <a:r>
              <a:rPr lang="en-US" dirty="0" smtClean="0"/>
              <a:t>protected </a:t>
            </a:r>
            <a:r>
              <a:rPr lang="en-US" dirty="0"/>
              <a:t>existing producers from rivals, and </a:t>
            </a:r>
            <a:r>
              <a:rPr lang="en-US" dirty="0" smtClean="0"/>
              <a:t>limited </a:t>
            </a:r>
            <a:r>
              <a:rPr lang="en-US" dirty="0"/>
              <a:t>price competition</a:t>
            </a:r>
            <a:r>
              <a:rPr lang="en-US" dirty="0" smtClean="0"/>
              <a:t>.</a:t>
            </a: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12</a:t>
            </a:fld>
            <a:endParaRPr lang="en-US"/>
          </a:p>
        </p:txBody>
      </p:sp>
    </p:spTree>
    <p:extLst>
      <p:ext uri="{BB962C8B-B14F-4D97-AF65-F5344CB8AC3E}">
        <p14:creationId xmlns:p14="http://schemas.microsoft.com/office/powerpoint/2010/main" val="1466382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459162"/>
          </a:xfrm>
        </p:spPr>
        <p:txBody>
          <a:bodyPr>
            <a:normAutofit/>
          </a:bodyPr>
          <a:lstStyle/>
          <a:p>
            <a:r>
              <a:rPr lang="en-US" b="1" dirty="0" smtClean="0"/>
              <a:t>Element 3.</a:t>
            </a:r>
            <a:r>
              <a:rPr lang="en-US" dirty="0" smtClean="0"/>
              <a:t> Public </a:t>
            </a:r>
            <a:r>
              <a:rPr lang="en-US" dirty="0"/>
              <a:t>goods and externalities result in incentives that may encourage self-interested individuals to undertake activities that are inconsistent with ideal economic efficiency.</a:t>
            </a:r>
          </a:p>
        </p:txBody>
      </p:sp>
      <p:sp>
        <p:nvSpPr>
          <p:cNvPr id="3" name="Content Placeholder 2"/>
          <p:cNvSpPr>
            <a:spLocks noGrp="1"/>
          </p:cNvSpPr>
          <p:nvPr>
            <p:ph sz="quarter" idx="1"/>
          </p:nvPr>
        </p:nvSpPr>
        <p:spPr>
          <a:xfrm>
            <a:off x="457200" y="3886200"/>
            <a:ext cx="7467600" cy="2587752"/>
          </a:xfrm>
        </p:spPr>
        <p:txBody>
          <a:bodyPr/>
          <a:lstStyle/>
          <a:p>
            <a:r>
              <a:rPr lang="en-US" dirty="0"/>
              <a:t>The nature of some goods makes them difficult to provide through markets</a:t>
            </a:r>
            <a:r>
              <a:rPr lang="en-US" dirty="0" smtClean="0"/>
              <a:t>.</a:t>
            </a:r>
          </a:p>
          <a:p>
            <a:endParaRPr lang="en-US" dirty="0"/>
          </a:p>
          <a:p>
            <a:r>
              <a:rPr lang="en-US" dirty="0"/>
              <a:t>Market allocation may result in inefficiency in the case of public goods and </a:t>
            </a:r>
            <a:r>
              <a:rPr lang="en-US" dirty="0" smtClean="0"/>
              <a:t>externalities</a:t>
            </a:r>
            <a:r>
              <a:rPr lang="en-US" dirty="0"/>
              <a:t>.</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13</a:t>
            </a:fld>
            <a:endParaRPr lang="en-US"/>
          </a:p>
        </p:txBody>
      </p:sp>
    </p:spTree>
    <p:extLst>
      <p:ext uri="{BB962C8B-B14F-4D97-AF65-F5344CB8AC3E}">
        <p14:creationId xmlns:p14="http://schemas.microsoft.com/office/powerpoint/2010/main" val="984941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Public Good?</a:t>
            </a:r>
            <a:endParaRPr lang="en-US" dirty="0"/>
          </a:p>
        </p:txBody>
      </p:sp>
      <p:sp>
        <p:nvSpPr>
          <p:cNvPr id="3" name="Content Placeholder 2"/>
          <p:cNvSpPr>
            <a:spLocks noGrp="1"/>
          </p:cNvSpPr>
          <p:nvPr>
            <p:ph sz="quarter" idx="1"/>
          </p:nvPr>
        </p:nvSpPr>
        <p:spPr/>
        <p:txBody>
          <a:bodyPr/>
          <a:lstStyle/>
          <a:p>
            <a:r>
              <a:rPr lang="en-US" b="1" dirty="0" smtClean="0"/>
              <a:t>Public </a:t>
            </a:r>
            <a:r>
              <a:rPr lang="en-US" b="1" dirty="0"/>
              <a:t>goods</a:t>
            </a:r>
            <a:r>
              <a:rPr lang="en-US" dirty="0"/>
              <a:t> have the following two </a:t>
            </a:r>
            <a:r>
              <a:rPr lang="en-US" dirty="0" smtClean="0"/>
              <a:t>characteristics:</a:t>
            </a:r>
          </a:p>
          <a:p>
            <a:pPr marL="823913" lvl="1" indent="-457200">
              <a:buFont typeface="+mj-lt"/>
              <a:buAutoNum type="arabicPeriod"/>
            </a:pPr>
            <a:r>
              <a:rPr lang="en-US" dirty="0" err="1"/>
              <a:t>J</a:t>
            </a:r>
            <a:r>
              <a:rPr lang="en-US" dirty="0" err="1" smtClean="0"/>
              <a:t>ointness</a:t>
            </a:r>
            <a:r>
              <a:rPr lang="en-US" dirty="0" smtClean="0"/>
              <a:t> </a:t>
            </a:r>
            <a:r>
              <a:rPr lang="en-US" dirty="0"/>
              <a:t>in </a:t>
            </a:r>
            <a:r>
              <a:rPr lang="en-US" dirty="0" smtClean="0"/>
              <a:t>consumption: provision </a:t>
            </a:r>
            <a:r>
              <a:rPr lang="en-US" dirty="0"/>
              <a:t>of the good to one party simultaneously makes it available to </a:t>
            </a:r>
            <a:r>
              <a:rPr lang="en-US" dirty="0" smtClean="0"/>
              <a:t>others</a:t>
            </a:r>
          </a:p>
          <a:p>
            <a:pPr marL="823913" lvl="1" indent="-457200">
              <a:buFont typeface="+mj-lt"/>
              <a:buAutoNum type="arabicPeriod"/>
            </a:pPr>
            <a:r>
              <a:rPr lang="en-US" dirty="0" err="1" smtClean="0"/>
              <a:t>Nonexcludability</a:t>
            </a:r>
            <a:r>
              <a:rPr lang="en-US" dirty="0" smtClean="0"/>
              <a:t>: it </a:t>
            </a:r>
            <a:r>
              <a:rPr lang="en-US" dirty="0"/>
              <a:t>is difficult or virtually impossible to exclude non-paying customers</a:t>
            </a:r>
            <a:r>
              <a:rPr lang="en-US" dirty="0" smtClean="0"/>
              <a:t>.</a:t>
            </a:r>
          </a:p>
          <a:p>
            <a:r>
              <a:rPr lang="en-US" dirty="0"/>
              <a:t>It is the good’s characteristics, not the sector in which it is produced, that distinguishes it as a public good.</a:t>
            </a:r>
          </a:p>
          <a:p>
            <a:pPr lvl="1"/>
            <a:r>
              <a:rPr lang="en-US" dirty="0"/>
              <a:t>Examples of public goods: </a:t>
            </a:r>
          </a:p>
          <a:p>
            <a:pPr lvl="2"/>
            <a:r>
              <a:rPr lang="en-US" dirty="0"/>
              <a:t>national defense</a:t>
            </a:r>
          </a:p>
          <a:p>
            <a:pPr lvl="2"/>
            <a:r>
              <a:rPr lang="en-US" dirty="0"/>
              <a:t>r</a:t>
            </a:r>
            <a:r>
              <a:rPr lang="en-US" dirty="0" smtClean="0"/>
              <a:t>adio broadcast signal</a:t>
            </a:r>
            <a:endParaRPr lang="en-US" dirty="0"/>
          </a:p>
          <a:p>
            <a:pPr lvl="2"/>
            <a:r>
              <a:rPr lang="en-US" dirty="0"/>
              <a:t>f</a:t>
            </a:r>
            <a:r>
              <a:rPr lang="en-US" dirty="0" smtClean="0"/>
              <a:t>lood control</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14</a:t>
            </a:fld>
            <a:endParaRPr lang="en-US"/>
          </a:p>
        </p:txBody>
      </p:sp>
    </p:spTree>
    <p:extLst>
      <p:ext uri="{BB962C8B-B14F-4D97-AF65-F5344CB8AC3E}">
        <p14:creationId xmlns:p14="http://schemas.microsoft.com/office/powerpoint/2010/main" val="1459659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Failure: Public Goods</a:t>
            </a:r>
            <a:endParaRPr lang="en-US" dirty="0"/>
          </a:p>
        </p:txBody>
      </p:sp>
      <p:sp>
        <p:nvSpPr>
          <p:cNvPr id="3" name="Content Placeholder 2"/>
          <p:cNvSpPr>
            <a:spLocks noGrp="1"/>
          </p:cNvSpPr>
          <p:nvPr>
            <p:ph sz="quarter" idx="1"/>
          </p:nvPr>
        </p:nvSpPr>
        <p:spPr/>
        <p:txBody>
          <a:bodyPr/>
          <a:lstStyle/>
          <a:p>
            <a:r>
              <a:rPr lang="en-US" dirty="0"/>
              <a:t>Because potential suppliers are unable to establish a one-to-one </a:t>
            </a:r>
            <a:r>
              <a:rPr lang="en-US" dirty="0" smtClean="0"/>
              <a:t>link between </a:t>
            </a:r>
            <a:r>
              <a:rPr lang="en-US" dirty="0"/>
              <a:t>payment for and receipt of the good, it will be difficult to provide public goods through markets.</a:t>
            </a:r>
          </a:p>
          <a:p>
            <a:r>
              <a:rPr lang="en-US" dirty="0" smtClean="0"/>
              <a:t>If </a:t>
            </a:r>
            <a:r>
              <a:rPr lang="en-US" dirty="0"/>
              <a:t>a public good is made available to one, it is simultaneously made available to others.</a:t>
            </a:r>
          </a:p>
          <a:p>
            <a:r>
              <a:rPr lang="en-US" dirty="0"/>
              <a:t>Because those who do not pay can not be excluded, no one has much of an incentive to pay for such goods; each has an incentive to become a free rider.</a:t>
            </a:r>
          </a:p>
          <a:p>
            <a:r>
              <a:rPr lang="en-US" dirty="0" smtClean="0"/>
              <a:t>When </a:t>
            </a:r>
            <a:r>
              <a:rPr lang="en-US" dirty="0"/>
              <a:t>a lot of people become free riders, too little of the good is produced.</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15</a:t>
            </a:fld>
            <a:endParaRPr lang="en-US"/>
          </a:p>
        </p:txBody>
      </p:sp>
    </p:spTree>
    <p:extLst>
      <p:ext uri="{BB962C8B-B14F-4D97-AF65-F5344CB8AC3E}">
        <p14:creationId xmlns:p14="http://schemas.microsoft.com/office/powerpoint/2010/main" val="1594209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Externalities: External Costs and Benefits</a:t>
            </a:r>
            <a:endParaRPr lang="en-US" dirty="0"/>
          </a:p>
        </p:txBody>
      </p:sp>
      <p:sp>
        <p:nvSpPr>
          <p:cNvPr id="3" name="Content Placeholder 2"/>
          <p:cNvSpPr>
            <a:spLocks noGrp="1"/>
          </p:cNvSpPr>
          <p:nvPr>
            <p:ph sz="quarter" idx="1"/>
          </p:nvPr>
        </p:nvSpPr>
        <p:spPr/>
        <p:txBody>
          <a:bodyPr/>
          <a:lstStyle/>
          <a:p>
            <a:r>
              <a:rPr lang="en-US" dirty="0"/>
              <a:t>Externalities exist when the market fails to </a:t>
            </a:r>
            <a:r>
              <a:rPr lang="en-US" dirty="0" smtClean="0"/>
              <a:t>fully register costs </a:t>
            </a:r>
            <a:r>
              <a:rPr lang="en-US" dirty="0"/>
              <a:t>and benefits.</a:t>
            </a:r>
          </a:p>
          <a:p>
            <a:pPr lvl="1"/>
            <a:r>
              <a:rPr lang="en-US" dirty="0"/>
              <a:t>External costs:</a:t>
            </a:r>
          </a:p>
          <a:p>
            <a:pPr lvl="2"/>
            <a:r>
              <a:rPr lang="en-US" dirty="0"/>
              <a:t>Present when the actions of an individual or group harm the property of others without their consent</a:t>
            </a:r>
            <a:r>
              <a:rPr lang="en-US" dirty="0" smtClean="0"/>
              <a:t>.</a:t>
            </a:r>
          </a:p>
          <a:p>
            <a:pPr lvl="2"/>
            <a:r>
              <a:rPr lang="en-US" dirty="0"/>
              <a:t>The problem arises because property rights are imperfectly defined and/or enforced.</a:t>
            </a:r>
            <a:endParaRPr lang="en-US" dirty="0" smtClean="0"/>
          </a:p>
          <a:p>
            <a:pPr lvl="2"/>
            <a:endParaRPr lang="en-US" dirty="0"/>
          </a:p>
          <a:p>
            <a:pPr lvl="1"/>
            <a:r>
              <a:rPr lang="en-US" dirty="0"/>
              <a:t>External benefits:</a:t>
            </a:r>
          </a:p>
          <a:p>
            <a:pPr lvl="2"/>
            <a:r>
              <a:rPr lang="en-US" dirty="0"/>
              <a:t>Present when the actions of an individual or group generate benefits for nonparticipating parties.</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16</a:t>
            </a:fld>
            <a:endParaRPr lang="en-US"/>
          </a:p>
        </p:txBody>
      </p:sp>
    </p:spTree>
    <p:extLst>
      <p:ext uri="{BB962C8B-B14F-4D97-AF65-F5344CB8AC3E}">
        <p14:creationId xmlns:p14="http://schemas.microsoft.com/office/powerpoint/2010/main" val="761129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Failure: External Costs</a:t>
            </a:r>
            <a:endParaRPr lang="en-US" dirty="0"/>
          </a:p>
        </p:txBody>
      </p:sp>
      <p:sp>
        <p:nvSpPr>
          <p:cNvPr id="3" name="Content Placeholder 2"/>
          <p:cNvSpPr>
            <a:spLocks noGrp="1"/>
          </p:cNvSpPr>
          <p:nvPr>
            <p:ph sz="quarter" idx="1"/>
          </p:nvPr>
        </p:nvSpPr>
        <p:spPr/>
        <p:txBody>
          <a:bodyPr/>
          <a:lstStyle/>
          <a:p>
            <a:r>
              <a:rPr lang="en-US" dirty="0"/>
              <a:t>Because some of the costs of production are not fully registered when external costs are present, the supply curve understates the true cost of production. </a:t>
            </a:r>
          </a:p>
          <a:p>
            <a:pPr lvl="1"/>
            <a:r>
              <a:rPr lang="en-US" dirty="0"/>
              <a:t>Units may be produced that are valued less than their true cost.</a:t>
            </a:r>
          </a:p>
          <a:p>
            <a:pPr lvl="1"/>
            <a:r>
              <a:rPr lang="en-US" dirty="0"/>
              <a:t>From the viewpoint of efficiency, </a:t>
            </a:r>
            <a:r>
              <a:rPr lang="en-US" dirty="0" smtClean="0"/>
              <a:t>market price is too low and too </a:t>
            </a:r>
            <a:r>
              <a:rPr lang="en-US" dirty="0"/>
              <a:t>many units are produced.</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17</a:t>
            </a:fld>
            <a:endParaRPr lang="en-US"/>
          </a:p>
        </p:txBody>
      </p:sp>
    </p:spTree>
    <p:extLst>
      <p:ext uri="{BB962C8B-B14F-4D97-AF65-F5344CB8AC3E}">
        <p14:creationId xmlns:p14="http://schemas.microsoft.com/office/powerpoint/2010/main" val="658274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Failure: External Costs</a:t>
            </a:r>
          </a:p>
        </p:txBody>
      </p:sp>
      <p:sp>
        <p:nvSpPr>
          <p:cNvPr id="3" name="Content Placeholder 2"/>
          <p:cNvSpPr>
            <a:spLocks noGrp="1"/>
          </p:cNvSpPr>
          <p:nvPr>
            <p:ph sz="quarter" idx="1"/>
          </p:nvPr>
        </p:nvSpPr>
        <p:spPr>
          <a:xfrm>
            <a:off x="457199" y="1600200"/>
            <a:ext cx="3516027" cy="4873752"/>
          </a:xfrm>
        </p:spPr>
        <p:txBody>
          <a:bodyPr/>
          <a:lstStyle/>
          <a:p>
            <a:r>
              <a:rPr lang="en-US" sz="1800" dirty="0"/>
              <a:t>In this market, under initial </a:t>
            </a:r>
            <a:r>
              <a:rPr lang="en-US" sz="1800" b="1" i="1" dirty="0">
                <a:solidFill>
                  <a:srgbClr val="033BBF"/>
                </a:solidFill>
              </a:rPr>
              <a:t>supply</a:t>
            </a:r>
            <a:r>
              <a:rPr lang="en-US" sz="1800" dirty="0"/>
              <a:t> and </a:t>
            </a:r>
            <a:r>
              <a:rPr lang="en-US" sz="1800" b="1" i="1" dirty="0">
                <a:solidFill>
                  <a:srgbClr val="033BBF"/>
                </a:solidFill>
              </a:rPr>
              <a:t>demand</a:t>
            </a:r>
            <a:r>
              <a:rPr lang="en-US" sz="1800" dirty="0"/>
              <a:t> conditions, output Q</a:t>
            </a:r>
            <a:r>
              <a:rPr lang="en-US" sz="1800" baseline="-25000" dirty="0"/>
              <a:t>1</a:t>
            </a:r>
            <a:r>
              <a:rPr lang="en-US" sz="1800" dirty="0"/>
              <a:t> and price </a:t>
            </a:r>
            <a:r>
              <a:rPr lang="en-US" sz="1800" dirty="0" smtClean="0"/>
              <a:t>P</a:t>
            </a:r>
            <a:r>
              <a:rPr lang="en-US" sz="1800" baseline="-25000" dirty="0" smtClean="0"/>
              <a:t>1</a:t>
            </a:r>
            <a:r>
              <a:rPr lang="en-US" sz="1800" dirty="0" smtClean="0"/>
              <a:t> are present.</a:t>
            </a:r>
          </a:p>
          <a:p>
            <a:r>
              <a:rPr lang="en-US" sz="1800" dirty="0"/>
              <a:t>If all economic costs were measured and included </a:t>
            </a:r>
            <a:r>
              <a:rPr lang="en-US" sz="1800" dirty="0" smtClean="0"/>
              <a:t>the </a:t>
            </a:r>
            <a:r>
              <a:rPr lang="en-US" sz="1800" b="1" i="1" dirty="0">
                <a:solidFill>
                  <a:srgbClr val="C00000"/>
                </a:solidFill>
              </a:rPr>
              <a:t>supply curve</a:t>
            </a:r>
            <a:r>
              <a:rPr lang="en-US" sz="1800" dirty="0"/>
              <a:t> </a:t>
            </a:r>
            <a:r>
              <a:rPr lang="en-US" sz="1800" b="1" dirty="0">
                <a:solidFill>
                  <a:srgbClr val="C00000"/>
                </a:solidFill>
              </a:rPr>
              <a:t>S</a:t>
            </a:r>
            <a:r>
              <a:rPr lang="en-US" sz="1800" b="1" baseline="-25000" dirty="0">
                <a:solidFill>
                  <a:srgbClr val="C00000"/>
                </a:solidFill>
              </a:rPr>
              <a:t>2</a:t>
            </a:r>
            <a:r>
              <a:rPr lang="en-US" sz="1800" dirty="0"/>
              <a:t> would result in output Q</a:t>
            </a:r>
            <a:r>
              <a:rPr lang="en-US" sz="1800" baseline="-25000" dirty="0"/>
              <a:t>2</a:t>
            </a:r>
            <a:r>
              <a:rPr lang="en-US" sz="1800" dirty="0"/>
              <a:t> &lt; Q</a:t>
            </a:r>
            <a:r>
              <a:rPr lang="en-US" sz="1800" baseline="-25000" dirty="0"/>
              <a:t>1</a:t>
            </a:r>
            <a:r>
              <a:rPr lang="en-US" sz="1800" dirty="0"/>
              <a:t> and price P</a:t>
            </a:r>
            <a:r>
              <a:rPr lang="en-US" sz="1800" baseline="-25000" dirty="0"/>
              <a:t>2</a:t>
            </a:r>
            <a:r>
              <a:rPr lang="en-US" sz="1800" dirty="0"/>
              <a:t> &gt; P</a:t>
            </a:r>
            <a:r>
              <a:rPr lang="en-US" sz="1800" baseline="-25000" dirty="0"/>
              <a:t>1</a:t>
            </a:r>
            <a:r>
              <a:rPr lang="en-US" sz="1800" dirty="0" smtClean="0"/>
              <a:t>.</a:t>
            </a:r>
          </a:p>
          <a:p>
            <a:r>
              <a:rPr lang="en-US" sz="1800" dirty="0"/>
              <a:t>With external </a:t>
            </a:r>
            <a:r>
              <a:rPr lang="en-US" sz="1800" dirty="0" smtClean="0"/>
              <a:t>costs, too </a:t>
            </a:r>
            <a:r>
              <a:rPr lang="en-US" sz="1800" dirty="0"/>
              <a:t>many units are produced and price is below that which would prevail if all costs were identified and factored into the market process.</a:t>
            </a:r>
          </a:p>
          <a:p>
            <a:endParaRPr lang="en-US" sz="1800" dirty="0"/>
          </a:p>
          <a:p>
            <a:endParaRPr lang="en-US" sz="1800" dirty="0"/>
          </a:p>
          <a:p>
            <a:endParaRPr lang="en-US" sz="1800"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18</a:t>
            </a:fld>
            <a:endParaRPr lang="en-US"/>
          </a:p>
        </p:txBody>
      </p:sp>
      <p:sp>
        <p:nvSpPr>
          <p:cNvPr id="5" name="Rounded Rectangle 4"/>
          <p:cNvSpPr/>
          <p:nvPr/>
        </p:nvSpPr>
        <p:spPr>
          <a:xfrm>
            <a:off x="3941561" y="1371600"/>
            <a:ext cx="4743235" cy="4322455"/>
          </a:xfrm>
          <a:prstGeom prst="roundRect">
            <a:avLst>
              <a:gd name="adj" fmla="val 3590"/>
            </a:avLst>
          </a:prstGeom>
          <a:solidFill>
            <a:schemeClr val="bg1"/>
          </a:solidFill>
          <a:ln>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j-lt"/>
            </a:endParaRPr>
          </a:p>
        </p:txBody>
      </p:sp>
      <p:sp>
        <p:nvSpPr>
          <p:cNvPr id="6" name="Line 81"/>
          <p:cNvSpPr>
            <a:spLocks noChangeShapeType="1"/>
          </p:cNvSpPr>
          <p:nvPr/>
        </p:nvSpPr>
        <p:spPr bwMode="auto">
          <a:xfrm>
            <a:off x="4391105" y="5180530"/>
            <a:ext cx="2768600" cy="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mj-lt"/>
              <a:cs typeface="Times New Roman" pitchFamily="18" charset="0"/>
            </a:endParaRPr>
          </a:p>
        </p:txBody>
      </p:sp>
      <p:sp>
        <p:nvSpPr>
          <p:cNvPr id="7" name="Text Box 82"/>
          <p:cNvSpPr txBox="1">
            <a:spLocks noChangeArrowheads="1"/>
          </p:cNvSpPr>
          <p:nvPr/>
        </p:nvSpPr>
        <p:spPr bwMode="auto">
          <a:xfrm>
            <a:off x="4066312" y="2210070"/>
            <a:ext cx="682625" cy="338554"/>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sz="2000" b="0" dirty="0">
                <a:latin typeface="Calibri" charset="0"/>
                <a:ea typeface="Calibri" charset="0"/>
                <a:cs typeface="Calibri" charset="0"/>
              </a:rPr>
              <a:t>P</a:t>
            </a:r>
            <a:r>
              <a:rPr kumimoji="0" lang="en-US" sz="1600" b="0" dirty="0">
                <a:latin typeface="Calibri" charset="0"/>
                <a:ea typeface="Calibri" charset="0"/>
                <a:cs typeface="Calibri" charset="0"/>
              </a:rPr>
              <a:t>rice</a:t>
            </a:r>
            <a:endParaRPr kumimoji="0" lang="en-US" sz="1400" b="0" dirty="0">
              <a:latin typeface="Calibri" charset="0"/>
              <a:ea typeface="Calibri" charset="0"/>
              <a:cs typeface="Calibri" charset="0"/>
            </a:endParaRPr>
          </a:p>
        </p:txBody>
      </p:sp>
      <p:sp>
        <p:nvSpPr>
          <p:cNvPr id="8" name="Text Box 83"/>
          <p:cNvSpPr txBox="1">
            <a:spLocks noChangeArrowheads="1"/>
          </p:cNvSpPr>
          <p:nvPr/>
        </p:nvSpPr>
        <p:spPr bwMode="auto">
          <a:xfrm>
            <a:off x="7124780" y="5004883"/>
            <a:ext cx="1493838" cy="338554"/>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sz="2000" b="0" dirty="0">
                <a:latin typeface="Calibri" charset="0"/>
                <a:ea typeface="Calibri" charset="0"/>
                <a:cs typeface="Calibri" charset="0"/>
              </a:rPr>
              <a:t>Q</a:t>
            </a:r>
            <a:r>
              <a:rPr kumimoji="0" lang="en-US" sz="1600" b="0" dirty="0">
                <a:latin typeface="Calibri" charset="0"/>
                <a:ea typeface="Calibri" charset="0"/>
                <a:cs typeface="Calibri" charset="0"/>
              </a:rPr>
              <a:t>uantity/time</a:t>
            </a:r>
            <a:endParaRPr kumimoji="0" lang="en-US" sz="1400" b="0" dirty="0">
              <a:latin typeface="Calibri" charset="0"/>
              <a:ea typeface="Calibri" charset="0"/>
              <a:cs typeface="Calibri" charset="0"/>
            </a:endParaRPr>
          </a:p>
        </p:txBody>
      </p:sp>
      <p:sp>
        <p:nvSpPr>
          <p:cNvPr id="9" name="Line 84"/>
          <p:cNvSpPr>
            <a:spLocks noChangeShapeType="1"/>
          </p:cNvSpPr>
          <p:nvPr/>
        </p:nvSpPr>
        <p:spPr bwMode="auto">
          <a:xfrm>
            <a:off x="4402218" y="2507032"/>
            <a:ext cx="0" cy="2671911"/>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mj-lt"/>
              <a:cs typeface="Times New Roman" pitchFamily="18" charset="0"/>
            </a:endParaRPr>
          </a:p>
        </p:txBody>
      </p:sp>
      <p:sp>
        <p:nvSpPr>
          <p:cNvPr id="10" name="Text Box 16"/>
          <p:cNvSpPr txBox="1">
            <a:spLocks noChangeArrowheads="1"/>
          </p:cNvSpPr>
          <p:nvPr/>
        </p:nvSpPr>
        <p:spPr bwMode="auto">
          <a:xfrm>
            <a:off x="3810000" y="3116347"/>
            <a:ext cx="588962"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1" i="1" dirty="0">
                <a:latin typeface="Calibri" charset="0"/>
                <a:ea typeface="Calibri" charset="0"/>
                <a:cs typeface="Calibri" charset="0"/>
              </a:rPr>
              <a:t>P</a:t>
            </a:r>
            <a:r>
              <a:rPr kumimoji="0" lang="en-US" sz="1600" b="1" i="1" baseline="-25000" dirty="0">
                <a:latin typeface="Calibri" charset="0"/>
                <a:ea typeface="Calibri" charset="0"/>
                <a:cs typeface="Calibri" charset="0"/>
              </a:rPr>
              <a:t>2</a:t>
            </a:r>
          </a:p>
        </p:txBody>
      </p:sp>
      <p:sp>
        <p:nvSpPr>
          <p:cNvPr id="11" name="Text Box 17"/>
          <p:cNvSpPr txBox="1">
            <a:spLocks noChangeArrowheads="1"/>
          </p:cNvSpPr>
          <p:nvPr/>
        </p:nvSpPr>
        <p:spPr bwMode="auto">
          <a:xfrm>
            <a:off x="3810000" y="3960897"/>
            <a:ext cx="588962"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1" i="1" dirty="0">
                <a:latin typeface="Calibri" charset="0"/>
                <a:ea typeface="Calibri" charset="0"/>
                <a:cs typeface="Calibri" charset="0"/>
              </a:rPr>
              <a:t>P</a:t>
            </a:r>
            <a:r>
              <a:rPr kumimoji="0" lang="en-US" sz="1600" b="1" i="1" baseline="-25000" dirty="0">
                <a:latin typeface="Calibri" charset="0"/>
                <a:ea typeface="Calibri" charset="0"/>
                <a:cs typeface="Calibri" charset="0"/>
              </a:rPr>
              <a:t>1</a:t>
            </a:r>
          </a:p>
        </p:txBody>
      </p:sp>
      <p:sp>
        <p:nvSpPr>
          <p:cNvPr id="12" name="Text Box 18"/>
          <p:cNvSpPr txBox="1">
            <a:spLocks noChangeArrowheads="1"/>
          </p:cNvSpPr>
          <p:nvPr/>
        </p:nvSpPr>
        <p:spPr bwMode="auto">
          <a:xfrm>
            <a:off x="5946775" y="5121360"/>
            <a:ext cx="685800"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1" i="1" dirty="0">
                <a:latin typeface="Calibri" charset="0"/>
                <a:ea typeface="Calibri" charset="0"/>
                <a:cs typeface="Calibri" charset="0"/>
              </a:rPr>
              <a:t>Q</a:t>
            </a:r>
            <a:r>
              <a:rPr kumimoji="0" lang="en-US" sz="1600" b="1" i="1" baseline="-25000" dirty="0">
                <a:latin typeface="Calibri" charset="0"/>
                <a:ea typeface="Calibri" charset="0"/>
                <a:cs typeface="Calibri" charset="0"/>
              </a:rPr>
              <a:t>1</a:t>
            </a:r>
            <a:endParaRPr kumimoji="0" lang="en-US" sz="1600" b="1" i="1" dirty="0">
              <a:latin typeface="Calibri" charset="0"/>
              <a:ea typeface="Calibri" charset="0"/>
              <a:cs typeface="Calibri" charset="0"/>
            </a:endParaRPr>
          </a:p>
        </p:txBody>
      </p:sp>
      <p:sp>
        <p:nvSpPr>
          <p:cNvPr id="13" name="Text Box 19"/>
          <p:cNvSpPr txBox="1">
            <a:spLocks noChangeArrowheads="1"/>
          </p:cNvSpPr>
          <p:nvPr/>
        </p:nvSpPr>
        <p:spPr bwMode="auto">
          <a:xfrm>
            <a:off x="6800850" y="4643522"/>
            <a:ext cx="373820" cy="461665"/>
          </a:xfrm>
          <a:prstGeom prst="rect">
            <a:avLst/>
          </a:prstGeom>
          <a:noFill/>
          <a:ln w="9525">
            <a:noFill/>
            <a:miter lim="800000"/>
            <a:headEnd/>
            <a:tailEnd/>
          </a:ln>
        </p:spPr>
        <p:txBody>
          <a:bodyPr wrap="none">
            <a:prstTxWarp prst="textNoShape">
              <a:avLst/>
            </a:prstTxWarp>
            <a:spAutoFit/>
          </a:bodyPr>
          <a:lstStyle/>
          <a:p>
            <a:r>
              <a:rPr kumimoji="0" lang="en-US" sz="2400" i="1">
                <a:solidFill>
                  <a:srgbClr val="053ABF"/>
                </a:solidFill>
                <a:latin typeface="+mj-lt"/>
              </a:rPr>
              <a:t>D</a:t>
            </a:r>
          </a:p>
        </p:txBody>
      </p:sp>
      <p:sp>
        <p:nvSpPr>
          <p:cNvPr id="14" name="Text Box 20"/>
          <p:cNvSpPr txBox="1">
            <a:spLocks noChangeArrowheads="1"/>
          </p:cNvSpPr>
          <p:nvPr/>
        </p:nvSpPr>
        <p:spPr bwMode="auto">
          <a:xfrm>
            <a:off x="7022763" y="2920682"/>
            <a:ext cx="458780" cy="400110"/>
          </a:xfrm>
          <a:prstGeom prst="rect">
            <a:avLst/>
          </a:prstGeom>
          <a:noFill/>
          <a:ln w="9525">
            <a:noFill/>
            <a:miter lim="800000"/>
            <a:headEnd/>
            <a:tailEnd/>
          </a:ln>
        </p:spPr>
        <p:txBody>
          <a:bodyPr wrap="none">
            <a:prstTxWarp prst="textNoShape">
              <a:avLst/>
            </a:prstTxWarp>
            <a:spAutoFit/>
          </a:bodyPr>
          <a:lstStyle/>
          <a:p>
            <a:r>
              <a:rPr kumimoji="0" lang="en-US" sz="2000" b="1" i="1" dirty="0">
                <a:solidFill>
                  <a:srgbClr val="033BBF"/>
                </a:solidFill>
                <a:latin typeface="+mj-lt"/>
                <a:cs typeface="Times New Roman" pitchFamily="18" charset="0"/>
              </a:rPr>
              <a:t>S</a:t>
            </a:r>
            <a:r>
              <a:rPr kumimoji="0" lang="en-US" sz="2000" b="1" i="1" baseline="-25000" dirty="0">
                <a:solidFill>
                  <a:srgbClr val="033BBF"/>
                </a:solidFill>
                <a:latin typeface="+mj-lt"/>
                <a:cs typeface="Times New Roman" pitchFamily="18" charset="0"/>
              </a:rPr>
              <a:t>1</a:t>
            </a:r>
            <a:endParaRPr kumimoji="0" lang="en-US" sz="1600" b="1" i="1" dirty="0">
              <a:solidFill>
                <a:srgbClr val="033BBF"/>
              </a:solidFill>
              <a:latin typeface="+mj-lt"/>
              <a:cs typeface="Times New Roman" pitchFamily="18" charset="0"/>
            </a:endParaRPr>
          </a:p>
        </p:txBody>
      </p:sp>
      <p:sp>
        <p:nvSpPr>
          <p:cNvPr id="15" name="Text Box 21"/>
          <p:cNvSpPr txBox="1">
            <a:spLocks noChangeArrowheads="1"/>
          </p:cNvSpPr>
          <p:nvPr/>
        </p:nvSpPr>
        <p:spPr bwMode="auto">
          <a:xfrm>
            <a:off x="5178425" y="5122947"/>
            <a:ext cx="685800"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1" i="1" dirty="0">
                <a:latin typeface="Calibri" charset="0"/>
                <a:ea typeface="Calibri" charset="0"/>
                <a:cs typeface="Calibri" charset="0"/>
              </a:rPr>
              <a:t>Q</a:t>
            </a:r>
            <a:r>
              <a:rPr kumimoji="0" lang="en-US" sz="1600" b="1" i="1" baseline="-25000" dirty="0">
                <a:latin typeface="Calibri" charset="0"/>
                <a:ea typeface="Calibri" charset="0"/>
                <a:cs typeface="Calibri" charset="0"/>
              </a:rPr>
              <a:t>2</a:t>
            </a:r>
            <a:endParaRPr kumimoji="0" lang="en-US" sz="1600" b="1" i="1" dirty="0">
              <a:latin typeface="Calibri" charset="0"/>
              <a:ea typeface="Calibri" charset="0"/>
              <a:cs typeface="Calibri" charset="0"/>
            </a:endParaRPr>
          </a:p>
        </p:txBody>
      </p:sp>
      <p:sp>
        <p:nvSpPr>
          <p:cNvPr id="16" name="Line 22"/>
          <p:cNvSpPr>
            <a:spLocks noChangeShapeType="1"/>
          </p:cNvSpPr>
          <p:nvPr/>
        </p:nvSpPr>
        <p:spPr bwMode="auto">
          <a:xfrm>
            <a:off x="4459287" y="4170447"/>
            <a:ext cx="1741488" cy="0"/>
          </a:xfrm>
          <a:prstGeom prst="line">
            <a:avLst/>
          </a:prstGeom>
          <a:noFill/>
          <a:ln w="31750" cap="rnd">
            <a:solidFill>
              <a:schemeClr val="tx1"/>
            </a:solidFill>
            <a:prstDash val="sysDot"/>
            <a:round/>
            <a:headEnd type="none" w="lg" len="lg"/>
            <a:tailEnd type="none" w="lg" len="lg"/>
          </a:ln>
        </p:spPr>
        <p:txBody>
          <a:bodyPr wrap="none" anchor="ctr">
            <a:prstTxWarp prst="textNoShape">
              <a:avLst/>
            </a:prstTxWarp>
          </a:bodyPr>
          <a:lstStyle/>
          <a:p>
            <a:endParaRPr lang="en-US">
              <a:latin typeface="+mj-lt"/>
            </a:endParaRPr>
          </a:p>
        </p:txBody>
      </p:sp>
      <p:sp>
        <p:nvSpPr>
          <p:cNvPr id="17" name="Line 23"/>
          <p:cNvSpPr>
            <a:spLocks noChangeShapeType="1"/>
          </p:cNvSpPr>
          <p:nvPr/>
        </p:nvSpPr>
        <p:spPr bwMode="auto">
          <a:xfrm>
            <a:off x="5524500" y="3375110"/>
            <a:ext cx="0" cy="176530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mj-lt"/>
            </a:endParaRPr>
          </a:p>
        </p:txBody>
      </p:sp>
      <p:sp>
        <p:nvSpPr>
          <p:cNvPr id="18" name="Line 24"/>
          <p:cNvSpPr>
            <a:spLocks noChangeShapeType="1"/>
          </p:cNvSpPr>
          <p:nvPr/>
        </p:nvSpPr>
        <p:spPr bwMode="auto">
          <a:xfrm>
            <a:off x="6288087" y="4194260"/>
            <a:ext cx="0" cy="95885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mj-lt"/>
            </a:endParaRPr>
          </a:p>
        </p:txBody>
      </p:sp>
      <p:sp>
        <p:nvSpPr>
          <p:cNvPr id="19" name="Line 25"/>
          <p:cNvSpPr>
            <a:spLocks noChangeShapeType="1"/>
          </p:cNvSpPr>
          <p:nvPr/>
        </p:nvSpPr>
        <p:spPr bwMode="auto">
          <a:xfrm>
            <a:off x="4445000" y="3324310"/>
            <a:ext cx="1027112" cy="0"/>
          </a:xfrm>
          <a:prstGeom prst="line">
            <a:avLst/>
          </a:prstGeom>
          <a:noFill/>
          <a:ln w="31750" cap="rnd">
            <a:solidFill>
              <a:schemeClr val="tx1"/>
            </a:solidFill>
            <a:prstDash val="sysDot"/>
            <a:round/>
            <a:headEnd type="stealth" w="lg" len="lg"/>
            <a:tailEnd type="none" w="lg" len="lg"/>
          </a:ln>
        </p:spPr>
        <p:txBody>
          <a:bodyPr wrap="none" anchor="ctr">
            <a:prstTxWarp prst="textNoShape">
              <a:avLst/>
            </a:prstTxWarp>
          </a:bodyPr>
          <a:lstStyle/>
          <a:p>
            <a:endParaRPr lang="en-US">
              <a:latin typeface="+mj-lt"/>
            </a:endParaRPr>
          </a:p>
        </p:txBody>
      </p:sp>
      <p:sp>
        <p:nvSpPr>
          <p:cNvPr id="20" name="Freeform 26"/>
          <p:cNvSpPr>
            <a:spLocks/>
          </p:cNvSpPr>
          <p:nvPr/>
        </p:nvSpPr>
        <p:spPr bwMode="auto">
          <a:xfrm>
            <a:off x="5022850" y="2544847"/>
            <a:ext cx="1838325" cy="2290763"/>
          </a:xfrm>
          <a:custGeom>
            <a:avLst/>
            <a:gdLst>
              <a:gd name="T0" fmla="*/ 0 w 1443"/>
              <a:gd name="T1" fmla="*/ 0 h 1797"/>
              <a:gd name="T2" fmla="*/ 225491 w 1443"/>
              <a:gd name="T3" fmla="*/ 419400 h 1797"/>
              <a:gd name="T4" fmla="*/ 1015347 w 1443"/>
              <a:gd name="T5" fmla="*/ 1347433 h 1797"/>
              <a:gd name="T6" fmla="*/ 1838325 w 1443"/>
              <a:gd name="T7" fmla="*/ 2290763 h 1797"/>
              <a:gd name="T8" fmla="*/ 0 60000 65536"/>
              <a:gd name="T9" fmla="*/ 0 60000 65536"/>
              <a:gd name="T10" fmla="*/ 0 60000 65536"/>
              <a:gd name="T11" fmla="*/ 0 60000 65536"/>
              <a:gd name="T12" fmla="*/ 0 w 1443"/>
              <a:gd name="T13" fmla="*/ 0 h 1797"/>
              <a:gd name="T14" fmla="*/ 1443 w 1443"/>
              <a:gd name="T15" fmla="*/ 1797 h 1797"/>
            </a:gdLst>
            <a:ahLst/>
            <a:cxnLst>
              <a:cxn ang="T8">
                <a:pos x="T0" y="T1"/>
              </a:cxn>
              <a:cxn ang="T9">
                <a:pos x="T2" y="T3"/>
              </a:cxn>
              <a:cxn ang="T10">
                <a:pos x="T4" y="T5"/>
              </a:cxn>
              <a:cxn ang="T11">
                <a:pos x="T6" y="T7"/>
              </a:cxn>
            </a:cxnLst>
            <a:rect l="T12" t="T13" r="T14" b="T15"/>
            <a:pathLst>
              <a:path w="1443" h="1797">
                <a:moveTo>
                  <a:pt x="0" y="0"/>
                </a:moveTo>
                <a:cubicBezTo>
                  <a:pt x="22" y="76"/>
                  <a:pt x="44" y="153"/>
                  <a:pt x="177" y="329"/>
                </a:cubicBezTo>
                <a:cubicBezTo>
                  <a:pt x="310" y="505"/>
                  <a:pt x="586" y="812"/>
                  <a:pt x="797" y="1057"/>
                </a:cubicBezTo>
                <a:cubicBezTo>
                  <a:pt x="1008" y="1302"/>
                  <a:pt x="1225" y="1549"/>
                  <a:pt x="1443" y="1797"/>
                </a:cubicBezTo>
              </a:path>
            </a:pathLst>
          </a:custGeom>
          <a:noFill/>
          <a:ln w="57150">
            <a:solidFill>
              <a:srgbClr val="053ABF"/>
            </a:solidFill>
            <a:round/>
            <a:headEnd/>
            <a:tailEnd/>
          </a:ln>
        </p:spPr>
        <p:txBody>
          <a:bodyPr wrap="none">
            <a:prstTxWarp prst="textNoShape">
              <a:avLst/>
            </a:prstTxWarp>
          </a:bodyPr>
          <a:lstStyle/>
          <a:p>
            <a:endParaRPr lang="en-US">
              <a:latin typeface="+mj-lt"/>
            </a:endParaRPr>
          </a:p>
        </p:txBody>
      </p:sp>
      <p:sp>
        <p:nvSpPr>
          <p:cNvPr id="21" name="Freeform 27"/>
          <p:cNvSpPr>
            <a:spLocks/>
          </p:cNvSpPr>
          <p:nvPr/>
        </p:nvSpPr>
        <p:spPr bwMode="auto">
          <a:xfrm>
            <a:off x="5597525" y="3256047"/>
            <a:ext cx="1476375" cy="1490663"/>
          </a:xfrm>
          <a:custGeom>
            <a:avLst/>
            <a:gdLst>
              <a:gd name="T0" fmla="*/ 0 w 1690"/>
              <a:gd name="T1" fmla="*/ 1490663 h 2051"/>
              <a:gd name="T2" fmla="*/ 519789 w 1690"/>
              <a:gd name="T3" fmla="*/ 1072027 h 2051"/>
              <a:gd name="T4" fmla="*/ 956586 w 1690"/>
              <a:gd name="T5" fmla="*/ 653392 h 2051"/>
              <a:gd name="T6" fmla="*/ 1476375 w 1690"/>
              <a:gd name="T7" fmla="*/ 0 h 2051"/>
              <a:gd name="T8" fmla="*/ 0 60000 65536"/>
              <a:gd name="T9" fmla="*/ 0 60000 65536"/>
              <a:gd name="T10" fmla="*/ 0 60000 65536"/>
              <a:gd name="T11" fmla="*/ 0 60000 65536"/>
              <a:gd name="T12" fmla="*/ 0 w 1690"/>
              <a:gd name="T13" fmla="*/ 0 h 2051"/>
              <a:gd name="T14" fmla="*/ 1690 w 1690"/>
              <a:gd name="T15" fmla="*/ 2051 h 2051"/>
            </a:gdLst>
            <a:ahLst/>
            <a:cxnLst>
              <a:cxn ang="T8">
                <a:pos x="T0" y="T1"/>
              </a:cxn>
              <a:cxn ang="T9">
                <a:pos x="T2" y="T3"/>
              </a:cxn>
              <a:cxn ang="T10">
                <a:pos x="T4" y="T5"/>
              </a:cxn>
              <a:cxn ang="T11">
                <a:pos x="T6" y="T7"/>
              </a:cxn>
            </a:cxnLst>
            <a:rect l="T12" t="T13" r="T14" b="T15"/>
            <a:pathLst>
              <a:path w="1690" h="2051">
                <a:moveTo>
                  <a:pt x="0" y="2051"/>
                </a:moveTo>
                <a:cubicBezTo>
                  <a:pt x="206" y="1859"/>
                  <a:pt x="412" y="1667"/>
                  <a:pt x="595" y="1475"/>
                </a:cubicBezTo>
                <a:cubicBezTo>
                  <a:pt x="778" y="1283"/>
                  <a:pt x="912" y="1145"/>
                  <a:pt x="1095" y="899"/>
                </a:cubicBezTo>
                <a:cubicBezTo>
                  <a:pt x="1278" y="653"/>
                  <a:pt x="1484" y="326"/>
                  <a:pt x="1690" y="0"/>
                </a:cubicBezTo>
              </a:path>
            </a:pathLst>
          </a:custGeom>
          <a:noFill/>
          <a:ln w="57150">
            <a:solidFill>
              <a:srgbClr val="033BBF"/>
            </a:solidFill>
            <a:round/>
            <a:headEnd/>
            <a:tailEnd/>
          </a:ln>
        </p:spPr>
        <p:txBody>
          <a:bodyPr wrap="none">
            <a:prstTxWarp prst="textNoShape">
              <a:avLst/>
            </a:prstTxWarp>
          </a:bodyPr>
          <a:lstStyle/>
          <a:p>
            <a:endParaRPr lang="en-US">
              <a:latin typeface="+mj-lt"/>
            </a:endParaRPr>
          </a:p>
        </p:txBody>
      </p:sp>
      <p:grpSp>
        <p:nvGrpSpPr>
          <p:cNvPr id="22" name="Group 46"/>
          <p:cNvGrpSpPr>
            <a:grpSpLocks/>
          </p:cNvGrpSpPr>
          <p:nvPr/>
        </p:nvGrpSpPr>
        <p:grpSpPr bwMode="auto">
          <a:xfrm>
            <a:off x="4606927" y="2209336"/>
            <a:ext cx="3527427" cy="1838875"/>
            <a:chOff x="2295" y="478"/>
            <a:chExt cx="2222" cy="1462"/>
          </a:xfrm>
        </p:grpSpPr>
        <p:sp>
          <p:nvSpPr>
            <p:cNvPr id="23" name="Text Box 29"/>
            <p:cNvSpPr txBox="1">
              <a:spLocks noChangeArrowheads="1"/>
            </p:cNvSpPr>
            <p:nvPr/>
          </p:nvSpPr>
          <p:spPr bwMode="auto">
            <a:xfrm>
              <a:off x="3137" y="478"/>
              <a:ext cx="1380" cy="514"/>
            </a:xfrm>
            <a:prstGeom prst="rect">
              <a:avLst/>
            </a:prstGeom>
            <a:noFill/>
            <a:ln w="9525">
              <a:noFill/>
              <a:miter lim="800000"/>
              <a:headEnd/>
              <a:tailEnd/>
            </a:ln>
          </p:spPr>
          <p:txBody>
            <a:bodyPr wrap="none">
              <a:prstTxWarp prst="textNoShape">
                <a:avLst/>
              </a:prstTxWarp>
              <a:spAutoFit/>
            </a:bodyPr>
            <a:lstStyle/>
            <a:p>
              <a:r>
                <a:rPr kumimoji="0" lang="en-US" sz="2000" b="1" i="1" dirty="0">
                  <a:solidFill>
                    <a:srgbClr val="C00000"/>
                  </a:solidFill>
                  <a:latin typeface="+mj-lt"/>
                  <a:cs typeface="Times New Roman" pitchFamily="18" charset="0"/>
                </a:rPr>
                <a:t> </a:t>
              </a:r>
              <a:r>
                <a:rPr kumimoji="0" lang="en-US" sz="2000" b="1" i="1" dirty="0" smtClean="0">
                  <a:solidFill>
                    <a:srgbClr val="C00000"/>
                  </a:solidFill>
                  <a:latin typeface="+mj-lt"/>
                  <a:cs typeface="Times New Roman" pitchFamily="18" charset="0"/>
                </a:rPr>
                <a:t>S</a:t>
              </a:r>
              <a:r>
                <a:rPr kumimoji="0" lang="en-US" sz="2000" b="1" i="1" baseline="-25000" dirty="0" smtClean="0">
                  <a:solidFill>
                    <a:srgbClr val="C00000"/>
                  </a:solidFill>
                  <a:latin typeface="+mj-lt"/>
                  <a:cs typeface="Times New Roman" pitchFamily="18" charset="0"/>
                </a:rPr>
                <a:t>2 </a:t>
              </a:r>
              <a:r>
                <a:rPr kumimoji="0" lang="en-US" sz="1600" b="1" i="1" dirty="0" smtClean="0">
                  <a:solidFill>
                    <a:srgbClr val="C00000"/>
                  </a:solidFill>
                  <a:latin typeface="+mj-lt"/>
                  <a:cs typeface="Times New Roman" pitchFamily="18" charset="0"/>
                </a:rPr>
                <a:t>(</a:t>
              </a:r>
              <a:r>
                <a:rPr kumimoji="0" lang="en-US" sz="1600" b="1" i="1" dirty="0">
                  <a:solidFill>
                    <a:srgbClr val="C00000"/>
                  </a:solidFill>
                  <a:latin typeface="+mj-lt"/>
                  <a:cs typeface="Times New Roman" pitchFamily="18" charset="0"/>
                </a:rPr>
                <a:t>including </a:t>
              </a:r>
              <a:endParaRPr kumimoji="0" lang="en-US" sz="1600" b="1" i="1" dirty="0" smtClean="0">
                <a:solidFill>
                  <a:srgbClr val="C00000"/>
                </a:solidFill>
                <a:latin typeface="+mj-lt"/>
                <a:cs typeface="Times New Roman" pitchFamily="18" charset="0"/>
              </a:endParaRPr>
            </a:p>
            <a:p>
              <a:r>
                <a:rPr lang="en-US" sz="1600" b="1" i="1" dirty="0">
                  <a:solidFill>
                    <a:srgbClr val="C00000"/>
                  </a:solidFill>
                  <a:latin typeface="+mj-lt"/>
                  <a:cs typeface="Times New Roman" pitchFamily="18" charset="0"/>
                </a:rPr>
                <a:t> </a:t>
              </a:r>
              <a:r>
                <a:rPr lang="en-US" sz="1600" b="1" i="1" dirty="0" smtClean="0">
                  <a:solidFill>
                    <a:srgbClr val="C00000"/>
                  </a:solidFill>
                  <a:latin typeface="+mj-lt"/>
                  <a:cs typeface="Times New Roman" pitchFamily="18" charset="0"/>
                </a:rPr>
                <a:t>       </a:t>
              </a:r>
              <a:r>
                <a:rPr kumimoji="0" lang="en-US" sz="1600" b="1" i="1" dirty="0" smtClean="0">
                  <a:solidFill>
                    <a:srgbClr val="C00000"/>
                  </a:solidFill>
                  <a:latin typeface="+mj-lt"/>
                  <a:cs typeface="Times New Roman" pitchFamily="18" charset="0"/>
                </a:rPr>
                <a:t>external </a:t>
              </a:r>
              <a:r>
                <a:rPr kumimoji="0" lang="en-US" sz="1600" b="1" i="1" dirty="0">
                  <a:solidFill>
                    <a:srgbClr val="C00000"/>
                  </a:solidFill>
                  <a:latin typeface="+mj-lt"/>
                  <a:cs typeface="Times New Roman" pitchFamily="18" charset="0"/>
                </a:rPr>
                <a:t>costs)</a:t>
              </a:r>
              <a:endParaRPr kumimoji="0" lang="en-US" sz="1600" b="1" i="1" baseline="-25000" dirty="0">
                <a:solidFill>
                  <a:srgbClr val="C00000"/>
                </a:solidFill>
                <a:latin typeface="+mj-lt"/>
                <a:cs typeface="Times New Roman" pitchFamily="18" charset="0"/>
              </a:endParaRPr>
            </a:p>
          </p:txBody>
        </p:sp>
        <p:sp>
          <p:nvSpPr>
            <p:cNvPr id="24" name="Freeform 30"/>
            <p:cNvSpPr>
              <a:spLocks/>
            </p:cNvSpPr>
            <p:nvPr/>
          </p:nvSpPr>
          <p:spPr bwMode="auto">
            <a:xfrm>
              <a:off x="2295" y="823"/>
              <a:ext cx="978" cy="1117"/>
            </a:xfrm>
            <a:custGeom>
              <a:avLst/>
              <a:gdLst>
                <a:gd name="T0" fmla="*/ 0 w 1690"/>
                <a:gd name="T1" fmla="*/ 1117 h 2051"/>
                <a:gd name="T2" fmla="*/ 344 w 1690"/>
                <a:gd name="T3" fmla="*/ 803 h 2051"/>
                <a:gd name="T4" fmla="*/ 634 w 1690"/>
                <a:gd name="T5" fmla="*/ 490 h 2051"/>
                <a:gd name="T6" fmla="*/ 978 w 1690"/>
                <a:gd name="T7" fmla="*/ 0 h 2051"/>
                <a:gd name="T8" fmla="*/ 0 60000 65536"/>
                <a:gd name="T9" fmla="*/ 0 60000 65536"/>
                <a:gd name="T10" fmla="*/ 0 60000 65536"/>
                <a:gd name="T11" fmla="*/ 0 60000 65536"/>
                <a:gd name="T12" fmla="*/ 0 w 1690"/>
                <a:gd name="T13" fmla="*/ 0 h 2051"/>
                <a:gd name="T14" fmla="*/ 1690 w 1690"/>
                <a:gd name="T15" fmla="*/ 2051 h 2051"/>
              </a:gdLst>
              <a:ahLst/>
              <a:cxnLst>
                <a:cxn ang="T8">
                  <a:pos x="T0" y="T1"/>
                </a:cxn>
                <a:cxn ang="T9">
                  <a:pos x="T2" y="T3"/>
                </a:cxn>
                <a:cxn ang="T10">
                  <a:pos x="T4" y="T5"/>
                </a:cxn>
                <a:cxn ang="T11">
                  <a:pos x="T6" y="T7"/>
                </a:cxn>
              </a:cxnLst>
              <a:rect l="T12" t="T13" r="T14" b="T15"/>
              <a:pathLst>
                <a:path w="1690" h="2051">
                  <a:moveTo>
                    <a:pt x="0" y="2051"/>
                  </a:moveTo>
                  <a:cubicBezTo>
                    <a:pt x="206" y="1859"/>
                    <a:pt x="412" y="1667"/>
                    <a:pt x="595" y="1475"/>
                  </a:cubicBezTo>
                  <a:cubicBezTo>
                    <a:pt x="778" y="1283"/>
                    <a:pt x="912" y="1145"/>
                    <a:pt x="1095" y="899"/>
                  </a:cubicBezTo>
                  <a:cubicBezTo>
                    <a:pt x="1278" y="653"/>
                    <a:pt x="1484" y="326"/>
                    <a:pt x="1690" y="0"/>
                  </a:cubicBezTo>
                </a:path>
              </a:pathLst>
            </a:custGeom>
            <a:noFill/>
            <a:ln w="57150">
              <a:solidFill>
                <a:srgbClr val="C00000"/>
              </a:solidFill>
              <a:round/>
              <a:headEnd/>
              <a:tailEnd/>
            </a:ln>
          </p:spPr>
          <p:txBody>
            <a:bodyPr wrap="none">
              <a:prstTxWarp prst="textNoShape">
                <a:avLst/>
              </a:prstTxWarp>
            </a:bodyPr>
            <a:lstStyle/>
            <a:p>
              <a:endParaRPr lang="en-US" sz="1600">
                <a:solidFill>
                  <a:srgbClr val="C00000"/>
                </a:solidFill>
                <a:latin typeface="+mj-lt"/>
                <a:cs typeface="Times New Roman" pitchFamily="18" charset="0"/>
              </a:endParaRPr>
            </a:p>
          </p:txBody>
        </p:sp>
      </p:grpSp>
      <p:grpSp>
        <p:nvGrpSpPr>
          <p:cNvPr id="25" name="Group 44"/>
          <p:cNvGrpSpPr>
            <a:grpSpLocks/>
          </p:cNvGrpSpPr>
          <p:nvPr/>
        </p:nvGrpSpPr>
        <p:grpSpPr bwMode="auto">
          <a:xfrm>
            <a:off x="4756392" y="1658868"/>
            <a:ext cx="1269897" cy="1554363"/>
            <a:chOff x="1202" y="901"/>
            <a:chExt cx="751" cy="1012"/>
          </a:xfrm>
        </p:grpSpPr>
        <p:sp>
          <p:nvSpPr>
            <p:cNvPr id="26" name="Line 34"/>
            <p:cNvSpPr>
              <a:spLocks noChangeShapeType="1"/>
            </p:cNvSpPr>
            <p:nvPr/>
          </p:nvSpPr>
          <p:spPr bwMode="auto">
            <a:xfrm>
              <a:off x="1577" y="1047"/>
              <a:ext cx="97" cy="866"/>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a:latin typeface="+mj-lt"/>
              </a:endParaRPr>
            </a:p>
          </p:txBody>
        </p:sp>
        <p:grpSp>
          <p:nvGrpSpPr>
            <p:cNvPr id="27" name="Group 40"/>
            <p:cNvGrpSpPr>
              <a:grpSpLocks/>
            </p:cNvGrpSpPr>
            <p:nvPr/>
          </p:nvGrpSpPr>
          <p:grpSpPr bwMode="auto">
            <a:xfrm>
              <a:off x="1202" y="901"/>
              <a:ext cx="751" cy="324"/>
              <a:chOff x="4151" y="1621"/>
              <a:chExt cx="751" cy="324"/>
            </a:xfrm>
          </p:grpSpPr>
          <p:sp>
            <p:nvSpPr>
              <p:cNvPr id="28" name="Rectangle 41"/>
              <p:cNvSpPr>
                <a:spLocks noChangeArrowheads="1"/>
              </p:cNvSpPr>
              <p:nvPr/>
            </p:nvSpPr>
            <p:spPr bwMode="auto">
              <a:xfrm>
                <a:off x="4151" y="1621"/>
                <a:ext cx="655" cy="314"/>
              </a:xfrm>
              <a:prstGeom prst="rect">
                <a:avLst/>
              </a:prstGeom>
              <a:solidFill>
                <a:srgbClr val="FFFFB3"/>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lgn="ctr">
                  <a:defRPr/>
                </a:pPr>
                <a:endParaRPr lang="en-US">
                  <a:solidFill>
                    <a:schemeClr val="bg1"/>
                  </a:solidFill>
                  <a:latin typeface="+mj-lt"/>
                </a:endParaRPr>
              </a:p>
            </p:txBody>
          </p:sp>
          <p:sp>
            <p:nvSpPr>
              <p:cNvPr id="29" name="Text Box 42"/>
              <p:cNvSpPr txBox="1">
                <a:spLocks noChangeArrowheads="1"/>
              </p:cNvSpPr>
              <p:nvPr/>
            </p:nvSpPr>
            <p:spPr bwMode="auto">
              <a:xfrm>
                <a:off x="4151" y="1628"/>
                <a:ext cx="751" cy="317"/>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sz="1600" b="1" i="1" dirty="0">
                    <a:latin typeface="Calibri" charset="0"/>
                    <a:ea typeface="Calibri" charset="0"/>
                    <a:cs typeface="Calibri" charset="0"/>
                  </a:rPr>
                  <a:t>Ideal price and output</a:t>
                </a:r>
                <a:endParaRPr kumimoji="0" lang="en-US" sz="1400" b="1" i="1" dirty="0">
                  <a:latin typeface="Calibri" charset="0"/>
                  <a:ea typeface="Calibri" charset="0"/>
                  <a:cs typeface="Calibri" charset="0"/>
                </a:endParaRPr>
              </a:p>
            </p:txBody>
          </p:sp>
        </p:grpSp>
      </p:grpSp>
      <p:grpSp>
        <p:nvGrpSpPr>
          <p:cNvPr id="30" name="Group 45"/>
          <p:cNvGrpSpPr>
            <a:grpSpLocks/>
          </p:cNvGrpSpPr>
          <p:nvPr/>
        </p:nvGrpSpPr>
        <p:grpSpPr bwMode="auto">
          <a:xfrm>
            <a:off x="6402021" y="3638392"/>
            <a:ext cx="2382835" cy="550863"/>
            <a:chOff x="3475" y="1603"/>
            <a:chExt cx="1501" cy="347"/>
          </a:xfrm>
        </p:grpSpPr>
        <p:sp>
          <p:nvSpPr>
            <p:cNvPr id="31" name="Line 39"/>
            <p:cNvSpPr>
              <a:spLocks noChangeShapeType="1"/>
            </p:cNvSpPr>
            <p:nvPr/>
          </p:nvSpPr>
          <p:spPr bwMode="auto">
            <a:xfrm flipH="1">
              <a:off x="3475" y="1766"/>
              <a:ext cx="722" cy="184"/>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600">
                <a:latin typeface="+mj-lt"/>
                <a:cs typeface="Times New Roman" pitchFamily="18" charset="0"/>
              </a:endParaRPr>
            </a:p>
          </p:txBody>
        </p:sp>
        <p:grpSp>
          <p:nvGrpSpPr>
            <p:cNvPr id="32" name="Group 35"/>
            <p:cNvGrpSpPr>
              <a:grpSpLocks/>
            </p:cNvGrpSpPr>
            <p:nvPr/>
          </p:nvGrpSpPr>
          <p:grpSpPr bwMode="auto">
            <a:xfrm>
              <a:off x="4143" y="1603"/>
              <a:ext cx="833" cy="308"/>
              <a:chOff x="1171" y="888"/>
              <a:chExt cx="833" cy="308"/>
            </a:xfrm>
          </p:grpSpPr>
          <p:sp>
            <p:nvSpPr>
              <p:cNvPr id="33" name="Rectangle 36"/>
              <p:cNvSpPr>
                <a:spLocks noChangeArrowheads="1"/>
              </p:cNvSpPr>
              <p:nvPr/>
            </p:nvSpPr>
            <p:spPr bwMode="auto">
              <a:xfrm>
                <a:off x="1185" y="888"/>
                <a:ext cx="700" cy="308"/>
              </a:xfrm>
              <a:prstGeom prst="rect">
                <a:avLst/>
              </a:prstGeom>
              <a:solidFill>
                <a:srgbClr val="FFFFB3"/>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lgn="ctr">
                  <a:defRPr/>
                </a:pPr>
                <a:endParaRPr lang="en-US" sz="1600">
                  <a:solidFill>
                    <a:schemeClr val="bg1"/>
                  </a:solidFill>
                  <a:latin typeface="+mj-lt"/>
                  <a:cs typeface="Times New Roman" pitchFamily="18" charset="0"/>
                </a:endParaRPr>
              </a:p>
            </p:txBody>
          </p:sp>
          <p:sp>
            <p:nvSpPr>
              <p:cNvPr id="34" name="Text Box 37"/>
              <p:cNvSpPr txBox="1">
                <a:spLocks noChangeArrowheads="1"/>
              </p:cNvSpPr>
              <p:nvPr/>
            </p:nvSpPr>
            <p:spPr bwMode="auto">
              <a:xfrm>
                <a:off x="1171" y="890"/>
                <a:ext cx="833" cy="306"/>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sz="1600" b="1" i="1" dirty="0">
                    <a:latin typeface="Calibri" charset="0"/>
                    <a:ea typeface="Calibri" charset="0"/>
                    <a:cs typeface="Calibri" charset="0"/>
                  </a:rPr>
                  <a:t>Actual price and output</a:t>
                </a:r>
                <a:endParaRPr kumimoji="0" lang="en-US" sz="1400" b="1" i="1" dirty="0">
                  <a:latin typeface="Calibri" charset="0"/>
                  <a:ea typeface="Calibri" charset="0"/>
                  <a:cs typeface="Calibri" charset="0"/>
                </a:endParaRPr>
              </a:p>
            </p:txBody>
          </p:sp>
        </p:grpSp>
      </p:grpSp>
      <p:sp>
        <p:nvSpPr>
          <p:cNvPr id="35" name="Oval 28"/>
          <p:cNvSpPr>
            <a:spLocks noChangeArrowheads="1"/>
          </p:cNvSpPr>
          <p:nvPr/>
        </p:nvSpPr>
        <p:spPr bwMode="auto">
          <a:xfrm>
            <a:off x="6247727" y="4127210"/>
            <a:ext cx="119062" cy="1190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mj-lt"/>
            </a:endParaRPr>
          </a:p>
        </p:txBody>
      </p:sp>
      <p:sp>
        <p:nvSpPr>
          <p:cNvPr id="36" name="Oval 31"/>
          <p:cNvSpPr>
            <a:spLocks noChangeArrowheads="1"/>
          </p:cNvSpPr>
          <p:nvPr/>
        </p:nvSpPr>
        <p:spPr bwMode="auto">
          <a:xfrm>
            <a:off x="5476202" y="3273135"/>
            <a:ext cx="119062" cy="119062"/>
          </a:xfrm>
          <a:prstGeom prst="ellipse">
            <a:avLst/>
          </a:prstGeom>
          <a:solidFill>
            <a:srgbClr val="FFFF00"/>
          </a:solidFill>
          <a:ln w="31750">
            <a:solidFill>
              <a:schemeClr val="tx1"/>
            </a:solidFill>
            <a:round/>
            <a:headEnd/>
            <a:tailEnd/>
          </a:ln>
        </p:spPr>
        <p:txBody>
          <a:bodyPr wrap="none" anchor="ctr">
            <a:prstTxWarp prst="textNoShape">
              <a:avLst/>
            </a:prstTxWarp>
          </a:bodyPr>
          <a:lstStyle/>
          <a:p>
            <a:endParaRPr lang="en-US">
              <a:latin typeface="+mj-lt"/>
            </a:endParaRPr>
          </a:p>
        </p:txBody>
      </p:sp>
    </p:spTree>
    <p:extLst>
      <p:ext uri="{BB962C8B-B14F-4D97-AF65-F5344CB8AC3E}">
        <p14:creationId xmlns:p14="http://schemas.microsoft.com/office/powerpoint/2010/main" val="18338388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ppt_x</p:attrName>
                                        </p:attrNameLst>
                                      </p:cBhvr>
                                      <p:tavLst>
                                        <p:tav tm="0">
                                          <p:val>
                                            <p:strVal val="#ppt_x-#ppt_w/2"/>
                                          </p:val>
                                        </p:tav>
                                        <p:tav tm="100000">
                                          <p:val>
                                            <p:strVal val="#ppt_x"/>
                                          </p:val>
                                        </p:tav>
                                      </p:tavLst>
                                    </p:anim>
                                    <p:anim calcmode="lin" valueType="num">
                                      <p:cBhvr>
                                        <p:cTn id="8" dur="500" fill="hold"/>
                                        <p:tgtEl>
                                          <p:spTgt spid="30"/>
                                        </p:tgtEl>
                                        <p:attrNameLst>
                                          <p:attrName>ppt_y</p:attrName>
                                        </p:attrNameLst>
                                      </p:cBhvr>
                                      <p:tavLst>
                                        <p:tav tm="0">
                                          <p:val>
                                            <p:strVal val="#ppt_y"/>
                                          </p:val>
                                        </p:tav>
                                        <p:tav tm="100000">
                                          <p:val>
                                            <p:strVal val="#ppt_y"/>
                                          </p:val>
                                        </p:tav>
                                      </p:tavLst>
                                    </p:anim>
                                    <p:anim calcmode="lin" valueType="num">
                                      <p:cBhvr>
                                        <p:cTn id="9" dur="500" fill="hold"/>
                                        <p:tgtEl>
                                          <p:spTgt spid="30"/>
                                        </p:tgtEl>
                                        <p:attrNameLst>
                                          <p:attrName>ppt_w</p:attrName>
                                        </p:attrNameLst>
                                      </p:cBhvr>
                                      <p:tavLst>
                                        <p:tav tm="0">
                                          <p:val>
                                            <p:fltVal val="0"/>
                                          </p:val>
                                        </p:tav>
                                        <p:tav tm="100000">
                                          <p:val>
                                            <p:strVal val="#ppt_w"/>
                                          </p:val>
                                        </p:tav>
                                      </p:tavLst>
                                    </p:anim>
                                    <p:anim calcmode="lin" valueType="num">
                                      <p:cBhvr>
                                        <p:cTn id="10" dur="500" fill="hold"/>
                                        <p:tgtEl>
                                          <p:spTgt spid="30"/>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2" presetClass="entr" presetSubtype="2" fill="hold" nodeType="after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slide(fromRight)">
                                      <p:cBhvr>
                                        <p:cTn id="14" dur="500"/>
                                        <p:tgtEl>
                                          <p:spTgt spid="22"/>
                                        </p:tgtEl>
                                      </p:cBhvr>
                                    </p:animEffect>
                                  </p:childTnLst>
                                </p:cTn>
                              </p:par>
                            </p:childTnLst>
                          </p:cTn>
                        </p:par>
                        <p:par>
                          <p:cTn id="15" fill="hold">
                            <p:stCondLst>
                              <p:cond delay="1000"/>
                            </p:stCondLst>
                            <p:childTnLst>
                              <p:par>
                                <p:cTn id="16" presetID="23" presetClass="entr" presetSubtype="32" fill="hold" grpId="0" nodeType="afterEffect">
                                  <p:stCondLst>
                                    <p:cond delay="0"/>
                                  </p:stCondLst>
                                  <p:childTnLst>
                                    <p:set>
                                      <p:cBhvr>
                                        <p:cTn id="17" dur="1" fill="hold">
                                          <p:stCondLst>
                                            <p:cond delay="0"/>
                                          </p:stCondLst>
                                        </p:cTn>
                                        <p:tgtEl>
                                          <p:spTgt spid="36"/>
                                        </p:tgtEl>
                                        <p:attrNameLst>
                                          <p:attrName>style.visibility</p:attrName>
                                        </p:attrNameLst>
                                      </p:cBhvr>
                                      <p:to>
                                        <p:strVal val="visible"/>
                                      </p:to>
                                    </p:set>
                                    <p:anim calcmode="lin" valueType="num">
                                      <p:cBhvr>
                                        <p:cTn id="18" dur="500" fill="hold"/>
                                        <p:tgtEl>
                                          <p:spTgt spid="36"/>
                                        </p:tgtEl>
                                        <p:attrNameLst>
                                          <p:attrName>ppt_w</p:attrName>
                                        </p:attrNameLst>
                                      </p:cBhvr>
                                      <p:tavLst>
                                        <p:tav tm="0">
                                          <p:val>
                                            <p:strVal val="4*#ppt_w"/>
                                          </p:val>
                                        </p:tav>
                                        <p:tav tm="100000">
                                          <p:val>
                                            <p:strVal val="#ppt_w"/>
                                          </p:val>
                                        </p:tav>
                                      </p:tavLst>
                                    </p:anim>
                                    <p:anim calcmode="lin" valueType="num">
                                      <p:cBhvr>
                                        <p:cTn id="19" dur="500" fill="hold"/>
                                        <p:tgtEl>
                                          <p:spTgt spid="36"/>
                                        </p:tgtEl>
                                        <p:attrNameLst>
                                          <p:attrName>ppt_h</p:attrName>
                                        </p:attrNameLst>
                                      </p:cBhvr>
                                      <p:tavLst>
                                        <p:tav tm="0">
                                          <p:val>
                                            <p:strVal val="4*#ppt_h"/>
                                          </p:val>
                                        </p:tav>
                                        <p:tav tm="100000">
                                          <p:val>
                                            <p:strVal val="#ppt_h"/>
                                          </p:val>
                                        </p:tav>
                                      </p:tavLst>
                                    </p:anim>
                                  </p:childTnLst>
                                </p:cTn>
                              </p:par>
                            </p:childTnLst>
                          </p:cTn>
                        </p:par>
                        <p:par>
                          <p:cTn id="20" fill="hold">
                            <p:stCondLst>
                              <p:cond delay="1500"/>
                            </p:stCondLst>
                            <p:childTnLst>
                              <p:par>
                                <p:cTn id="21" presetID="17" presetClass="entr" presetSubtype="2"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p:cTn id="23" dur="500" fill="hold"/>
                                        <p:tgtEl>
                                          <p:spTgt spid="19"/>
                                        </p:tgtEl>
                                        <p:attrNameLst>
                                          <p:attrName>ppt_x</p:attrName>
                                        </p:attrNameLst>
                                      </p:cBhvr>
                                      <p:tavLst>
                                        <p:tav tm="0">
                                          <p:val>
                                            <p:strVal val="#ppt_x+#ppt_w/2"/>
                                          </p:val>
                                        </p:tav>
                                        <p:tav tm="100000">
                                          <p:val>
                                            <p:strVal val="#ppt_x"/>
                                          </p:val>
                                        </p:tav>
                                      </p:tavLst>
                                    </p:anim>
                                    <p:anim calcmode="lin" valueType="num">
                                      <p:cBhvr>
                                        <p:cTn id="24" dur="500" fill="hold"/>
                                        <p:tgtEl>
                                          <p:spTgt spid="19"/>
                                        </p:tgtEl>
                                        <p:attrNameLst>
                                          <p:attrName>ppt_y</p:attrName>
                                        </p:attrNameLst>
                                      </p:cBhvr>
                                      <p:tavLst>
                                        <p:tav tm="0">
                                          <p:val>
                                            <p:strVal val="#ppt_y"/>
                                          </p:val>
                                        </p:tav>
                                        <p:tav tm="100000">
                                          <p:val>
                                            <p:strVal val="#ppt_y"/>
                                          </p:val>
                                        </p:tav>
                                      </p:tavLst>
                                    </p:anim>
                                    <p:anim calcmode="lin" valueType="num">
                                      <p:cBhvr>
                                        <p:cTn id="25" dur="500" fill="hold"/>
                                        <p:tgtEl>
                                          <p:spTgt spid="19"/>
                                        </p:tgtEl>
                                        <p:attrNameLst>
                                          <p:attrName>ppt_w</p:attrName>
                                        </p:attrNameLst>
                                      </p:cBhvr>
                                      <p:tavLst>
                                        <p:tav tm="0">
                                          <p:val>
                                            <p:fltVal val="0"/>
                                          </p:val>
                                        </p:tav>
                                        <p:tav tm="100000">
                                          <p:val>
                                            <p:strVal val="#ppt_w"/>
                                          </p:val>
                                        </p:tav>
                                      </p:tavLst>
                                    </p:anim>
                                    <p:anim calcmode="lin" valueType="num">
                                      <p:cBhvr>
                                        <p:cTn id="26" dur="500" fill="hold"/>
                                        <p:tgtEl>
                                          <p:spTgt spid="19"/>
                                        </p:tgtEl>
                                        <p:attrNameLst>
                                          <p:attrName>ppt_h</p:attrName>
                                        </p:attrNameLst>
                                      </p:cBhvr>
                                      <p:tavLst>
                                        <p:tav tm="0">
                                          <p:val>
                                            <p:strVal val="#ppt_h"/>
                                          </p:val>
                                        </p:tav>
                                        <p:tav tm="100000">
                                          <p:val>
                                            <p:strVal val="#ppt_h"/>
                                          </p:val>
                                        </p:tav>
                                      </p:tavLst>
                                    </p:anim>
                                  </p:childTnLst>
                                </p:cTn>
                              </p:par>
                            </p:childTnLst>
                          </p:cTn>
                        </p:par>
                        <p:par>
                          <p:cTn id="27" fill="hold">
                            <p:stCondLst>
                              <p:cond delay="2000"/>
                            </p:stCondLst>
                            <p:childTnLst>
                              <p:par>
                                <p:cTn id="28" presetID="23" presetClass="entr" presetSubtype="272"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p:cTn id="30" dur="500" fill="hold"/>
                                        <p:tgtEl>
                                          <p:spTgt spid="10"/>
                                        </p:tgtEl>
                                        <p:attrNameLst>
                                          <p:attrName>ppt_w</p:attrName>
                                        </p:attrNameLst>
                                      </p:cBhvr>
                                      <p:tavLst>
                                        <p:tav tm="0">
                                          <p:val>
                                            <p:strVal val="2/3*#ppt_w"/>
                                          </p:val>
                                        </p:tav>
                                        <p:tav tm="100000">
                                          <p:val>
                                            <p:strVal val="#ppt_w"/>
                                          </p:val>
                                        </p:tav>
                                      </p:tavLst>
                                    </p:anim>
                                    <p:anim calcmode="lin" valueType="num">
                                      <p:cBhvr>
                                        <p:cTn id="31" dur="500" fill="hold"/>
                                        <p:tgtEl>
                                          <p:spTgt spid="10"/>
                                        </p:tgtEl>
                                        <p:attrNameLst>
                                          <p:attrName>ppt_h</p:attrName>
                                        </p:attrNameLst>
                                      </p:cBhvr>
                                      <p:tavLst>
                                        <p:tav tm="0">
                                          <p:val>
                                            <p:strVal val="2/3*#ppt_h"/>
                                          </p:val>
                                        </p:tav>
                                        <p:tav tm="100000">
                                          <p:val>
                                            <p:strVal val="#ppt_h"/>
                                          </p:val>
                                        </p:tav>
                                      </p:tavLst>
                                    </p:anim>
                                  </p:childTnLst>
                                </p:cTn>
                              </p:par>
                            </p:childTnLst>
                          </p:cTn>
                        </p:par>
                        <p:par>
                          <p:cTn id="32" fill="hold">
                            <p:stCondLst>
                              <p:cond delay="2500"/>
                            </p:stCondLst>
                            <p:childTnLst>
                              <p:par>
                                <p:cTn id="33" presetID="17" presetClass="entr" presetSubtype="1"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ppt_x</p:attrName>
                                        </p:attrNameLst>
                                      </p:cBhvr>
                                      <p:tavLst>
                                        <p:tav tm="0">
                                          <p:val>
                                            <p:strVal val="#ppt_x"/>
                                          </p:val>
                                        </p:tav>
                                        <p:tav tm="100000">
                                          <p:val>
                                            <p:strVal val="#ppt_x"/>
                                          </p:val>
                                        </p:tav>
                                      </p:tavLst>
                                    </p:anim>
                                    <p:anim calcmode="lin" valueType="num">
                                      <p:cBhvr>
                                        <p:cTn id="36" dur="500" fill="hold"/>
                                        <p:tgtEl>
                                          <p:spTgt spid="17"/>
                                        </p:tgtEl>
                                        <p:attrNameLst>
                                          <p:attrName>ppt_y</p:attrName>
                                        </p:attrNameLst>
                                      </p:cBhvr>
                                      <p:tavLst>
                                        <p:tav tm="0">
                                          <p:val>
                                            <p:strVal val="#ppt_y-#ppt_h/2"/>
                                          </p:val>
                                        </p:tav>
                                        <p:tav tm="100000">
                                          <p:val>
                                            <p:strVal val="#ppt_y"/>
                                          </p:val>
                                        </p:tav>
                                      </p:tavLst>
                                    </p:anim>
                                    <p:anim calcmode="lin" valueType="num">
                                      <p:cBhvr>
                                        <p:cTn id="37" dur="500" fill="hold"/>
                                        <p:tgtEl>
                                          <p:spTgt spid="17"/>
                                        </p:tgtEl>
                                        <p:attrNameLst>
                                          <p:attrName>ppt_w</p:attrName>
                                        </p:attrNameLst>
                                      </p:cBhvr>
                                      <p:tavLst>
                                        <p:tav tm="0">
                                          <p:val>
                                            <p:strVal val="#ppt_w"/>
                                          </p:val>
                                        </p:tav>
                                        <p:tav tm="100000">
                                          <p:val>
                                            <p:strVal val="#ppt_w"/>
                                          </p:val>
                                        </p:tav>
                                      </p:tavLst>
                                    </p:anim>
                                    <p:anim calcmode="lin" valueType="num">
                                      <p:cBhvr>
                                        <p:cTn id="38" dur="500" fill="hold"/>
                                        <p:tgtEl>
                                          <p:spTgt spid="17"/>
                                        </p:tgtEl>
                                        <p:attrNameLst>
                                          <p:attrName>ppt_h</p:attrName>
                                        </p:attrNameLst>
                                      </p:cBhvr>
                                      <p:tavLst>
                                        <p:tav tm="0">
                                          <p:val>
                                            <p:fltVal val="0"/>
                                          </p:val>
                                        </p:tav>
                                        <p:tav tm="100000">
                                          <p:val>
                                            <p:strVal val="#ppt_h"/>
                                          </p:val>
                                        </p:tav>
                                      </p:tavLst>
                                    </p:anim>
                                  </p:childTnLst>
                                </p:cTn>
                              </p:par>
                            </p:childTnLst>
                          </p:cTn>
                        </p:par>
                        <p:par>
                          <p:cTn id="39" fill="hold">
                            <p:stCondLst>
                              <p:cond delay="3000"/>
                            </p:stCondLst>
                            <p:childTnLst>
                              <p:par>
                                <p:cTn id="40" presetID="23" presetClass="entr" presetSubtype="272" fill="hold" grpId="0" nodeType="after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strVal val="2/3*#ppt_w"/>
                                          </p:val>
                                        </p:tav>
                                        <p:tav tm="100000">
                                          <p:val>
                                            <p:strVal val="#ppt_w"/>
                                          </p:val>
                                        </p:tav>
                                      </p:tavLst>
                                    </p:anim>
                                    <p:anim calcmode="lin" valueType="num">
                                      <p:cBhvr>
                                        <p:cTn id="43" dur="500" fill="hold"/>
                                        <p:tgtEl>
                                          <p:spTgt spid="15"/>
                                        </p:tgtEl>
                                        <p:attrNameLst>
                                          <p:attrName>ppt_h</p:attrName>
                                        </p:attrNameLst>
                                      </p:cBhvr>
                                      <p:tavLst>
                                        <p:tav tm="0">
                                          <p:val>
                                            <p:strVal val="2/3*#ppt_h"/>
                                          </p:val>
                                        </p:tav>
                                        <p:tav tm="100000">
                                          <p:val>
                                            <p:strVal val="#ppt_h"/>
                                          </p:val>
                                        </p:tav>
                                      </p:tavLst>
                                    </p:anim>
                                  </p:childTnLst>
                                </p:cTn>
                              </p:par>
                            </p:childTnLst>
                          </p:cTn>
                        </p:par>
                        <p:par>
                          <p:cTn id="44" fill="hold">
                            <p:stCondLst>
                              <p:cond delay="3500"/>
                            </p:stCondLst>
                            <p:childTnLst>
                              <p:par>
                                <p:cTn id="45" presetID="17" presetClass="entr" presetSubtype="4"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 calcmode="lin" valueType="num">
                                      <p:cBhvr>
                                        <p:cTn id="47" dur="500" fill="hold"/>
                                        <p:tgtEl>
                                          <p:spTgt spid="25"/>
                                        </p:tgtEl>
                                        <p:attrNameLst>
                                          <p:attrName>ppt_x</p:attrName>
                                        </p:attrNameLst>
                                      </p:cBhvr>
                                      <p:tavLst>
                                        <p:tav tm="0">
                                          <p:val>
                                            <p:strVal val="#ppt_x"/>
                                          </p:val>
                                        </p:tav>
                                        <p:tav tm="100000">
                                          <p:val>
                                            <p:strVal val="#ppt_x"/>
                                          </p:val>
                                        </p:tav>
                                      </p:tavLst>
                                    </p:anim>
                                    <p:anim calcmode="lin" valueType="num">
                                      <p:cBhvr>
                                        <p:cTn id="48" dur="500" fill="hold"/>
                                        <p:tgtEl>
                                          <p:spTgt spid="25"/>
                                        </p:tgtEl>
                                        <p:attrNameLst>
                                          <p:attrName>ppt_y</p:attrName>
                                        </p:attrNameLst>
                                      </p:cBhvr>
                                      <p:tavLst>
                                        <p:tav tm="0">
                                          <p:val>
                                            <p:strVal val="#ppt_y+#ppt_h/2"/>
                                          </p:val>
                                        </p:tav>
                                        <p:tav tm="100000">
                                          <p:val>
                                            <p:strVal val="#ppt_y"/>
                                          </p:val>
                                        </p:tav>
                                      </p:tavLst>
                                    </p:anim>
                                    <p:anim calcmode="lin" valueType="num">
                                      <p:cBhvr>
                                        <p:cTn id="49" dur="500" fill="hold"/>
                                        <p:tgtEl>
                                          <p:spTgt spid="25"/>
                                        </p:tgtEl>
                                        <p:attrNameLst>
                                          <p:attrName>ppt_w</p:attrName>
                                        </p:attrNameLst>
                                      </p:cBhvr>
                                      <p:tavLst>
                                        <p:tav tm="0">
                                          <p:val>
                                            <p:strVal val="#ppt_w"/>
                                          </p:val>
                                        </p:tav>
                                        <p:tav tm="100000">
                                          <p:val>
                                            <p:strVal val="#ppt_w"/>
                                          </p:val>
                                        </p:tav>
                                      </p:tavLst>
                                    </p:anim>
                                    <p:anim calcmode="lin" valueType="num">
                                      <p:cBhvr>
                                        <p:cTn id="50" dur="500" fill="hold"/>
                                        <p:tgtEl>
                                          <p:spTgt spid="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P spid="17" grpId="0" animBg="1"/>
      <p:bldP spid="19" grpId="0" animBg="1"/>
      <p:bldP spid="3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Failure: External Benefits</a:t>
            </a:r>
            <a:endParaRPr lang="en-US" dirty="0"/>
          </a:p>
        </p:txBody>
      </p:sp>
      <p:sp>
        <p:nvSpPr>
          <p:cNvPr id="3" name="Content Placeholder 2"/>
          <p:cNvSpPr>
            <a:spLocks noGrp="1"/>
          </p:cNvSpPr>
          <p:nvPr>
            <p:ph sz="quarter" idx="1"/>
          </p:nvPr>
        </p:nvSpPr>
        <p:spPr/>
        <p:txBody>
          <a:bodyPr/>
          <a:lstStyle/>
          <a:p>
            <a:r>
              <a:rPr lang="en-US" dirty="0"/>
              <a:t>When external benefits are present, the demand curve understates the total value of the output. </a:t>
            </a:r>
          </a:p>
          <a:p>
            <a:pPr lvl="1"/>
            <a:r>
              <a:rPr lang="en-US" dirty="0"/>
              <a:t>Units that are more highly valued than their costs may </a:t>
            </a:r>
            <a:r>
              <a:rPr lang="en-US" dirty="0" smtClean="0"/>
              <a:t>not </a:t>
            </a:r>
            <a:r>
              <a:rPr lang="en-US" dirty="0"/>
              <a:t>be produced. </a:t>
            </a:r>
          </a:p>
          <a:p>
            <a:pPr lvl="1"/>
            <a:r>
              <a:rPr lang="en-US" dirty="0"/>
              <a:t>From the viewpoint of efficiency, </a:t>
            </a:r>
            <a:r>
              <a:rPr lang="en-US" dirty="0" smtClean="0"/>
              <a:t>too </a:t>
            </a:r>
            <a:r>
              <a:rPr lang="en-US" dirty="0"/>
              <a:t>few units </a:t>
            </a:r>
            <a:r>
              <a:rPr lang="en-US" dirty="0" smtClean="0"/>
              <a:t>may be </a:t>
            </a:r>
            <a:r>
              <a:rPr lang="en-US" dirty="0"/>
              <a:t>produced</a:t>
            </a:r>
            <a:r>
              <a:rPr lang="en-US" dirty="0" smtClean="0"/>
              <a:t>.</a:t>
            </a: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19</a:t>
            </a:fld>
            <a:endParaRPr lang="en-US"/>
          </a:p>
        </p:txBody>
      </p:sp>
    </p:spTree>
    <p:extLst>
      <p:ext uri="{BB962C8B-B14F-4D97-AF65-F5344CB8AC3E}">
        <p14:creationId xmlns:p14="http://schemas.microsoft.com/office/powerpoint/2010/main" val="585891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PowerPoint </a:t>
            </a:r>
            <a:r>
              <a:rPr lang="en-US" dirty="0" smtClean="0"/>
              <a:t>Slides</a:t>
            </a:r>
            <a:endParaRPr lang="en-US" dirty="0"/>
          </a:p>
        </p:txBody>
      </p:sp>
      <p:sp>
        <p:nvSpPr>
          <p:cNvPr id="3" name="Content Placeholder 2"/>
          <p:cNvSpPr>
            <a:spLocks noGrp="1"/>
          </p:cNvSpPr>
          <p:nvPr>
            <p:ph sz="quarter" idx="1"/>
          </p:nvPr>
        </p:nvSpPr>
        <p:spPr/>
        <p:txBody>
          <a:bodyPr>
            <a:noAutofit/>
          </a:bodyPr>
          <a:lstStyle/>
          <a:p>
            <a:r>
              <a:rPr lang="en-US" sz="1800" dirty="0"/>
              <a:t>The PowerPoint slides for the Common Sense Economics (CSE) electronic package provide an overview of the most important points covered in the text. Students should read the text, watch the assigned videos, and listen to the podcasts prior to reviewing the </a:t>
            </a:r>
            <a:r>
              <a:rPr lang="en-US" sz="1800" dirty="0" smtClean="0"/>
              <a:t>slides.</a:t>
            </a:r>
          </a:p>
          <a:p>
            <a:endParaRPr lang="en-US" sz="400" dirty="0" smtClean="0"/>
          </a:p>
          <a:p>
            <a:r>
              <a:rPr lang="en-US" sz="1800" dirty="0" smtClean="0"/>
              <a:t>The </a:t>
            </a:r>
            <a:r>
              <a:rPr lang="en-US" sz="1800" dirty="0"/>
              <a:t>PowerPoint slides are organized by module, which reflects the approximate amount of material most instructors will cover weekly during a regular school term. The 15 core modules cover all of the CSE text. </a:t>
            </a:r>
            <a:r>
              <a:rPr lang="en-US" sz="1800" dirty="0" smtClean="0"/>
              <a:t>Modules 8, </a:t>
            </a:r>
            <a:r>
              <a:rPr lang="en-US" sz="1800" dirty="0"/>
              <a:t>9</a:t>
            </a:r>
            <a:r>
              <a:rPr lang="en-US" sz="1800" dirty="0" smtClean="0"/>
              <a:t>, 10, and 11 covering part 3 of CSE are presented here. The </a:t>
            </a:r>
            <a:r>
              <a:rPr lang="en-US" sz="1800" dirty="0"/>
              <a:t>slides for each </a:t>
            </a:r>
            <a:r>
              <a:rPr lang="en-US" sz="1800" dirty="0" smtClean="0"/>
              <a:t>module </a:t>
            </a:r>
            <a:r>
              <a:rPr lang="en-US" sz="1800" dirty="0"/>
              <a:t>are organized as follows: (1) module title and list of concepts covered, (2) highlights and explanation of text material, including the CSE elements covered by the module, and (3) questions for </a:t>
            </a:r>
            <a:r>
              <a:rPr lang="en-US" sz="1800" dirty="0" smtClean="0"/>
              <a:t>thought.</a:t>
            </a:r>
          </a:p>
          <a:p>
            <a:endParaRPr lang="en-US" sz="400" dirty="0" smtClean="0"/>
          </a:p>
          <a:p>
            <a:r>
              <a:rPr lang="en-US" sz="1800" dirty="0" smtClean="0"/>
              <a:t>Some </a:t>
            </a:r>
            <a:r>
              <a:rPr lang="en-US" sz="1800" dirty="0"/>
              <a:t>instructors may want to use the PowerPoint slides for classroom </a:t>
            </a:r>
            <a:r>
              <a:rPr lang="en-US" sz="1800" dirty="0" smtClean="0"/>
              <a:t>instruction. </a:t>
            </a:r>
            <a:r>
              <a:rPr lang="en-US" sz="1800" dirty="0"/>
              <a:t>The slides will provide students with a comprehensive set of notes and explanatory material for the CSE text.</a:t>
            </a:r>
          </a:p>
        </p:txBody>
      </p:sp>
      <p:sp>
        <p:nvSpPr>
          <p:cNvPr id="4" name="Slide Number Placeholder 3"/>
          <p:cNvSpPr>
            <a:spLocks noGrp="1"/>
          </p:cNvSpPr>
          <p:nvPr>
            <p:ph type="sldNum" sz="quarter" idx="4294967295"/>
          </p:nvPr>
        </p:nvSpPr>
        <p:spPr>
          <a:xfrm>
            <a:off x="8129016" y="5734050"/>
            <a:ext cx="609600" cy="521208"/>
          </a:xfrm>
          <a:prstGeom prst="rect">
            <a:avLst/>
          </a:prstGeom>
        </p:spPr>
        <p:txBody>
          <a:bodyPr/>
          <a:lstStyle/>
          <a:p>
            <a:pPr algn="ctr" eaLnBrk="1" latinLnBrk="0" hangingPunct="1"/>
            <a:fld id="{2BBB5E19-F10A-4C2F-BF6F-11C513378A2E}" type="slidenum">
              <a:rPr kumimoji="0" lang="en-US" smtClean="0"/>
              <a:pPr algn="ctr" eaLnBrk="1" latinLnBrk="0" hangingPunct="1"/>
              <a:t>2</a:t>
            </a:fld>
            <a:endParaRPr kumimoji="0" lang="en-US"/>
          </a:p>
        </p:txBody>
      </p:sp>
    </p:spTree>
    <p:extLst>
      <p:ext uri="{BB962C8B-B14F-4D97-AF65-F5344CB8AC3E}">
        <p14:creationId xmlns:p14="http://schemas.microsoft.com/office/powerpoint/2010/main" val="953348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Failure: External Benefits</a:t>
            </a:r>
          </a:p>
        </p:txBody>
      </p:sp>
      <p:sp>
        <p:nvSpPr>
          <p:cNvPr id="3" name="Content Placeholder 2"/>
          <p:cNvSpPr>
            <a:spLocks noGrp="1"/>
          </p:cNvSpPr>
          <p:nvPr>
            <p:ph sz="quarter" idx="1"/>
          </p:nvPr>
        </p:nvSpPr>
        <p:spPr>
          <a:xfrm>
            <a:off x="457199" y="1600200"/>
            <a:ext cx="3715669" cy="4873752"/>
          </a:xfrm>
        </p:spPr>
        <p:txBody>
          <a:bodyPr/>
          <a:lstStyle/>
          <a:p>
            <a:r>
              <a:rPr lang="en-US" sz="1800" dirty="0"/>
              <a:t>In this market, under present </a:t>
            </a:r>
            <a:r>
              <a:rPr lang="en-US" sz="1800" b="1" i="1" dirty="0">
                <a:solidFill>
                  <a:srgbClr val="033BBF"/>
                </a:solidFill>
              </a:rPr>
              <a:t>supply</a:t>
            </a:r>
            <a:r>
              <a:rPr lang="en-US" sz="1800" dirty="0"/>
              <a:t> and </a:t>
            </a:r>
            <a:r>
              <a:rPr lang="en-US" sz="1800" b="1" i="1" dirty="0">
                <a:solidFill>
                  <a:srgbClr val="033BBF"/>
                </a:solidFill>
              </a:rPr>
              <a:t>demand</a:t>
            </a:r>
            <a:r>
              <a:rPr lang="en-US" sz="1800" dirty="0">
                <a:solidFill>
                  <a:srgbClr val="033BBF"/>
                </a:solidFill>
              </a:rPr>
              <a:t> </a:t>
            </a:r>
            <a:r>
              <a:rPr lang="en-US" sz="1800" dirty="0"/>
              <a:t>conditions, output Q</a:t>
            </a:r>
            <a:r>
              <a:rPr lang="en-US" sz="1800" baseline="-25000" dirty="0"/>
              <a:t>1</a:t>
            </a:r>
            <a:r>
              <a:rPr lang="en-US" sz="1800" dirty="0"/>
              <a:t> and price P</a:t>
            </a:r>
            <a:r>
              <a:rPr lang="en-US" sz="1800" baseline="-25000" dirty="0"/>
              <a:t>1</a:t>
            </a:r>
            <a:r>
              <a:rPr lang="en-US" sz="1800" dirty="0"/>
              <a:t> </a:t>
            </a:r>
            <a:r>
              <a:rPr lang="en-US" sz="1800" dirty="0" smtClean="0"/>
              <a:t>are present.</a:t>
            </a:r>
          </a:p>
          <a:p>
            <a:r>
              <a:rPr lang="en-US" sz="1800" dirty="0"/>
              <a:t>If all benefits were measured and included </a:t>
            </a:r>
            <a:r>
              <a:rPr lang="en-US" sz="1800" dirty="0" smtClean="0"/>
              <a:t>the </a:t>
            </a:r>
            <a:r>
              <a:rPr lang="en-US" sz="1800" dirty="0"/>
              <a:t>new </a:t>
            </a:r>
            <a:r>
              <a:rPr lang="en-US" sz="1800" b="1" i="1" dirty="0">
                <a:solidFill>
                  <a:srgbClr val="C00000"/>
                </a:solidFill>
              </a:rPr>
              <a:t>demand</a:t>
            </a:r>
            <a:r>
              <a:rPr lang="en-US" sz="1800" dirty="0">
                <a:solidFill>
                  <a:srgbClr val="C00000"/>
                </a:solidFill>
              </a:rPr>
              <a:t> </a:t>
            </a:r>
            <a:r>
              <a:rPr lang="en-US" sz="1800" dirty="0"/>
              <a:t>curve </a:t>
            </a:r>
            <a:r>
              <a:rPr lang="en-US" sz="1800" b="1" dirty="0">
                <a:solidFill>
                  <a:srgbClr val="C00000"/>
                </a:solidFill>
              </a:rPr>
              <a:t>D</a:t>
            </a:r>
            <a:r>
              <a:rPr lang="en-US" sz="1800" b="1" baseline="-25000" dirty="0">
                <a:solidFill>
                  <a:srgbClr val="C00000"/>
                </a:solidFill>
              </a:rPr>
              <a:t>2</a:t>
            </a:r>
            <a:r>
              <a:rPr lang="en-US" sz="1800" dirty="0"/>
              <a:t> would result in output Q</a:t>
            </a:r>
            <a:r>
              <a:rPr lang="en-US" sz="1800" baseline="-25000" dirty="0"/>
              <a:t>2</a:t>
            </a:r>
            <a:r>
              <a:rPr lang="en-US" sz="1800" dirty="0"/>
              <a:t> &gt; Q</a:t>
            </a:r>
            <a:r>
              <a:rPr lang="en-US" sz="1800" baseline="-25000" dirty="0"/>
              <a:t>1</a:t>
            </a:r>
            <a:r>
              <a:rPr lang="en-US" sz="1800" dirty="0"/>
              <a:t> and price P</a:t>
            </a:r>
            <a:r>
              <a:rPr lang="en-US" sz="1800" baseline="-25000" dirty="0"/>
              <a:t>2</a:t>
            </a:r>
            <a:r>
              <a:rPr lang="en-US" sz="1800" dirty="0"/>
              <a:t> &gt; P</a:t>
            </a:r>
            <a:r>
              <a:rPr lang="en-US" sz="1800" baseline="-25000" dirty="0"/>
              <a:t>1</a:t>
            </a:r>
            <a:r>
              <a:rPr lang="en-US" sz="1800" dirty="0" smtClean="0"/>
              <a:t>.</a:t>
            </a:r>
          </a:p>
          <a:p>
            <a:r>
              <a:rPr lang="en-US" sz="1800" dirty="0"/>
              <a:t>With external benefits </a:t>
            </a:r>
            <a:r>
              <a:rPr lang="en-US" sz="1800" dirty="0" smtClean="0"/>
              <a:t>too </a:t>
            </a:r>
            <a:r>
              <a:rPr lang="en-US" sz="1800" dirty="0"/>
              <a:t>few units are produced and price is below that which would prevail if all the benefits were identified and reflected in the market process.</a:t>
            </a:r>
          </a:p>
          <a:p>
            <a:endParaRPr lang="en-US" dirty="0"/>
          </a:p>
          <a:p>
            <a:endParaRPr lang="en-US" dirty="0"/>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20</a:t>
            </a:fld>
            <a:endParaRPr lang="en-US"/>
          </a:p>
        </p:txBody>
      </p:sp>
      <p:sp>
        <p:nvSpPr>
          <p:cNvPr id="5" name="Rounded Rectangle 4"/>
          <p:cNvSpPr/>
          <p:nvPr/>
        </p:nvSpPr>
        <p:spPr>
          <a:xfrm>
            <a:off x="4214897" y="1791716"/>
            <a:ext cx="4469059" cy="3923284"/>
          </a:xfrm>
          <a:prstGeom prst="roundRect">
            <a:avLst>
              <a:gd name="adj" fmla="val 3590"/>
            </a:avLst>
          </a:prstGeom>
          <a:solidFill>
            <a:schemeClr val="bg1"/>
          </a:solidFill>
          <a:ln>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j-lt"/>
            </a:endParaRPr>
          </a:p>
        </p:txBody>
      </p:sp>
      <p:sp>
        <p:nvSpPr>
          <p:cNvPr id="6" name="Freeform 25"/>
          <p:cNvSpPr>
            <a:spLocks/>
          </p:cNvSpPr>
          <p:nvPr/>
        </p:nvSpPr>
        <p:spPr bwMode="auto">
          <a:xfrm>
            <a:off x="4905718" y="3160054"/>
            <a:ext cx="1584325" cy="1616075"/>
          </a:xfrm>
          <a:custGeom>
            <a:avLst/>
            <a:gdLst>
              <a:gd name="T0" fmla="*/ 0 w 1443"/>
              <a:gd name="T1" fmla="*/ 0 h 1797"/>
              <a:gd name="T2" fmla="*/ 194335 w 1443"/>
              <a:gd name="T3" fmla="*/ 295876 h 1797"/>
              <a:gd name="T4" fmla="*/ 875057 w 1443"/>
              <a:gd name="T5" fmla="*/ 950579 h 1797"/>
              <a:gd name="T6" fmla="*/ 1584325 w 1443"/>
              <a:gd name="T7" fmla="*/ 1616075 h 1797"/>
              <a:gd name="T8" fmla="*/ 0 60000 65536"/>
              <a:gd name="T9" fmla="*/ 0 60000 65536"/>
              <a:gd name="T10" fmla="*/ 0 60000 65536"/>
              <a:gd name="T11" fmla="*/ 0 60000 65536"/>
              <a:gd name="T12" fmla="*/ 0 w 1443"/>
              <a:gd name="T13" fmla="*/ 0 h 1797"/>
              <a:gd name="T14" fmla="*/ 1443 w 1443"/>
              <a:gd name="T15" fmla="*/ 1797 h 1797"/>
            </a:gdLst>
            <a:ahLst/>
            <a:cxnLst>
              <a:cxn ang="T8">
                <a:pos x="T0" y="T1"/>
              </a:cxn>
              <a:cxn ang="T9">
                <a:pos x="T2" y="T3"/>
              </a:cxn>
              <a:cxn ang="T10">
                <a:pos x="T4" y="T5"/>
              </a:cxn>
              <a:cxn ang="T11">
                <a:pos x="T6" y="T7"/>
              </a:cxn>
            </a:cxnLst>
            <a:rect l="T12" t="T13" r="T14" b="T15"/>
            <a:pathLst>
              <a:path w="1443" h="1797">
                <a:moveTo>
                  <a:pt x="0" y="0"/>
                </a:moveTo>
                <a:cubicBezTo>
                  <a:pt x="22" y="76"/>
                  <a:pt x="44" y="153"/>
                  <a:pt x="177" y="329"/>
                </a:cubicBezTo>
                <a:cubicBezTo>
                  <a:pt x="310" y="505"/>
                  <a:pt x="586" y="812"/>
                  <a:pt x="797" y="1057"/>
                </a:cubicBezTo>
                <a:cubicBezTo>
                  <a:pt x="1008" y="1302"/>
                  <a:pt x="1225" y="1549"/>
                  <a:pt x="1443" y="1797"/>
                </a:cubicBezTo>
              </a:path>
            </a:pathLst>
          </a:custGeom>
          <a:noFill/>
          <a:ln w="57150">
            <a:solidFill>
              <a:srgbClr val="053ABF"/>
            </a:solidFill>
            <a:round/>
            <a:headEnd/>
            <a:tailEnd/>
          </a:ln>
        </p:spPr>
        <p:txBody>
          <a:bodyPr wrap="none">
            <a:prstTxWarp prst="textNoShape">
              <a:avLst/>
            </a:prstTxWarp>
          </a:bodyPr>
          <a:lstStyle/>
          <a:p>
            <a:endParaRPr lang="en-US" sz="1600">
              <a:latin typeface="+mj-lt"/>
              <a:cs typeface="Times New Roman" pitchFamily="18" charset="0"/>
            </a:endParaRPr>
          </a:p>
        </p:txBody>
      </p:sp>
      <p:sp>
        <p:nvSpPr>
          <p:cNvPr id="7" name="Line 81"/>
          <p:cNvSpPr>
            <a:spLocks noChangeShapeType="1"/>
          </p:cNvSpPr>
          <p:nvPr/>
        </p:nvSpPr>
        <p:spPr bwMode="auto">
          <a:xfrm>
            <a:off x="4687887" y="5190345"/>
            <a:ext cx="2768600" cy="0"/>
          </a:xfrm>
          <a:prstGeom prst="line">
            <a:avLst/>
          </a:prstGeom>
          <a:noFill/>
          <a:ln w="28575">
            <a:solidFill>
              <a:schemeClr val="tx1"/>
            </a:solidFill>
            <a:round/>
            <a:headEnd/>
            <a:tailEnd/>
          </a:ln>
        </p:spPr>
        <p:txBody>
          <a:bodyPr wrap="none" anchor="ctr">
            <a:prstTxWarp prst="textNoShape">
              <a:avLst/>
            </a:prstTxWarp>
          </a:bodyPr>
          <a:lstStyle/>
          <a:p>
            <a:endParaRPr lang="en-US" sz="1400">
              <a:latin typeface="+mj-lt"/>
              <a:cs typeface="Times New Roman" pitchFamily="18" charset="0"/>
            </a:endParaRPr>
          </a:p>
        </p:txBody>
      </p:sp>
      <p:sp>
        <p:nvSpPr>
          <p:cNvPr id="8" name="Text Box 82"/>
          <p:cNvSpPr txBox="1">
            <a:spLocks noChangeArrowheads="1"/>
          </p:cNvSpPr>
          <p:nvPr/>
        </p:nvSpPr>
        <p:spPr bwMode="auto">
          <a:xfrm>
            <a:off x="4363094" y="2219885"/>
            <a:ext cx="682625" cy="313932"/>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b="0" dirty="0">
                <a:latin typeface="Calibri" charset="0"/>
                <a:ea typeface="Calibri" charset="0"/>
                <a:cs typeface="Calibri" charset="0"/>
              </a:rPr>
              <a:t>P</a:t>
            </a:r>
            <a:r>
              <a:rPr kumimoji="0" lang="en-US" sz="1400" b="0" dirty="0">
                <a:latin typeface="Calibri" charset="0"/>
                <a:ea typeface="Calibri" charset="0"/>
                <a:cs typeface="Calibri" charset="0"/>
              </a:rPr>
              <a:t>rice</a:t>
            </a:r>
            <a:endParaRPr kumimoji="0" lang="en-US" sz="1200" b="0" dirty="0">
              <a:latin typeface="Calibri" charset="0"/>
              <a:ea typeface="Calibri" charset="0"/>
              <a:cs typeface="Calibri" charset="0"/>
            </a:endParaRPr>
          </a:p>
        </p:txBody>
      </p:sp>
      <p:sp>
        <p:nvSpPr>
          <p:cNvPr id="9" name="Text Box 83"/>
          <p:cNvSpPr txBox="1">
            <a:spLocks noChangeArrowheads="1"/>
          </p:cNvSpPr>
          <p:nvPr/>
        </p:nvSpPr>
        <p:spPr bwMode="auto">
          <a:xfrm>
            <a:off x="7421562" y="5014698"/>
            <a:ext cx="1493838" cy="313932"/>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b="0" dirty="0">
                <a:latin typeface="Calibri" charset="0"/>
                <a:ea typeface="Calibri" charset="0"/>
                <a:cs typeface="Calibri" charset="0"/>
              </a:rPr>
              <a:t>Q</a:t>
            </a:r>
            <a:r>
              <a:rPr kumimoji="0" lang="en-US" sz="1400" b="0" dirty="0">
                <a:latin typeface="Calibri" charset="0"/>
                <a:ea typeface="Calibri" charset="0"/>
                <a:cs typeface="Calibri" charset="0"/>
              </a:rPr>
              <a:t>uantity/time</a:t>
            </a:r>
            <a:endParaRPr kumimoji="0" lang="en-US" sz="1200" b="0" dirty="0">
              <a:latin typeface="Calibri" charset="0"/>
              <a:ea typeface="Calibri" charset="0"/>
              <a:cs typeface="Calibri" charset="0"/>
            </a:endParaRPr>
          </a:p>
        </p:txBody>
      </p:sp>
      <p:sp>
        <p:nvSpPr>
          <p:cNvPr id="10" name="Line 84"/>
          <p:cNvSpPr>
            <a:spLocks noChangeShapeType="1"/>
          </p:cNvSpPr>
          <p:nvPr/>
        </p:nvSpPr>
        <p:spPr bwMode="auto">
          <a:xfrm>
            <a:off x="4699000" y="2516847"/>
            <a:ext cx="0" cy="2671911"/>
          </a:xfrm>
          <a:prstGeom prst="line">
            <a:avLst/>
          </a:prstGeom>
          <a:noFill/>
          <a:ln w="28575">
            <a:solidFill>
              <a:schemeClr val="tx1"/>
            </a:solidFill>
            <a:round/>
            <a:headEnd/>
            <a:tailEnd/>
          </a:ln>
        </p:spPr>
        <p:txBody>
          <a:bodyPr wrap="none" anchor="ctr">
            <a:prstTxWarp prst="textNoShape">
              <a:avLst/>
            </a:prstTxWarp>
          </a:bodyPr>
          <a:lstStyle/>
          <a:p>
            <a:endParaRPr lang="en-US" sz="1400">
              <a:latin typeface="+mj-lt"/>
              <a:cs typeface="Times New Roman" pitchFamily="18" charset="0"/>
            </a:endParaRPr>
          </a:p>
        </p:txBody>
      </p:sp>
      <p:sp>
        <p:nvSpPr>
          <p:cNvPr id="11" name="Rectangle 5"/>
          <p:cNvSpPr>
            <a:spLocks noChangeArrowheads="1"/>
          </p:cNvSpPr>
          <p:nvPr/>
        </p:nvSpPr>
        <p:spPr bwMode="auto">
          <a:xfrm>
            <a:off x="8307731" y="3634716"/>
            <a:ext cx="546100" cy="0"/>
          </a:xfrm>
          <a:prstGeom prst="rect">
            <a:avLst/>
          </a:prstGeom>
          <a:solidFill>
            <a:srgbClr val="003F6E"/>
          </a:solidFill>
          <a:ln w="9525">
            <a:noFill/>
            <a:miter lim="800000"/>
            <a:headEnd/>
            <a:tailEnd/>
          </a:ln>
        </p:spPr>
        <p:txBody>
          <a:bodyPr>
            <a:prstTxWarp prst="textNoShape">
              <a:avLst/>
            </a:prstTxWarp>
          </a:bodyPr>
          <a:lstStyle/>
          <a:p>
            <a:endParaRPr lang="en-US" sz="1600">
              <a:latin typeface="+mj-lt"/>
              <a:cs typeface="Times New Roman" pitchFamily="18" charset="0"/>
            </a:endParaRPr>
          </a:p>
        </p:txBody>
      </p:sp>
      <p:sp>
        <p:nvSpPr>
          <p:cNvPr id="12" name="Rectangle 6"/>
          <p:cNvSpPr>
            <a:spLocks noChangeArrowheads="1"/>
          </p:cNvSpPr>
          <p:nvPr/>
        </p:nvSpPr>
        <p:spPr bwMode="auto">
          <a:xfrm>
            <a:off x="8307731" y="3634716"/>
            <a:ext cx="546100" cy="0"/>
          </a:xfrm>
          <a:prstGeom prst="rect">
            <a:avLst/>
          </a:prstGeom>
          <a:solidFill>
            <a:srgbClr val="003F6E"/>
          </a:solidFill>
          <a:ln w="9525">
            <a:noFill/>
            <a:miter lim="800000"/>
            <a:headEnd/>
            <a:tailEnd/>
          </a:ln>
        </p:spPr>
        <p:txBody>
          <a:bodyPr>
            <a:prstTxWarp prst="textNoShape">
              <a:avLst/>
            </a:prstTxWarp>
          </a:bodyPr>
          <a:lstStyle/>
          <a:p>
            <a:endParaRPr lang="en-US" sz="1600">
              <a:latin typeface="+mj-lt"/>
              <a:cs typeface="Times New Roman" pitchFamily="18" charset="0"/>
            </a:endParaRPr>
          </a:p>
        </p:txBody>
      </p:sp>
      <p:sp>
        <p:nvSpPr>
          <p:cNvPr id="13" name="Text Box 15"/>
          <p:cNvSpPr txBox="1">
            <a:spLocks noChangeArrowheads="1"/>
          </p:cNvSpPr>
          <p:nvPr/>
        </p:nvSpPr>
        <p:spPr bwMode="auto">
          <a:xfrm>
            <a:off x="4079862" y="3500989"/>
            <a:ext cx="588962"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1" i="1" dirty="0">
                <a:latin typeface="Calibri" charset="0"/>
                <a:ea typeface="Calibri" charset="0"/>
                <a:cs typeface="Calibri" charset="0"/>
              </a:rPr>
              <a:t>P</a:t>
            </a:r>
            <a:r>
              <a:rPr kumimoji="0" lang="en-US" sz="1600" b="1" i="1" baseline="-25000" dirty="0">
                <a:latin typeface="Calibri" charset="0"/>
                <a:ea typeface="Calibri" charset="0"/>
                <a:cs typeface="Calibri" charset="0"/>
              </a:rPr>
              <a:t>2</a:t>
            </a:r>
          </a:p>
        </p:txBody>
      </p:sp>
      <p:sp>
        <p:nvSpPr>
          <p:cNvPr id="14" name="Text Box 16"/>
          <p:cNvSpPr txBox="1">
            <a:spLocks noChangeArrowheads="1"/>
          </p:cNvSpPr>
          <p:nvPr/>
        </p:nvSpPr>
        <p:spPr bwMode="auto">
          <a:xfrm>
            <a:off x="4079862" y="3983589"/>
            <a:ext cx="588962"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1" i="1" dirty="0">
                <a:latin typeface="Calibri" charset="0"/>
                <a:ea typeface="Calibri" charset="0"/>
                <a:cs typeface="Calibri" charset="0"/>
              </a:rPr>
              <a:t>P</a:t>
            </a:r>
            <a:r>
              <a:rPr kumimoji="0" lang="en-US" sz="1600" b="1" i="1" baseline="-25000" dirty="0">
                <a:latin typeface="Calibri" charset="0"/>
                <a:ea typeface="Calibri" charset="0"/>
                <a:cs typeface="Calibri" charset="0"/>
              </a:rPr>
              <a:t>1</a:t>
            </a:r>
          </a:p>
        </p:txBody>
      </p:sp>
      <p:sp>
        <p:nvSpPr>
          <p:cNvPr id="15" name="Text Box 17"/>
          <p:cNvSpPr txBox="1">
            <a:spLocks noChangeArrowheads="1"/>
          </p:cNvSpPr>
          <p:nvPr/>
        </p:nvSpPr>
        <p:spPr bwMode="auto">
          <a:xfrm>
            <a:off x="5506627" y="5144052"/>
            <a:ext cx="685800"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1" i="1" dirty="0">
                <a:latin typeface="Calibri" charset="0"/>
                <a:ea typeface="Calibri" charset="0"/>
                <a:cs typeface="Calibri" charset="0"/>
              </a:rPr>
              <a:t>Q</a:t>
            </a:r>
            <a:r>
              <a:rPr kumimoji="0" lang="en-US" sz="1600" b="1" i="1" baseline="-25000" dirty="0">
                <a:latin typeface="Calibri" charset="0"/>
                <a:ea typeface="Calibri" charset="0"/>
                <a:cs typeface="Calibri" charset="0"/>
              </a:rPr>
              <a:t>1</a:t>
            </a:r>
            <a:endParaRPr kumimoji="0" lang="en-US" sz="1600" b="1" i="1" dirty="0">
              <a:latin typeface="Calibri" charset="0"/>
              <a:ea typeface="Calibri" charset="0"/>
              <a:cs typeface="Calibri" charset="0"/>
            </a:endParaRPr>
          </a:p>
        </p:txBody>
      </p:sp>
      <p:sp>
        <p:nvSpPr>
          <p:cNvPr id="16" name="Text Box 18"/>
          <p:cNvSpPr txBox="1">
            <a:spLocks noChangeArrowheads="1"/>
          </p:cNvSpPr>
          <p:nvPr/>
        </p:nvSpPr>
        <p:spPr bwMode="auto">
          <a:xfrm>
            <a:off x="6440831" y="4650716"/>
            <a:ext cx="433132" cy="400110"/>
          </a:xfrm>
          <a:prstGeom prst="rect">
            <a:avLst/>
          </a:prstGeom>
          <a:noFill/>
          <a:ln w="9525">
            <a:noFill/>
            <a:miter lim="800000"/>
            <a:headEnd/>
            <a:tailEnd/>
          </a:ln>
        </p:spPr>
        <p:txBody>
          <a:bodyPr wrap="none">
            <a:prstTxWarp prst="textNoShape">
              <a:avLst/>
            </a:prstTxWarp>
            <a:spAutoFit/>
          </a:bodyPr>
          <a:lstStyle/>
          <a:p>
            <a:r>
              <a:rPr kumimoji="0" lang="en-US" sz="2000" b="1" i="1" dirty="0">
                <a:solidFill>
                  <a:srgbClr val="053ABF"/>
                </a:solidFill>
                <a:latin typeface="+mj-lt"/>
                <a:cs typeface="Times New Roman" pitchFamily="18" charset="0"/>
              </a:rPr>
              <a:t>D</a:t>
            </a:r>
            <a:r>
              <a:rPr kumimoji="0" lang="en-US" sz="2000" b="1" i="1" baseline="-25000" dirty="0">
                <a:solidFill>
                  <a:srgbClr val="053ABF"/>
                </a:solidFill>
                <a:latin typeface="+mj-lt"/>
                <a:cs typeface="Times New Roman" pitchFamily="18" charset="0"/>
              </a:rPr>
              <a:t>1</a:t>
            </a:r>
          </a:p>
        </p:txBody>
      </p:sp>
      <p:sp>
        <p:nvSpPr>
          <p:cNvPr id="17" name="Text Box 19"/>
          <p:cNvSpPr txBox="1">
            <a:spLocks noChangeArrowheads="1"/>
          </p:cNvSpPr>
          <p:nvPr/>
        </p:nvSpPr>
        <p:spPr bwMode="auto">
          <a:xfrm>
            <a:off x="6668618" y="2521819"/>
            <a:ext cx="458780" cy="400110"/>
          </a:xfrm>
          <a:prstGeom prst="rect">
            <a:avLst/>
          </a:prstGeom>
          <a:noFill/>
          <a:ln w="9525">
            <a:noFill/>
            <a:miter lim="800000"/>
            <a:headEnd/>
            <a:tailEnd/>
          </a:ln>
        </p:spPr>
        <p:txBody>
          <a:bodyPr wrap="none">
            <a:prstTxWarp prst="textNoShape">
              <a:avLst/>
            </a:prstTxWarp>
            <a:spAutoFit/>
          </a:bodyPr>
          <a:lstStyle/>
          <a:p>
            <a:r>
              <a:rPr kumimoji="0" lang="en-US" sz="2000" b="1" i="1">
                <a:solidFill>
                  <a:srgbClr val="033BBF"/>
                </a:solidFill>
                <a:latin typeface="+mj-lt"/>
                <a:cs typeface="Times New Roman" pitchFamily="18" charset="0"/>
              </a:rPr>
              <a:t>S</a:t>
            </a:r>
            <a:r>
              <a:rPr kumimoji="0" lang="en-US" sz="2000" b="1" i="1" baseline="-25000">
                <a:solidFill>
                  <a:srgbClr val="033BBF"/>
                </a:solidFill>
                <a:latin typeface="+mj-lt"/>
                <a:cs typeface="Times New Roman" pitchFamily="18" charset="0"/>
              </a:rPr>
              <a:t>1</a:t>
            </a:r>
            <a:endParaRPr kumimoji="0" lang="en-US" sz="1600" b="1" i="1">
              <a:solidFill>
                <a:srgbClr val="033BBF"/>
              </a:solidFill>
              <a:latin typeface="+mj-lt"/>
              <a:cs typeface="Times New Roman" pitchFamily="18" charset="0"/>
            </a:endParaRPr>
          </a:p>
        </p:txBody>
      </p:sp>
      <p:sp>
        <p:nvSpPr>
          <p:cNvPr id="18" name="Text Box 20"/>
          <p:cNvSpPr txBox="1">
            <a:spLocks noChangeArrowheads="1"/>
          </p:cNvSpPr>
          <p:nvPr/>
        </p:nvSpPr>
        <p:spPr bwMode="auto">
          <a:xfrm>
            <a:off x="5897906" y="5145639"/>
            <a:ext cx="685800"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1" i="1" dirty="0">
                <a:latin typeface="Calibri" charset="0"/>
                <a:ea typeface="Calibri" charset="0"/>
                <a:cs typeface="Calibri" charset="0"/>
              </a:rPr>
              <a:t>Q</a:t>
            </a:r>
            <a:r>
              <a:rPr kumimoji="0" lang="en-US" sz="1600" b="1" i="1" baseline="-25000" dirty="0">
                <a:latin typeface="Calibri" charset="0"/>
                <a:ea typeface="Calibri" charset="0"/>
                <a:cs typeface="Calibri" charset="0"/>
              </a:rPr>
              <a:t>2</a:t>
            </a:r>
            <a:endParaRPr kumimoji="0" lang="en-US" sz="1600" b="1" i="1" dirty="0">
              <a:latin typeface="Calibri" charset="0"/>
              <a:ea typeface="Calibri" charset="0"/>
              <a:cs typeface="Calibri" charset="0"/>
            </a:endParaRPr>
          </a:p>
        </p:txBody>
      </p:sp>
      <p:sp>
        <p:nvSpPr>
          <p:cNvPr id="19" name="Line 21"/>
          <p:cNvSpPr>
            <a:spLocks noChangeShapeType="1"/>
          </p:cNvSpPr>
          <p:nvPr/>
        </p:nvSpPr>
        <p:spPr bwMode="auto">
          <a:xfrm>
            <a:off x="4729149" y="4187166"/>
            <a:ext cx="1006999" cy="0"/>
          </a:xfrm>
          <a:prstGeom prst="line">
            <a:avLst/>
          </a:prstGeom>
          <a:noFill/>
          <a:ln w="31750" cap="rnd">
            <a:solidFill>
              <a:schemeClr val="tx1"/>
            </a:solidFill>
            <a:prstDash val="sysDot"/>
            <a:round/>
            <a:headEnd type="none" w="lg" len="lg"/>
            <a:tailEnd type="none" w="lg" len="lg"/>
          </a:ln>
        </p:spPr>
        <p:txBody>
          <a:bodyPr wrap="none" anchor="ctr">
            <a:prstTxWarp prst="textNoShape">
              <a:avLst/>
            </a:prstTxWarp>
          </a:bodyPr>
          <a:lstStyle/>
          <a:p>
            <a:endParaRPr lang="en-US" sz="1600">
              <a:latin typeface="+mj-lt"/>
              <a:cs typeface="Times New Roman" pitchFamily="18" charset="0"/>
            </a:endParaRPr>
          </a:p>
        </p:txBody>
      </p:sp>
      <p:sp>
        <p:nvSpPr>
          <p:cNvPr id="20" name="Line 22"/>
          <p:cNvSpPr>
            <a:spLocks noChangeShapeType="1"/>
          </p:cNvSpPr>
          <p:nvPr/>
        </p:nvSpPr>
        <p:spPr bwMode="auto">
          <a:xfrm>
            <a:off x="6215406" y="3739114"/>
            <a:ext cx="0" cy="1423988"/>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mj-lt"/>
              <a:cs typeface="Times New Roman" pitchFamily="18" charset="0"/>
            </a:endParaRPr>
          </a:p>
        </p:txBody>
      </p:sp>
      <p:sp>
        <p:nvSpPr>
          <p:cNvPr id="21" name="Line 23"/>
          <p:cNvSpPr>
            <a:spLocks noChangeShapeType="1"/>
          </p:cNvSpPr>
          <p:nvPr/>
        </p:nvSpPr>
        <p:spPr bwMode="auto">
          <a:xfrm>
            <a:off x="5847939" y="4216952"/>
            <a:ext cx="0" cy="95885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atin typeface="+mj-lt"/>
              <a:cs typeface="Times New Roman" pitchFamily="18" charset="0"/>
            </a:endParaRPr>
          </a:p>
        </p:txBody>
      </p:sp>
      <p:sp>
        <p:nvSpPr>
          <p:cNvPr id="22" name="Line 24"/>
          <p:cNvSpPr>
            <a:spLocks noChangeShapeType="1"/>
          </p:cNvSpPr>
          <p:nvPr/>
        </p:nvSpPr>
        <p:spPr bwMode="auto">
          <a:xfrm>
            <a:off x="4714862" y="3718477"/>
            <a:ext cx="1443037" cy="0"/>
          </a:xfrm>
          <a:prstGeom prst="line">
            <a:avLst/>
          </a:prstGeom>
          <a:noFill/>
          <a:ln w="31750" cap="rnd">
            <a:solidFill>
              <a:schemeClr val="tx1"/>
            </a:solidFill>
            <a:prstDash val="sysDot"/>
            <a:round/>
            <a:headEnd type="stealth" w="lg" len="lg"/>
            <a:tailEnd type="none" w="lg" len="lg"/>
          </a:ln>
        </p:spPr>
        <p:txBody>
          <a:bodyPr wrap="none" anchor="ctr">
            <a:prstTxWarp prst="textNoShape">
              <a:avLst/>
            </a:prstTxWarp>
          </a:bodyPr>
          <a:lstStyle/>
          <a:p>
            <a:endParaRPr lang="en-US" sz="1600">
              <a:latin typeface="+mj-lt"/>
              <a:cs typeface="Times New Roman" pitchFamily="18" charset="0"/>
            </a:endParaRPr>
          </a:p>
        </p:txBody>
      </p:sp>
      <p:sp>
        <p:nvSpPr>
          <p:cNvPr id="23" name="Freeform 26"/>
          <p:cNvSpPr>
            <a:spLocks/>
          </p:cNvSpPr>
          <p:nvPr/>
        </p:nvSpPr>
        <p:spPr bwMode="auto">
          <a:xfrm>
            <a:off x="5193056" y="2921929"/>
            <a:ext cx="1541462" cy="1920875"/>
          </a:xfrm>
          <a:custGeom>
            <a:avLst/>
            <a:gdLst>
              <a:gd name="T0" fmla="*/ 0 w 1690"/>
              <a:gd name="T1" fmla="*/ 1920875 h 2051"/>
              <a:gd name="T2" fmla="*/ 542704 w 1690"/>
              <a:gd name="T3" fmla="*/ 1381419 h 2051"/>
              <a:gd name="T4" fmla="*/ 998758 w 1690"/>
              <a:gd name="T5" fmla="*/ 841963 h 2051"/>
              <a:gd name="T6" fmla="*/ 1541462 w 1690"/>
              <a:gd name="T7" fmla="*/ 0 h 2051"/>
              <a:gd name="T8" fmla="*/ 0 60000 65536"/>
              <a:gd name="T9" fmla="*/ 0 60000 65536"/>
              <a:gd name="T10" fmla="*/ 0 60000 65536"/>
              <a:gd name="T11" fmla="*/ 0 60000 65536"/>
              <a:gd name="T12" fmla="*/ 0 w 1690"/>
              <a:gd name="T13" fmla="*/ 0 h 2051"/>
              <a:gd name="T14" fmla="*/ 1690 w 1690"/>
              <a:gd name="T15" fmla="*/ 2051 h 2051"/>
            </a:gdLst>
            <a:ahLst/>
            <a:cxnLst>
              <a:cxn ang="T8">
                <a:pos x="T0" y="T1"/>
              </a:cxn>
              <a:cxn ang="T9">
                <a:pos x="T2" y="T3"/>
              </a:cxn>
              <a:cxn ang="T10">
                <a:pos x="T4" y="T5"/>
              </a:cxn>
              <a:cxn ang="T11">
                <a:pos x="T6" y="T7"/>
              </a:cxn>
            </a:cxnLst>
            <a:rect l="T12" t="T13" r="T14" b="T15"/>
            <a:pathLst>
              <a:path w="1690" h="2051">
                <a:moveTo>
                  <a:pt x="0" y="2051"/>
                </a:moveTo>
                <a:cubicBezTo>
                  <a:pt x="206" y="1859"/>
                  <a:pt x="412" y="1667"/>
                  <a:pt x="595" y="1475"/>
                </a:cubicBezTo>
                <a:cubicBezTo>
                  <a:pt x="778" y="1283"/>
                  <a:pt x="912" y="1145"/>
                  <a:pt x="1095" y="899"/>
                </a:cubicBezTo>
                <a:cubicBezTo>
                  <a:pt x="1278" y="653"/>
                  <a:pt x="1484" y="326"/>
                  <a:pt x="1690" y="0"/>
                </a:cubicBezTo>
              </a:path>
            </a:pathLst>
          </a:custGeom>
          <a:noFill/>
          <a:ln w="57150">
            <a:solidFill>
              <a:srgbClr val="033BBF"/>
            </a:solidFill>
            <a:round/>
            <a:headEnd/>
            <a:tailEnd/>
          </a:ln>
        </p:spPr>
        <p:txBody>
          <a:bodyPr wrap="none">
            <a:prstTxWarp prst="textNoShape">
              <a:avLst/>
            </a:prstTxWarp>
          </a:bodyPr>
          <a:lstStyle/>
          <a:p>
            <a:endParaRPr lang="en-US" sz="1600">
              <a:solidFill>
                <a:srgbClr val="033BBF"/>
              </a:solidFill>
              <a:latin typeface="+mj-lt"/>
              <a:cs typeface="Times New Roman" pitchFamily="18" charset="0"/>
            </a:endParaRPr>
          </a:p>
        </p:txBody>
      </p:sp>
      <p:sp>
        <p:nvSpPr>
          <p:cNvPr id="24" name="Oval 27"/>
          <p:cNvSpPr>
            <a:spLocks noChangeArrowheads="1"/>
          </p:cNvSpPr>
          <p:nvPr/>
        </p:nvSpPr>
        <p:spPr bwMode="auto">
          <a:xfrm>
            <a:off x="5770906" y="4128429"/>
            <a:ext cx="119062" cy="1190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sz="1600">
              <a:latin typeface="+mj-lt"/>
              <a:cs typeface="Times New Roman" pitchFamily="18" charset="0"/>
            </a:endParaRPr>
          </a:p>
        </p:txBody>
      </p:sp>
      <p:grpSp>
        <p:nvGrpSpPr>
          <p:cNvPr id="25" name="Group 50"/>
          <p:cNvGrpSpPr>
            <a:grpSpLocks/>
          </p:cNvGrpSpPr>
          <p:nvPr/>
        </p:nvGrpSpPr>
        <p:grpSpPr bwMode="auto">
          <a:xfrm>
            <a:off x="5563588" y="2031045"/>
            <a:ext cx="1042988" cy="1550986"/>
            <a:chOff x="2492" y="511"/>
            <a:chExt cx="657" cy="977"/>
          </a:xfrm>
        </p:grpSpPr>
        <p:sp>
          <p:nvSpPr>
            <p:cNvPr id="26" name="Line 33"/>
            <p:cNvSpPr>
              <a:spLocks noChangeShapeType="1"/>
            </p:cNvSpPr>
            <p:nvPr/>
          </p:nvSpPr>
          <p:spPr bwMode="auto">
            <a:xfrm>
              <a:off x="2808" y="700"/>
              <a:ext cx="83" cy="788"/>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600">
                <a:latin typeface="+mj-lt"/>
                <a:cs typeface="Times New Roman" pitchFamily="18" charset="0"/>
              </a:endParaRPr>
            </a:p>
          </p:txBody>
        </p:sp>
        <p:grpSp>
          <p:nvGrpSpPr>
            <p:cNvPr id="27" name="Group 49"/>
            <p:cNvGrpSpPr>
              <a:grpSpLocks/>
            </p:cNvGrpSpPr>
            <p:nvPr/>
          </p:nvGrpSpPr>
          <p:grpSpPr bwMode="auto">
            <a:xfrm>
              <a:off x="2492" y="511"/>
              <a:ext cx="657" cy="290"/>
              <a:chOff x="2492" y="511"/>
              <a:chExt cx="657" cy="290"/>
            </a:xfrm>
          </p:grpSpPr>
          <p:sp>
            <p:nvSpPr>
              <p:cNvPr id="28" name="Rectangle 35"/>
              <p:cNvSpPr>
                <a:spLocks noChangeArrowheads="1"/>
              </p:cNvSpPr>
              <p:nvPr/>
            </p:nvSpPr>
            <p:spPr bwMode="auto">
              <a:xfrm>
                <a:off x="2516" y="511"/>
                <a:ext cx="584" cy="285"/>
              </a:xfrm>
              <a:prstGeom prst="rect">
                <a:avLst/>
              </a:prstGeom>
              <a:solidFill>
                <a:srgbClr val="FFFFB3"/>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lgn="ctr">
                  <a:defRPr/>
                </a:pPr>
                <a:endParaRPr lang="en-US" sz="1600">
                  <a:solidFill>
                    <a:schemeClr val="bg1"/>
                  </a:solidFill>
                  <a:latin typeface="+mj-lt"/>
                  <a:cs typeface="Times New Roman" pitchFamily="18" charset="0"/>
                </a:endParaRPr>
              </a:p>
            </p:txBody>
          </p:sp>
          <p:sp>
            <p:nvSpPr>
              <p:cNvPr id="29" name="Text Box 36"/>
              <p:cNvSpPr txBox="1">
                <a:spLocks noChangeArrowheads="1"/>
              </p:cNvSpPr>
              <p:nvPr/>
            </p:nvSpPr>
            <p:spPr bwMode="auto">
              <a:xfrm>
                <a:off x="2492" y="526"/>
                <a:ext cx="657" cy="275"/>
              </a:xfrm>
              <a:prstGeom prst="rect">
                <a:avLst/>
              </a:prstGeom>
              <a:noFill/>
              <a:ln w="9525">
                <a:noFill/>
                <a:miter lim="800000"/>
                <a:headEnd/>
                <a:tailEnd/>
              </a:ln>
            </p:spPr>
            <p:txBody>
              <a:bodyPr wrap="square">
                <a:prstTxWarp prst="textNoShape">
                  <a:avLst/>
                </a:prstTxWarp>
                <a:spAutoFit/>
              </a:bodyPr>
              <a:lstStyle/>
              <a:p>
                <a:pPr>
                  <a:lnSpc>
                    <a:spcPct val="80000"/>
                  </a:lnSpc>
                  <a:spcBef>
                    <a:spcPct val="50000"/>
                  </a:spcBef>
                </a:pPr>
                <a:r>
                  <a:rPr kumimoji="0" lang="en-US" sz="1400" b="1" i="1" dirty="0">
                    <a:latin typeface="Calibri" charset="0"/>
                    <a:ea typeface="Calibri" charset="0"/>
                    <a:cs typeface="Calibri" charset="0"/>
                  </a:rPr>
                  <a:t>Ideal price and output</a:t>
                </a:r>
                <a:endParaRPr kumimoji="0" lang="en-US" sz="1200" b="1" i="1" dirty="0">
                  <a:latin typeface="Calibri" charset="0"/>
                  <a:ea typeface="Calibri" charset="0"/>
                  <a:cs typeface="Calibri" charset="0"/>
                </a:endParaRPr>
              </a:p>
            </p:txBody>
          </p:sp>
        </p:grpSp>
      </p:grpSp>
      <p:grpSp>
        <p:nvGrpSpPr>
          <p:cNvPr id="30" name="Group 29"/>
          <p:cNvGrpSpPr/>
          <p:nvPr/>
        </p:nvGrpSpPr>
        <p:grpSpPr>
          <a:xfrm>
            <a:off x="5270845" y="2669516"/>
            <a:ext cx="3135619" cy="2324590"/>
            <a:chOff x="5602277" y="2479852"/>
            <a:chExt cx="3135619" cy="2324590"/>
          </a:xfrm>
        </p:grpSpPr>
        <p:grpSp>
          <p:nvGrpSpPr>
            <p:cNvPr id="31" name="Group 46"/>
            <p:cNvGrpSpPr>
              <a:grpSpLocks/>
            </p:cNvGrpSpPr>
            <p:nvPr/>
          </p:nvGrpSpPr>
          <p:grpSpPr bwMode="auto">
            <a:xfrm>
              <a:off x="5602277" y="2479852"/>
              <a:ext cx="2185706" cy="2082391"/>
              <a:chOff x="2179" y="642"/>
              <a:chExt cx="1449" cy="1637"/>
            </a:xfrm>
          </p:grpSpPr>
          <p:sp>
            <p:nvSpPr>
              <p:cNvPr id="33" name="Text Box 44"/>
              <p:cNvSpPr txBox="1">
                <a:spLocks noChangeArrowheads="1"/>
              </p:cNvSpPr>
              <p:nvPr/>
            </p:nvSpPr>
            <p:spPr bwMode="auto">
              <a:xfrm>
                <a:off x="3299" y="1964"/>
                <a:ext cx="329" cy="315"/>
              </a:xfrm>
              <a:prstGeom prst="rect">
                <a:avLst/>
              </a:prstGeom>
              <a:noFill/>
              <a:ln w="9525">
                <a:noFill/>
                <a:miter lim="800000"/>
                <a:headEnd/>
                <a:tailEnd/>
              </a:ln>
            </p:spPr>
            <p:txBody>
              <a:bodyPr wrap="none">
                <a:prstTxWarp prst="textNoShape">
                  <a:avLst/>
                </a:prstTxWarp>
                <a:spAutoFit/>
              </a:bodyPr>
              <a:lstStyle/>
              <a:p>
                <a:r>
                  <a:rPr kumimoji="0" lang="en-US" sz="2000" b="1" i="1" dirty="0" smtClean="0">
                    <a:solidFill>
                      <a:srgbClr val="C00000"/>
                    </a:solidFill>
                    <a:latin typeface="+mj-lt"/>
                    <a:cs typeface="Times New Roman" pitchFamily="18" charset="0"/>
                  </a:rPr>
                  <a:t>D</a:t>
                </a:r>
                <a:r>
                  <a:rPr kumimoji="0" lang="en-US" sz="2000" b="1" i="1" baseline="-25000" dirty="0" smtClean="0">
                    <a:solidFill>
                      <a:srgbClr val="C00000"/>
                    </a:solidFill>
                    <a:latin typeface="+mj-lt"/>
                    <a:cs typeface="Times New Roman" pitchFamily="18" charset="0"/>
                  </a:rPr>
                  <a:t>2</a:t>
                </a:r>
                <a:endParaRPr kumimoji="0" lang="en-US" sz="1400" b="1" i="1" dirty="0">
                  <a:solidFill>
                    <a:srgbClr val="C00000"/>
                  </a:solidFill>
                  <a:latin typeface="+mj-lt"/>
                  <a:cs typeface="Times New Roman" pitchFamily="18" charset="0"/>
                </a:endParaRPr>
              </a:p>
            </p:txBody>
          </p:sp>
          <p:sp>
            <p:nvSpPr>
              <p:cNvPr id="34" name="Freeform 45"/>
              <p:cNvSpPr>
                <a:spLocks/>
              </p:cNvSpPr>
              <p:nvPr/>
            </p:nvSpPr>
            <p:spPr bwMode="auto">
              <a:xfrm>
                <a:off x="2179" y="642"/>
                <a:ext cx="1158" cy="1443"/>
              </a:xfrm>
              <a:custGeom>
                <a:avLst/>
                <a:gdLst>
                  <a:gd name="T0" fmla="*/ 0 w 1443"/>
                  <a:gd name="T1" fmla="*/ 0 h 1797"/>
                  <a:gd name="T2" fmla="*/ 142 w 1443"/>
                  <a:gd name="T3" fmla="*/ 264 h 1797"/>
                  <a:gd name="T4" fmla="*/ 640 w 1443"/>
                  <a:gd name="T5" fmla="*/ 849 h 1797"/>
                  <a:gd name="T6" fmla="*/ 1158 w 1443"/>
                  <a:gd name="T7" fmla="*/ 1443 h 1797"/>
                  <a:gd name="T8" fmla="*/ 0 60000 65536"/>
                  <a:gd name="T9" fmla="*/ 0 60000 65536"/>
                  <a:gd name="T10" fmla="*/ 0 60000 65536"/>
                  <a:gd name="T11" fmla="*/ 0 60000 65536"/>
                  <a:gd name="T12" fmla="*/ 0 w 1443"/>
                  <a:gd name="T13" fmla="*/ 0 h 1797"/>
                  <a:gd name="T14" fmla="*/ 1443 w 1443"/>
                  <a:gd name="T15" fmla="*/ 1797 h 1797"/>
                </a:gdLst>
                <a:ahLst/>
                <a:cxnLst>
                  <a:cxn ang="T8">
                    <a:pos x="T0" y="T1"/>
                  </a:cxn>
                  <a:cxn ang="T9">
                    <a:pos x="T2" y="T3"/>
                  </a:cxn>
                  <a:cxn ang="T10">
                    <a:pos x="T4" y="T5"/>
                  </a:cxn>
                  <a:cxn ang="T11">
                    <a:pos x="T6" y="T7"/>
                  </a:cxn>
                </a:cxnLst>
                <a:rect l="T12" t="T13" r="T14" b="T15"/>
                <a:pathLst>
                  <a:path w="1443" h="1797">
                    <a:moveTo>
                      <a:pt x="0" y="0"/>
                    </a:moveTo>
                    <a:cubicBezTo>
                      <a:pt x="22" y="76"/>
                      <a:pt x="44" y="153"/>
                      <a:pt x="177" y="329"/>
                    </a:cubicBezTo>
                    <a:cubicBezTo>
                      <a:pt x="310" y="505"/>
                      <a:pt x="586" y="812"/>
                      <a:pt x="797" y="1057"/>
                    </a:cubicBezTo>
                    <a:cubicBezTo>
                      <a:pt x="1008" y="1302"/>
                      <a:pt x="1225" y="1549"/>
                      <a:pt x="1443" y="1797"/>
                    </a:cubicBezTo>
                  </a:path>
                </a:pathLst>
              </a:custGeom>
              <a:noFill/>
              <a:ln w="57150">
                <a:solidFill>
                  <a:srgbClr val="C00000"/>
                </a:solidFill>
                <a:round/>
                <a:headEnd/>
                <a:tailEnd/>
              </a:ln>
            </p:spPr>
            <p:txBody>
              <a:bodyPr wrap="none">
                <a:prstTxWarp prst="textNoShape">
                  <a:avLst/>
                </a:prstTxWarp>
              </a:bodyPr>
              <a:lstStyle/>
              <a:p>
                <a:endParaRPr lang="en-US" sz="1600">
                  <a:latin typeface="+mj-lt"/>
                  <a:cs typeface="Times New Roman" pitchFamily="18" charset="0"/>
                </a:endParaRPr>
              </a:p>
            </p:txBody>
          </p:sp>
        </p:grpSp>
        <p:sp>
          <p:nvSpPr>
            <p:cNvPr id="32" name="Rectangle 31"/>
            <p:cNvSpPr/>
            <p:nvPr/>
          </p:nvSpPr>
          <p:spPr>
            <a:xfrm>
              <a:off x="7572192" y="4065778"/>
              <a:ext cx="1165704" cy="738664"/>
            </a:xfrm>
            <a:prstGeom prst="rect">
              <a:avLst/>
            </a:prstGeom>
          </p:spPr>
          <p:txBody>
            <a:bodyPr wrap="none">
              <a:spAutoFit/>
            </a:bodyPr>
            <a:lstStyle/>
            <a:p>
              <a:r>
                <a:rPr lang="en-US" sz="1400" b="1" i="1" dirty="0">
                  <a:solidFill>
                    <a:srgbClr val="C00000"/>
                  </a:solidFill>
                  <a:latin typeface="+mj-lt"/>
                  <a:cs typeface="Times New Roman" pitchFamily="18" charset="0"/>
                </a:rPr>
                <a:t>(including</a:t>
              </a:r>
              <a:endParaRPr lang="en-US" sz="1400" b="1" i="1" dirty="0" smtClean="0">
                <a:solidFill>
                  <a:srgbClr val="C00000"/>
                </a:solidFill>
                <a:latin typeface="+mj-lt"/>
                <a:cs typeface="Times New Roman" pitchFamily="18" charset="0"/>
              </a:endParaRPr>
            </a:p>
            <a:p>
              <a:r>
                <a:rPr lang="en-US" sz="1400" b="1" i="1" dirty="0" smtClean="0">
                  <a:solidFill>
                    <a:srgbClr val="C00000"/>
                  </a:solidFill>
                  <a:latin typeface="+mj-lt"/>
                  <a:cs typeface="Times New Roman" pitchFamily="18" charset="0"/>
                </a:rPr>
                <a:t> external</a:t>
              </a:r>
              <a:br>
                <a:rPr lang="en-US" sz="1400" b="1" i="1" dirty="0" smtClean="0">
                  <a:solidFill>
                    <a:srgbClr val="C00000"/>
                  </a:solidFill>
                  <a:latin typeface="+mj-lt"/>
                  <a:cs typeface="Times New Roman" pitchFamily="18" charset="0"/>
                </a:rPr>
              </a:br>
              <a:r>
                <a:rPr lang="en-US" sz="1400" b="1" i="1" dirty="0" smtClean="0">
                  <a:solidFill>
                    <a:srgbClr val="C00000"/>
                  </a:solidFill>
                  <a:latin typeface="+mj-lt"/>
                  <a:cs typeface="Times New Roman" pitchFamily="18" charset="0"/>
                </a:rPr>
                <a:t> benefits</a:t>
              </a:r>
              <a:r>
                <a:rPr lang="en-US" sz="1400" b="1" i="1" dirty="0">
                  <a:solidFill>
                    <a:srgbClr val="C00000"/>
                  </a:solidFill>
                  <a:latin typeface="+mj-lt"/>
                  <a:cs typeface="Times New Roman" pitchFamily="18" charset="0"/>
                </a:rPr>
                <a:t>)</a:t>
              </a:r>
            </a:p>
          </p:txBody>
        </p:sp>
      </p:grpSp>
      <p:sp>
        <p:nvSpPr>
          <p:cNvPr id="35" name="Oval 30"/>
          <p:cNvSpPr>
            <a:spLocks noChangeArrowheads="1"/>
          </p:cNvSpPr>
          <p:nvPr/>
        </p:nvSpPr>
        <p:spPr bwMode="auto">
          <a:xfrm>
            <a:off x="6147130" y="3661731"/>
            <a:ext cx="119062" cy="119062"/>
          </a:xfrm>
          <a:prstGeom prst="ellipse">
            <a:avLst/>
          </a:prstGeom>
          <a:solidFill>
            <a:srgbClr val="FFFF00"/>
          </a:solidFill>
          <a:ln w="31750">
            <a:solidFill>
              <a:schemeClr val="tx1"/>
            </a:solidFill>
            <a:round/>
            <a:headEnd/>
            <a:tailEnd/>
          </a:ln>
        </p:spPr>
        <p:txBody>
          <a:bodyPr wrap="none" anchor="ctr">
            <a:prstTxWarp prst="textNoShape">
              <a:avLst/>
            </a:prstTxWarp>
          </a:bodyPr>
          <a:lstStyle/>
          <a:p>
            <a:endParaRPr lang="en-US" sz="1600">
              <a:latin typeface="+mj-lt"/>
              <a:cs typeface="Times New Roman" pitchFamily="18" charset="0"/>
            </a:endParaRPr>
          </a:p>
        </p:txBody>
      </p:sp>
      <p:grpSp>
        <p:nvGrpSpPr>
          <p:cNvPr id="36" name="Group 47"/>
          <p:cNvGrpSpPr>
            <a:grpSpLocks/>
          </p:cNvGrpSpPr>
          <p:nvPr/>
        </p:nvGrpSpPr>
        <p:grpSpPr bwMode="auto">
          <a:xfrm>
            <a:off x="5951871" y="3498189"/>
            <a:ext cx="2747957" cy="682625"/>
            <a:chOff x="2761" y="1484"/>
            <a:chExt cx="1731" cy="430"/>
          </a:xfrm>
        </p:grpSpPr>
        <p:sp>
          <p:nvSpPr>
            <p:cNvPr id="37" name="Line 39"/>
            <p:cNvSpPr>
              <a:spLocks noChangeShapeType="1"/>
            </p:cNvSpPr>
            <p:nvPr/>
          </p:nvSpPr>
          <p:spPr bwMode="auto">
            <a:xfrm flipH="1">
              <a:off x="2761" y="1623"/>
              <a:ext cx="914" cy="291"/>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600">
                <a:latin typeface="+mj-lt"/>
                <a:cs typeface="Times New Roman" pitchFamily="18" charset="0"/>
              </a:endParaRPr>
            </a:p>
          </p:txBody>
        </p:sp>
        <p:grpSp>
          <p:nvGrpSpPr>
            <p:cNvPr id="38" name="Group 40"/>
            <p:cNvGrpSpPr>
              <a:grpSpLocks/>
            </p:cNvGrpSpPr>
            <p:nvPr/>
          </p:nvGrpSpPr>
          <p:grpSpPr bwMode="auto">
            <a:xfrm>
              <a:off x="3659" y="1484"/>
              <a:ext cx="833" cy="282"/>
              <a:chOff x="1113" y="757"/>
              <a:chExt cx="833" cy="282"/>
            </a:xfrm>
          </p:grpSpPr>
          <p:sp>
            <p:nvSpPr>
              <p:cNvPr id="39" name="Rectangle 41"/>
              <p:cNvSpPr>
                <a:spLocks noChangeArrowheads="1"/>
              </p:cNvSpPr>
              <p:nvPr/>
            </p:nvSpPr>
            <p:spPr bwMode="auto">
              <a:xfrm>
                <a:off x="1129" y="757"/>
                <a:ext cx="622" cy="272"/>
              </a:xfrm>
              <a:prstGeom prst="rect">
                <a:avLst/>
              </a:prstGeom>
              <a:solidFill>
                <a:srgbClr val="FFFFB3"/>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lgn="ctr">
                  <a:defRPr/>
                </a:pPr>
                <a:endParaRPr lang="en-US" sz="1600">
                  <a:solidFill>
                    <a:schemeClr val="bg1"/>
                  </a:solidFill>
                  <a:latin typeface="+mj-lt"/>
                  <a:cs typeface="Times New Roman" pitchFamily="18" charset="0"/>
                </a:endParaRPr>
              </a:p>
            </p:txBody>
          </p:sp>
          <p:sp>
            <p:nvSpPr>
              <p:cNvPr id="40" name="Text Box 42"/>
              <p:cNvSpPr txBox="1">
                <a:spLocks noChangeArrowheads="1"/>
              </p:cNvSpPr>
              <p:nvPr/>
            </p:nvSpPr>
            <p:spPr bwMode="auto">
              <a:xfrm>
                <a:off x="1113" y="764"/>
                <a:ext cx="833" cy="275"/>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sz="1400" b="1" i="1" dirty="0">
                    <a:latin typeface="Calibri" charset="0"/>
                    <a:ea typeface="Calibri" charset="0"/>
                    <a:cs typeface="Calibri" charset="0"/>
                  </a:rPr>
                  <a:t>Actual price and output</a:t>
                </a:r>
                <a:endParaRPr kumimoji="0" lang="en-US" sz="1200" b="1" i="1" dirty="0">
                  <a:latin typeface="Calibri" charset="0"/>
                  <a:ea typeface="Calibri" charset="0"/>
                  <a:cs typeface="Calibri" charset="0"/>
                </a:endParaRPr>
              </a:p>
            </p:txBody>
          </p:sp>
        </p:grpSp>
      </p:grpSp>
    </p:spTree>
    <p:extLst>
      <p:ext uri="{BB962C8B-B14F-4D97-AF65-F5344CB8AC3E}">
        <p14:creationId xmlns:p14="http://schemas.microsoft.com/office/powerpoint/2010/main" val="17664580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ppt_x</p:attrName>
                                        </p:attrNameLst>
                                      </p:cBhvr>
                                      <p:tavLst>
                                        <p:tav tm="0">
                                          <p:val>
                                            <p:strVal val="#ppt_x-#ppt_w/2"/>
                                          </p:val>
                                        </p:tav>
                                        <p:tav tm="100000">
                                          <p:val>
                                            <p:strVal val="#ppt_x"/>
                                          </p:val>
                                        </p:tav>
                                      </p:tavLst>
                                    </p:anim>
                                    <p:anim calcmode="lin" valueType="num">
                                      <p:cBhvr>
                                        <p:cTn id="8" dur="500" fill="hold"/>
                                        <p:tgtEl>
                                          <p:spTgt spid="36"/>
                                        </p:tgtEl>
                                        <p:attrNameLst>
                                          <p:attrName>ppt_y</p:attrName>
                                        </p:attrNameLst>
                                      </p:cBhvr>
                                      <p:tavLst>
                                        <p:tav tm="0">
                                          <p:val>
                                            <p:strVal val="#ppt_y"/>
                                          </p:val>
                                        </p:tav>
                                        <p:tav tm="100000">
                                          <p:val>
                                            <p:strVal val="#ppt_y"/>
                                          </p:val>
                                        </p:tav>
                                      </p:tavLst>
                                    </p:anim>
                                    <p:anim calcmode="lin" valueType="num">
                                      <p:cBhvr>
                                        <p:cTn id="9" dur="500" fill="hold"/>
                                        <p:tgtEl>
                                          <p:spTgt spid="36"/>
                                        </p:tgtEl>
                                        <p:attrNameLst>
                                          <p:attrName>ppt_w</p:attrName>
                                        </p:attrNameLst>
                                      </p:cBhvr>
                                      <p:tavLst>
                                        <p:tav tm="0">
                                          <p:val>
                                            <p:fltVal val="0"/>
                                          </p:val>
                                        </p:tav>
                                        <p:tav tm="100000">
                                          <p:val>
                                            <p:strVal val="#ppt_w"/>
                                          </p:val>
                                        </p:tav>
                                      </p:tavLst>
                                    </p:anim>
                                    <p:anim calcmode="lin" valueType="num">
                                      <p:cBhvr>
                                        <p:cTn id="10" dur="500" fill="hold"/>
                                        <p:tgtEl>
                                          <p:spTgt spid="36"/>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2" presetClass="entr" presetSubtype="8" fill="hold" nodeType="afterEffect">
                                  <p:stCondLst>
                                    <p:cond delay="0"/>
                                  </p:stCondLst>
                                  <p:childTnLst>
                                    <p:set>
                                      <p:cBhvr>
                                        <p:cTn id="13" dur="1" fill="hold">
                                          <p:stCondLst>
                                            <p:cond delay="0"/>
                                          </p:stCondLst>
                                        </p:cTn>
                                        <p:tgtEl>
                                          <p:spTgt spid="30"/>
                                        </p:tgtEl>
                                        <p:attrNameLst>
                                          <p:attrName>style.visibility</p:attrName>
                                        </p:attrNameLst>
                                      </p:cBhvr>
                                      <p:to>
                                        <p:strVal val="visible"/>
                                      </p:to>
                                    </p:set>
                                    <p:anim calcmode="lin" valueType="num">
                                      <p:cBhvr additive="base">
                                        <p:cTn id="14" dur="500"/>
                                        <p:tgtEl>
                                          <p:spTgt spid="30"/>
                                        </p:tgtEl>
                                        <p:attrNameLst>
                                          <p:attrName>ppt_x</p:attrName>
                                        </p:attrNameLst>
                                      </p:cBhvr>
                                      <p:tavLst>
                                        <p:tav tm="0">
                                          <p:val>
                                            <p:strVal val="#ppt_x-#ppt_w*1.125000"/>
                                          </p:val>
                                        </p:tav>
                                        <p:tav tm="100000">
                                          <p:val>
                                            <p:strVal val="#ppt_x"/>
                                          </p:val>
                                        </p:tav>
                                      </p:tavLst>
                                    </p:anim>
                                    <p:animEffect transition="in" filter="wipe(right)">
                                      <p:cBhvr>
                                        <p:cTn id="15" dur="500"/>
                                        <p:tgtEl>
                                          <p:spTgt spid="30"/>
                                        </p:tgtEl>
                                      </p:cBhvr>
                                    </p:animEffect>
                                  </p:childTnLst>
                                </p:cTn>
                              </p:par>
                            </p:childTnLst>
                          </p:cTn>
                        </p:par>
                        <p:par>
                          <p:cTn id="16" fill="hold">
                            <p:stCondLst>
                              <p:cond delay="1000"/>
                            </p:stCondLst>
                            <p:childTnLst>
                              <p:par>
                                <p:cTn id="17" presetID="23" presetClass="entr" presetSubtype="32" fill="hold" grpId="0" nodeType="after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p:cTn id="19" dur="500" fill="hold"/>
                                        <p:tgtEl>
                                          <p:spTgt spid="35"/>
                                        </p:tgtEl>
                                        <p:attrNameLst>
                                          <p:attrName>ppt_w</p:attrName>
                                        </p:attrNameLst>
                                      </p:cBhvr>
                                      <p:tavLst>
                                        <p:tav tm="0">
                                          <p:val>
                                            <p:strVal val="4*#ppt_w"/>
                                          </p:val>
                                        </p:tav>
                                        <p:tav tm="100000">
                                          <p:val>
                                            <p:strVal val="#ppt_w"/>
                                          </p:val>
                                        </p:tav>
                                      </p:tavLst>
                                    </p:anim>
                                    <p:anim calcmode="lin" valueType="num">
                                      <p:cBhvr>
                                        <p:cTn id="20" dur="500" fill="hold"/>
                                        <p:tgtEl>
                                          <p:spTgt spid="35"/>
                                        </p:tgtEl>
                                        <p:attrNameLst>
                                          <p:attrName>ppt_h</p:attrName>
                                        </p:attrNameLst>
                                      </p:cBhvr>
                                      <p:tavLst>
                                        <p:tav tm="0">
                                          <p:val>
                                            <p:strVal val="4*#ppt_h"/>
                                          </p:val>
                                        </p:tav>
                                        <p:tav tm="100000">
                                          <p:val>
                                            <p:strVal val="#ppt_h"/>
                                          </p:val>
                                        </p:tav>
                                      </p:tavLst>
                                    </p:anim>
                                  </p:childTnLst>
                                </p:cTn>
                              </p:par>
                            </p:childTnLst>
                          </p:cTn>
                        </p:par>
                        <p:par>
                          <p:cTn id="21" fill="hold">
                            <p:stCondLst>
                              <p:cond delay="1500"/>
                            </p:stCondLst>
                            <p:childTnLst>
                              <p:par>
                                <p:cTn id="22" presetID="17" presetClass="entr" presetSubtype="2"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p:cTn id="24" dur="500" fill="hold"/>
                                        <p:tgtEl>
                                          <p:spTgt spid="22"/>
                                        </p:tgtEl>
                                        <p:attrNameLst>
                                          <p:attrName>ppt_x</p:attrName>
                                        </p:attrNameLst>
                                      </p:cBhvr>
                                      <p:tavLst>
                                        <p:tav tm="0">
                                          <p:val>
                                            <p:strVal val="#ppt_x+#ppt_w/2"/>
                                          </p:val>
                                        </p:tav>
                                        <p:tav tm="100000">
                                          <p:val>
                                            <p:strVal val="#ppt_x"/>
                                          </p:val>
                                        </p:tav>
                                      </p:tavLst>
                                    </p:anim>
                                    <p:anim calcmode="lin" valueType="num">
                                      <p:cBhvr>
                                        <p:cTn id="25" dur="500" fill="hold"/>
                                        <p:tgtEl>
                                          <p:spTgt spid="22"/>
                                        </p:tgtEl>
                                        <p:attrNameLst>
                                          <p:attrName>ppt_y</p:attrName>
                                        </p:attrNameLst>
                                      </p:cBhvr>
                                      <p:tavLst>
                                        <p:tav tm="0">
                                          <p:val>
                                            <p:strVal val="#ppt_y"/>
                                          </p:val>
                                        </p:tav>
                                        <p:tav tm="100000">
                                          <p:val>
                                            <p:strVal val="#ppt_y"/>
                                          </p:val>
                                        </p:tav>
                                      </p:tavLst>
                                    </p:anim>
                                    <p:anim calcmode="lin" valueType="num">
                                      <p:cBhvr>
                                        <p:cTn id="26" dur="500" fill="hold"/>
                                        <p:tgtEl>
                                          <p:spTgt spid="22"/>
                                        </p:tgtEl>
                                        <p:attrNameLst>
                                          <p:attrName>ppt_w</p:attrName>
                                        </p:attrNameLst>
                                      </p:cBhvr>
                                      <p:tavLst>
                                        <p:tav tm="0">
                                          <p:val>
                                            <p:fltVal val="0"/>
                                          </p:val>
                                        </p:tav>
                                        <p:tav tm="100000">
                                          <p:val>
                                            <p:strVal val="#ppt_w"/>
                                          </p:val>
                                        </p:tav>
                                      </p:tavLst>
                                    </p:anim>
                                    <p:anim calcmode="lin" valueType="num">
                                      <p:cBhvr>
                                        <p:cTn id="27" dur="500" fill="hold"/>
                                        <p:tgtEl>
                                          <p:spTgt spid="22"/>
                                        </p:tgtEl>
                                        <p:attrNameLst>
                                          <p:attrName>ppt_h</p:attrName>
                                        </p:attrNameLst>
                                      </p:cBhvr>
                                      <p:tavLst>
                                        <p:tav tm="0">
                                          <p:val>
                                            <p:strVal val="#ppt_h"/>
                                          </p:val>
                                        </p:tav>
                                        <p:tav tm="100000">
                                          <p:val>
                                            <p:strVal val="#ppt_h"/>
                                          </p:val>
                                        </p:tav>
                                      </p:tavLst>
                                    </p:anim>
                                  </p:childTnLst>
                                </p:cTn>
                              </p:par>
                            </p:childTnLst>
                          </p:cTn>
                        </p:par>
                        <p:par>
                          <p:cTn id="28" fill="hold">
                            <p:stCondLst>
                              <p:cond delay="2000"/>
                            </p:stCondLst>
                            <p:childTnLst>
                              <p:par>
                                <p:cTn id="29" presetID="23" presetClass="entr" presetSubtype="272"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strVal val="2/3*#ppt_w"/>
                                          </p:val>
                                        </p:tav>
                                        <p:tav tm="100000">
                                          <p:val>
                                            <p:strVal val="#ppt_w"/>
                                          </p:val>
                                        </p:tav>
                                      </p:tavLst>
                                    </p:anim>
                                    <p:anim calcmode="lin" valueType="num">
                                      <p:cBhvr>
                                        <p:cTn id="32" dur="500" fill="hold"/>
                                        <p:tgtEl>
                                          <p:spTgt spid="13"/>
                                        </p:tgtEl>
                                        <p:attrNameLst>
                                          <p:attrName>ppt_h</p:attrName>
                                        </p:attrNameLst>
                                      </p:cBhvr>
                                      <p:tavLst>
                                        <p:tav tm="0">
                                          <p:val>
                                            <p:strVal val="2/3*#ppt_h"/>
                                          </p:val>
                                        </p:tav>
                                        <p:tav tm="100000">
                                          <p:val>
                                            <p:strVal val="#ppt_h"/>
                                          </p:val>
                                        </p:tav>
                                      </p:tavLst>
                                    </p:anim>
                                  </p:childTnLst>
                                </p:cTn>
                              </p:par>
                            </p:childTnLst>
                          </p:cTn>
                        </p:par>
                        <p:par>
                          <p:cTn id="33" fill="hold">
                            <p:stCondLst>
                              <p:cond delay="2500"/>
                            </p:stCondLst>
                            <p:childTnLst>
                              <p:par>
                                <p:cTn id="34" presetID="17" presetClass="entr" presetSubtype="1" fill="hold" grpId="0" nodeType="after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p:cTn id="36" dur="500" fill="hold"/>
                                        <p:tgtEl>
                                          <p:spTgt spid="20"/>
                                        </p:tgtEl>
                                        <p:attrNameLst>
                                          <p:attrName>ppt_x</p:attrName>
                                        </p:attrNameLst>
                                      </p:cBhvr>
                                      <p:tavLst>
                                        <p:tav tm="0">
                                          <p:val>
                                            <p:strVal val="#ppt_x"/>
                                          </p:val>
                                        </p:tav>
                                        <p:tav tm="100000">
                                          <p:val>
                                            <p:strVal val="#ppt_x"/>
                                          </p:val>
                                        </p:tav>
                                      </p:tavLst>
                                    </p:anim>
                                    <p:anim calcmode="lin" valueType="num">
                                      <p:cBhvr>
                                        <p:cTn id="37" dur="500" fill="hold"/>
                                        <p:tgtEl>
                                          <p:spTgt spid="20"/>
                                        </p:tgtEl>
                                        <p:attrNameLst>
                                          <p:attrName>ppt_y</p:attrName>
                                        </p:attrNameLst>
                                      </p:cBhvr>
                                      <p:tavLst>
                                        <p:tav tm="0">
                                          <p:val>
                                            <p:strVal val="#ppt_y-#ppt_h/2"/>
                                          </p:val>
                                        </p:tav>
                                        <p:tav tm="100000">
                                          <p:val>
                                            <p:strVal val="#ppt_y"/>
                                          </p:val>
                                        </p:tav>
                                      </p:tavLst>
                                    </p:anim>
                                    <p:anim calcmode="lin" valueType="num">
                                      <p:cBhvr>
                                        <p:cTn id="38" dur="500" fill="hold"/>
                                        <p:tgtEl>
                                          <p:spTgt spid="20"/>
                                        </p:tgtEl>
                                        <p:attrNameLst>
                                          <p:attrName>ppt_w</p:attrName>
                                        </p:attrNameLst>
                                      </p:cBhvr>
                                      <p:tavLst>
                                        <p:tav tm="0">
                                          <p:val>
                                            <p:strVal val="#ppt_w"/>
                                          </p:val>
                                        </p:tav>
                                        <p:tav tm="100000">
                                          <p:val>
                                            <p:strVal val="#ppt_w"/>
                                          </p:val>
                                        </p:tav>
                                      </p:tavLst>
                                    </p:anim>
                                    <p:anim calcmode="lin" valueType="num">
                                      <p:cBhvr>
                                        <p:cTn id="39" dur="500" fill="hold"/>
                                        <p:tgtEl>
                                          <p:spTgt spid="20"/>
                                        </p:tgtEl>
                                        <p:attrNameLst>
                                          <p:attrName>ppt_h</p:attrName>
                                        </p:attrNameLst>
                                      </p:cBhvr>
                                      <p:tavLst>
                                        <p:tav tm="0">
                                          <p:val>
                                            <p:fltVal val="0"/>
                                          </p:val>
                                        </p:tav>
                                        <p:tav tm="100000">
                                          <p:val>
                                            <p:strVal val="#ppt_h"/>
                                          </p:val>
                                        </p:tav>
                                      </p:tavLst>
                                    </p:anim>
                                  </p:childTnLst>
                                </p:cTn>
                              </p:par>
                            </p:childTnLst>
                          </p:cTn>
                        </p:par>
                        <p:par>
                          <p:cTn id="40" fill="hold">
                            <p:stCondLst>
                              <p:cond delay="3000"/>
                            </p:stCondLst>
                            <p:childTnLst>
                              <p:par>
                                <p:cTn id="41" presetID="23" presetClass="entr" presetSubtype="272"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p:cTn id="43" dur="500" fill="hold"/>
                                        <p:tgtEl>
                                          <p:spTgt spid="18"/>
                                        </p:tgtEl>
                                        <p:attrNameLst>
                                          <p:attrName>ppt_w</p:attrName>
                                        </p:attrNameLst>
                                      </p:cBhvr>
                                      <p:tavLst>
                                        <p:tav tm="0">
                                          <p:val>
                                            <p:strVal val="2/3*#ppt_w"/>
                                          </p:val>
                                        </p:tav>
                                        <p:tav tm="100000">
                                          <p:val>
                                            <p:strVal val="#ppt_w"/>
                                          </p:val>
                                        </p:tav>
                                      </p:tavLst>
                                    </p:anim>
                                    <p:anim calcmode="lin" valueType="num">
                                      <p:cBhvr>
                                        <p:cTn id="44" dur="500" fill="hold"/>
                                        <p:tgtEl>
                                          <p:spTgt spid="18"/>
                                        </p:tgtEl>
                                        <p:attrNameLst>
                                          <p:attrName>ppt_h</p:attrName>
                                        </p:attrNameLst>
                                      </p:cBhvr>
                                      <p:tavLst>
                                        <p:tav tm="0">
                                          <p:val>
                                            <p:strVal val="2/3*#ppt_h"/>
                                          </p:val>
                                        </p:tav>
                                        <p:tav tm="100000">
                                          <p:val>
                                            <p:strVal val="#ppt_h"/>
                                          </p:val>
                                        </p:tav>
                                      </p:tavLst>
                                    </p:anim>
                                  </p:childTnLst>
                                </p:cTn>
                              </p:par>
                            </p:childTnLst>
                          </p:cTn>
                        </p:par>
                        <p:par>
                          <p:cTn id="45" fill="hold">
                            <p:stCondLst>
                              <p:cond delay="3500"/>
                            </p:stCondLst>
                            <p:childTnLst>
                              <p:par>
                                <p:cTn id="46" presetID="17" presetClass="entr" presetSubtype="4" fill="hold" nodeType="afterEffect">
                                  <p:stCondLst>
                                    <p:cond delay="0"/>
                                  </p:stCondLst>
                                  <p:childTnLst>
                                    <p:set>
                                      <p:cBhvr>
                                        <p:cTn id="47" dur="1" fill="hold">
                                          <p:stCondLst>
                                            <p:cond delay="0"/>
                                          </p:stCondLst>
                                        </p:cTn>
                                        <p:tgtEl>
                                          <p:spTgt spid="25"/>
                                        </p:tgtEl>
                                        <p:attrNameLst>
                                          <p:attrName>style.visibility</p:attrName>
                                        </p:attrNameLst>
                                      </p:cBhvr>
                                      <p:to>
                                        <p:strVal val="visible"/>
                                      </p:to>
                                    </p:set>
                                    <p:anim calcmode="lin" valueType="num">
                                      <p:cBhvr>
                                        <p:cTn id="48" dur="500" fill="hold"/>
                                        <p:tgtEl>
                                          <p:spTgt spid="25"/>
                                        </p:tgtEl>
                                        <p:attrNameLst>
                                          <p:attrName>ppt_x</p:attrName>
                                        </p:attrNameLst>
                                      </p:cBhvr>
                                      <p:tavLst>
                                        <p:tav tm="0">
                                          <p:val>
                                            <p:strVal val="#ppt_x"/>
                                          </p:val>
                                        </p:tav>
                                        <p:tav tm="100000">
                                          <p:val>
                                            <p:strVal val="#ppt_x"/>
                                          </p:val>
                                        </p:tav>
                                      </p:tavLst>
                                    </p:anim>
                                    <p:anim calcmode="lin" valueType="num">
                                      <p:cBhvr>
                                        <p:cTn id="49" dur="500" fill="hold"/>
                                        <p:tgtEl>
                                          <p:spTgt spid="25"/>
                                        </p:tgtEl>
                                        <p:attrNameLst>
                                          <p:attrName>ppt_y</p:attrName>
                                        </p:attrNameLst>
                                      </p:cBhvr>
                                      <p:tavLst>
                                        <p:tav tm="0">
                                          <p:val>
                                            <p:strVal val="#ppt_y+#ppt_h/2"/>
                                          </p:val>
                                        </p:tav>
                                        <p:tav tm="100000">
                                          <p:val>
                                            <p:strVal val="#ppt_y"/>
                                          </p:val>
                                        </p:tav>
                                      </p:tavLst>
                                    </p:anim>
                                    <p:anim calcmode="lin" valueType="num">
                                      <p:cBhvr>
                                        <p:cTn id="50" dur="500" fill="hold"/>
                                        <p:tgtEl>
                                          <p:spTgt spid="25"/>
                                        </p:tgtEl>
                                        <p:attrNameLst>
                                          <p:attrName>ppt_w</p:attrName>
                                        </p:attrNameLst>
                                      </p:cBhvr>
                                      <p:tavLst>
                                        <p:tav tm="0">
                                          <p:val>
                                            <p:strVal val="#ppt_w"/>
                                          </p:val>
                                        </p:tav>
                                        <p:tav tm="100000">
                                          <p:val>
                                            <p:strVal val="#ppt_w"/>
                                          </p:val>
                                        </p:tav>
                                      </p:tavLst>
                                    </p:anim>
                                    <p:anim calcmode="lin" valueType="num">
                                      <p:cBhvr>
                                        <p:cTn id="51" dur="500" fill="hold"/>
                                        <p:tgtEl>
                                          <p:spTgt spid="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p:bldP spid="20" grpId="0" animBg="1"/>
      <p:bldP spid="22" grpId="0" animBg="1"/>
      <p:bldP spid="3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of Market Failure</a:t>
            </a:r>
            <a:endParaRPr lang="en-US" dirty="0"/>
          </a:p>
        </p:txBody>
      </p:sp>
      <p:sp>
        <p:nvSpPr>
          <p:cNvPr id="3" name="Content Placeholder 2"/>
          <p:cNvSpPr>
            <a:spLocks noGrp="1"/>
          </p:cNvSpPr>
          <p:nvPr>
            <p:ph sz="quarter" idx="1"/>
          </p:nvPr>
        </p:nvSpPr>
        <p:spPr/>
        <p:txBody>
          <a:bodyPr/>
          <a:lstStyle/>
          <a:p>
            <a:r>
              <a:rPr lang="en-US" dirty="0" smtClean="0"/>
              <a:t>Market Failure:</a:t>
            </a:r>
          </a:p>
          <a:p>
            <a:pPr lvl="1"/>
            <a:r>
              <a:rPr lang="en-US" dirty="0" smtClean="0"/>
              <a:t>When monopoly, public </a:t>
            </a:r>
            <a:r>
              <a:rPr lang="en-US" dirty="0"/>
              <a:t>goods and externalities </a:t>
            </a:r>
            <a:r>
              <a:rPr lang="en-US" dirty="0" smtClean="0"/>
              <a:t>are present, markets may fail to achieve ideal economic efficiency.</a:t>
            </a:r>
          </a:p>
          <a:p>
            <a:pPr lvl="1"/>
            <a:r>
              <a:rPr lang="en-US" dirty="0" smtClean="0"/>
              <a:t>Economists </a:t>
            </a:r>
            <a:r>
              <a:rPr lang="en-US" dirty="0"/>
              <a:t>use the term market failure to describe the situation where the existing structure of incentives creates a conflict between personal self-interest and getting the most out of </a:t>
            </a:r>
            <a:r>
              <a:rPr lang="en-US" dirty="0" smtClean="0"/>
              <a:t>resources.</a:t>
            </a:r>
          </a:p>
          <a:p>
            <a:pPr lvl="1"/>
            <a:r>
              <a:rPr lang="en-US" dirty="0" smtClean="0"/>
              <a:t>Market </a:t>
            </a:r>
            <a:r>
              <a:rPr lang="en-US" dirty="0"/>
              <a:t>failure creates the potential for government action to improve economic efficiency. </a:t>
            </a:r>
            <a:endParaRPr lang="en-US" dirty="0" smtClean="0"/>
          </a:p>
          <a:p>
            <a:pPr lvl="1"/>
            <a:r>
              <a:rPr lang="en-US" dirty="0" smtClean="0"/>
              <a:t>But, </a:t>
            </a:r>
            <a:r>
              <a:rPr lang="en-US" dirty="0"/>
              <a:t>the political process is </a:t>
            </a:r>
            <a:r>
              <a:rPr lang="en-US" dirty="0" smtClean="0"/>
              <a:t>merely an </a:t>
            </a:r>
            <a:r>
              <a:rPr lang="en-US" dirty="0"/>
              <a:t>alternative form of economic organization. We need to know more about how that form of organization works so that it can be compared realistically with markets</a:t>
            </a:r>
            <a:r>
              <a:rPr lang="en-US" dirty="0" smtClean="0"/>
              <a:t>.</a:t>
            </a:r>
            <a:endParaRPr lang="en-US" dirty="0"/>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21</a:t>
            </a:fld>
            <a:endParaRPr lang="en-US"/>
          </a:p>
        </p:txBody>
      </p:sp>
    </p:spTree>
    <p:extLst>
      <p:ext uri="{BB962C8B-B14F-4D97-AF65-F5344CB8AC3E}">
        <p14:creationId xmlns:p14="http://schemas.microsoft.com/office/powerpoint/2010/main" val="134039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8: Questions for Thought</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a:pPr>
            <a:r>
              <a:rPr lang="en-US" dirty="0"/>
              <a:t>What is </a:t>
            </a:r>
            <a:r>
              <a:rPr lang="en-US" dirty="0" smtClean="0"/>
              <a:t>a monopoly</a:t>
            </a:r>
            <a:r>
              <a:rPr lang="en-US" dirty="0"/>
              <a:t>? Why will monopoly often result in economic </a:t>
            </a:r>
            <a:r>
              <a:rPr lang="en-US" dirty="0" smtClean="0"/>
              <a:t>inefficiency?</a:t>
            </a:r>
          </a:p>
          <a:p>
            <a:pPr marL="457200" indent="-457200">
              <a:buFont typeface="+mj-lt"/>
              <a:buAutoNum type="arabicPeriod"/>
            </a:pPr>
            <a:endParaRPr lang="en-US" dirty="0" smtClean="0"/>
          </a:p>
          <a:p>
            <a:pPr marL="457200" indent="-457200">
              <a:buFont typeface="+mj-lt"/>
              <a:buAutoNum type="arabicPeriod"/>
            </a:pPr>
            <a:r>
              <a:rPr lang="en-US" dirty="0" smtClean="0"/>
              <a:t>Why </a:t>
            </a:r>
            <a:r>
              <a:rPr lang="en-US" dirty="0"/>
              <a:t>are public goods difficult for markets to allocate efficiently</a:t>
            </a:r>
            <a:r>
              <a:rPr lang="en-US" dirty="0" smtClean="0"/>
              <a:t>?</a:t>
            </a:r>
          </a:p>
          <a:p>
            <a:pPr marL="457200" indent="-457200">
              <a:buFont typeface="+mj-lt"/>
              <a:buAutoNum type="arabicPeriod"/>
            </a:pPr>
            <a:endParaRPr lang="en-US" dirty="0" smtClean="0"/>
          </a:p>
          <a:p>
            <a:pPr marL="457200" indent="-457200">
              <a:buFont typeface="+mj-lt"/>
              <a:buAutoNum type="arabicPeriod"/>
            </a:pPr>
            <a:r>
              <a:rPr lang="en-US" dirty="0" smtClean="0"/>
              <a:t>When </a:t>
            </a:r>
            <a:r>
              <a:rPr lang="en-US" dirty="0"/>
              <a:t>external costs are present, how will the price and output of a good compare with that associated with ideal economic efficiency?</a:t>
            </a:r>
            <a:endParaRPr lang="en-US" dirty="0" smtClean="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22</a:t>
            </a:fld>
            <a:endParaRPr lang="en-US"/>
          </a:p>
        </p:txBody>
      </p:sp>
    </p:spTree>
    <p:extLst>
      <p:ext uri="{BB962C8B-B14F-4D97-AF65-F5344CB8AC3E}">
        <p14:creationId xmlns:p14="http://schemas.microsoft.com/office/powerpoint/2010/main" val="1048413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9: The </a:t>
            </a:r>
            <a:r>
              <a:rPr lang="en-US" dirty="0" smtClean="0"/>
              <a:t>Economics </a:t>
            </a:r>
            <a:r>
              <a:rPr lang="en-US" dirty="0"/>
              <a:t>of </a:t>
            </a:r>
            <a:r>
              <a:rPr lang="en-US" dirty="0" smtClean="0"/>
              <a:t>Government Failure</a:t>
            </a:r>
            <a:endParaRPr lang="en-US" dirty="0"/>
          </a:p>
        </p:txBody>
      </p:sp>
      <p:sp>
        <p:nvSpPr>
          <p:cNvPr id="3" name="Content Placeholder 2"/>
          <p:cNvSpPr>
            <a:spLocks noGrp="1"/>
          </p:cNvSpPr>
          <p:nvPr>
            <p:ph sz="quarter" idx="1"/>
          </p:nvPr>
        </p:nvSpPr>
        <p:spPr/>
        <p:txBody>
          <a:bodyPr/>
          <a:lstStyle/>
          <a:p>
            <a:r>
              <a:rPr lang="en-US" dirty="0" smtClean="0"/>
              <a:t>CSE Part 3, Elements 4, 5, and 6</a:t>
            </a:r>
          </a:p>
          <a:p>
            <a:r>
              <a:rPr lang="en-US" dirty="0" smtClean="0"/>
              <a:t>Concepts Covered:</a:t>
            </a:r>
          </a:p>
          <a:p>
            <a:pPr lvl="1"/>
            <a:r>
              <a:rPr lang="en-US" dirty="0"/>
              <a:t>Government failure</a:t>
            </a:r>
          </a:p>
          <a:p>
            <a:pPr lvl="1"/>
            <a:r>
              <a:rPr lang="en-US" dirty="0"/>
              <a:t>Political versus the market process </a:t>
            </a:r>
          </a:p>
          <a:p>
            <a:pPr lvl="1"/>
            <a:r>
              <a:rPr lang="en-US" dirty="0"/>
              <a:t>Special interest and political allocation</a:t>
            </a:r>
          </a:p>
          <a:p>
            <a:pPr lvl="1"/>
            <a:r>
              <a:rPr lang="en-US" dirty="0"/>
              <a:t>Political incentives and </a:t>
            </a:r>
            <a:r>
              <a:rPr lang="en-US" dirty="0" smtClean="0"/>
              <a:t>short-sightedness</a:t>
            </a:r>
            <a:endParaRPr lang="en-US" dirty="0"/>
          </a:p>
          <a:p>
            <a:pPr lvl="1"/>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23</a:t>
            </a:fld>
            <a:endParaRPr lang="en-US"/>
          </a:p>
        </p:txBody>
      </p:sp>
    </p:spTree>
    <p:extLst>
      <p:ext uri="{BB962C8B-B14F-4D97-AF65-F5344CB8AC3E}">
        <p14:creationId xmlns:p14="http://schemas.microsoft.com/office/powerpoint/2010/main" val="2028239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087562"/>
          </a:xfrm>
        </p:spPr>
        <p:txBody>
          <a:bodyPr>
            <a:normAutofit/>
          </a:bodyPr>
          <a:lstStyle/>
          <a:p>
            <a:r>
              <a:rPr lang="en-US" b="1" dirty="0" smtClean="0"/>
              <a:t>Element 4.</a:t>
            </a:r>
            <a:r>
              <a:rPr lang="en-US" dirty="0" smtClean="0"/>
              <a:t> Allocation </a:t>
            </a:r>
            <a:r>
              <a:rPr lang="en-US" dirty="0"/>
              <a:t>through political voting is fundamentally different than market allocation.</a:t>
            </a:r>
          </a:p>
        </p:txBody>
      </p:sp>
      <p:sp>
        <p:nvSpPr>
          <p:cNvPr id="3" name="Content Placeholder 2"/>
          <p:cNvSpPr>
            <a:spLocks noGrp="1"/>
          </p:cNvSpPr>
          <p:nvPr>
            <p:ph sz="quarter" idx="1"/>
          </p:nvPr>
        </p:nvSpPr>
        <p:spPr>
          <a:xfrm>
            <a:off x="838200" y="2514600"/>
            <a:ext cx="6705600" cy="3959352"/>
          </a:xfrm>
        </p:spPr>
        <p:txBody>
          <a:bodyPr/>
          <a:lstStyle/>
          <a:p>
            <a:pPr marL="0" indent="0">
              <a:buNone/>
            </a:pPr>
            <a:r>
              <a:rPr lang="en-US" i="1" dirty="0"/>
              <a:t>The first lesson of economics is scarcity: there is never enough of anything to fully satisfy all those who want it. The first lesson of politics is to disregard the first lesson of economics</a:t>
            </a:r>
            <a:r>
              <a:rPr lang="en-US" i="1" dirty="0" smtClean="0"/>
              <a:t>.</a:t>
            </a:r>
            <a:endParaRPr lang="en-US" i="1" dirty="0"/>
          </a:p>
          <a:p>
            <a:pPr marL="0" indent="0">
              <a:buNone/>
            </a:pPr>
            <a:r>
              <a:rPr lang="en-US" dirty="0" smtClean="0"/>
              <a:t>	         —Thomas Sowell, </a:t>
            </a:r>
            <a:r>
              <a:rPr lang="en-US" dirty="0"/>
              <a:t>Professor of </a:t>
            </a:r>
            <a:endParaRPr lang="en-US" dirty="0" smtClean="0"/>
          </a:p>
          <a:p>
            <a:pPr marL="0" indent="0">
              <a:buNone/>
            </a:pPr>
            <a:r>
              <a:rPr lang="en-US" dirty="0"/>
              <a:t>	</a:t>
            </a:r>
            <a:r>
              <a:rPr lang="en-US" dirty="0" smtClean="0"/>
              <a:t>	  Economics</a:t>
            </a:r>
            <a:r>
              <a:rPr lang="en-US" dirty="0"/>
              <a:t>, Stanford University</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24</a:t>
            </a:fld>
            <a:endParaRPr lang="en-US"/>
          </a:p>
        </p:txBody>
      </p:sp>
    </p:spTree>
    <p:extLst>
      <p:ext uri="{BB962C8B-B14F-4D97-AF65-F5344CB8AC3E}">
        <p14:creationId xmlns:p14="http://schemas.microsoft.com/office/powerpoint/2010/main" val="2045684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The Political Process</a:t>
            </a:r>
            <a:endParaRPr lang="en-US" dirty="0"/>
          </a:p>
        </p:txBody>
      </p:sp>
      <p:sp>
        <p:nvSpPr>
          <p:cNvPr id="3" name="Content Placeholder 2"/>
          <p:cNvSpPr>
            <a:spLocks noGrp="1"/>
          </p:cNvSpPr>
          <p:nvPr>
            <p:ph sz="quarter" idx="1"/>
          </p:nvPr>
        </p:nvSpPr>
        <p:spPr/>
        <p:txBody>
          <a:bodyPr/>
          <a:lstStyle/>
          <a:p>
            <a:r>
              <a:rPr lang="en-US" dirty="0" smtClean="0"/>
              <a:t>The political process is merely an alternative form of social organization.</a:t>
            </a:r>
          </a:p>
          <a:p>
            <a:r>
              <a:rPr lang="en-US" dirty="0" smtClean="0"/>
              <a:t>There are four major differences between the political </a:t>
            </a:r>
            <a:r>
              <a:rPr lang="en-US" dirty="0"/>
              <a:t>and </a:t>
            </a:r>
            <a:r>
              <a:rPr lang="en-US" dirty="0" smtClean="0"/>
              <a:t>market process.</a:t>
            </a:r>
          </a:p>
          <a:p>
            <a:pPr marL="823913" lvl="1" indent="-457200">
              <a:buFont typeface="+mj-lt"/>
              <a:buAutoNum type="arabicPeriod"/>
            </a:pPr>
            <a:r>
              <a:rPr lang="en-US" dirty="0"/>
              <a:t>Majority rule provides the basis for government action, while market activity is based on mutual agreement and voluntary </a:t>
            </a:r>
            <a:r>
              <a:rPr lang="en-US" dirty="0" smtClean="0"/>
              <a:t>exchange.</a:t>
            </a:r>
          </a:p>
          <a:p>
            <a:pPr marL="823913" lvl="1" indent="-457200">
              <a:buFont typeface="+mj-lt"/>
              <a:buAutoNum type="arabicPeriod"/>
            </a:pPr>
            <a:r>
              <a:rPr lang="en-US" dirty="0" smtClean="0"/>
              <a:t>There </a:t>
            </a:r>
            <a:r>
              <a:rPr lang="en-US" dirty="0"/>
              <a:t>is little incentive for voters to search for and acquire information about either issues or candidates because their choices will not be decisive. Economists refer to this as the rational ignorance </a:t>
            </a:r>
            <a:r>
              <a:rPr lang="en-US" dirty="0" smtClean="0"/>
              <a:t>effect. Thus</a:t>
            </a:r>
            <a:r>
              <a:rPr lang="en-US" dirty="0"/>
              <a:t>, individuals will be better informed when making market choices than political </a:t>
            </a:r>
            <a:r>
              <a:rPr lang="en-US" dirty="0" smtClean="0"/>
              <a:t>choices.</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The Political Process continued…</a:t>
            </a:r>
            <a:endParaRPr lang="en-US" dirty="0"/>
          </a:p>
        </p:txBody>
      </p:sp>
      <p:sp>
        <p:nvSpPr>
          <p:cNvPr id="3" name="Content Placeholder 2"/>
          <p:cNvSpPr>
            <a:spLocks noGrp="1"/>
          </p:cNvSpPr>
          <p:nvPr>
            <p:ph sz="quarter" idx="1"/>
          </p:nvPr>
        </p:nvSpPr>
        <p:spPr/>
        <p:txBody>
          <a:bodyPr/>
          <a:lstStyle/>
          <a:p>
            <a:pPr marL="823913" lvl="1" indent="-457200">
              <a:buFont typeface="+mj-lt"/>
              <a:buAutoNum type="arabicPeriod" startAt="3"/>
            </a:pPr>
            <a:r>
              <a:rPr lang="en-US" dirty="0" smtClean="0"/>
              <a:t>The </a:t>
            </a:r>
            <a:r>
              <a:rPr lang="en-US" dirty="0"/>
              <a:t>political process imposes the same option on everyone, while markets allow for diverse representation</a:t>
            </a:r>
            <a:r>
              <a:rPr lang="en-US" dirty="0" smtClean="0"/>
              <a:t>.</a:t>
            </a:r>
          </a:p>
          <a:p>
            <a:pPr marL="823913" lvl="1" indent="-457200">
              <a:buFont typeface="+mj-lt"/>
              <a:buAutoNum type="arabicPeriod" startAt="3"/>
            </a:pPr>
            <a:r>
              <a:rPr lang="en-US" dirty="0" smtClean="0"/>
              <a:t>The political process does </a:t>
            </a:r>
            <a:r>
              <a:rPr lang="en-US" dirty="0"/>
              <a:t>not have anything like </a:t>
            </a:r>
            <a:r>
              <a:rPr lang="en-US" dirty="0" smtClean="0"/>
              <a:t>profit </a:t>
            </a:r>
            <a:r>
              <a:rPr lang="en-US" dirty="0"/>
              <a:t>and </a:t>
            </a:r>
            <a:r>
              <a:rPr lang="en-US" dirty="0" smtClean="0"/>
              <a:t>loss </a:t>
            </a:r>
            <a:r>
              <a:rPr lang="en-US" dirty="0"/>
              <a:t>that can be counted on to direct resources toward </a:t>
            </a:r>
            <a:r>
              <a:rPr lang="en-US" dirty="0" smtClean="0"/>
              <a:t>productive, </a:t>
            </a:r>
            <a:r>
              <a:rPr lang="en-US" dirty="0"/>
              <a:t>and away from </a:t>
            </a:r>
            <a:r>
              <a:rPr lang="en-US" dirty="0" smtClean="0"/>
              <a:t>counterproductive, </a:t>
            </a:r>
            <a:r>
              <a:rPr lang="en-US" dirty="0"/>
              <a:t>activities. </a:t>
            </a:r>
            <a:endParaRPr lang="en-US" dirty="0" smtClean="0"/>
          </a:p>
          <a:p>
            <a:r>
              <a:rPr lang="en-US" dirty="0" smtClean="0"/>
              <a:t>The </a:t>
            </a:r>
            <a:r>
              <a:rPr lang="en-US" dirty="0"/>
              <a:t>modern political process can be viewed as a series of “exchanges” between coalitions and politicians. Concentrated-interest groups provide </a:t>
            </a:r>
            <a:r>
              <a:rPr lang="en-US" dirty="0" smtClean="0"/>
              <a:t>support (e.g. votes</a:t>
            </a:r>
            <a:r>
              <a:rPr lang="en-US" dirty="0"/>
              <a:t>, financial contributions, high-paying </a:t>
            </a:r>
            <a:r>
              <a:rPr lang="en-US" dirty="0" smtClean="0"/>
              <a:t>jobs) in exchange for spending and regulatory favors. In turn, politicians seek to arrange these exchanges in order to get elected. </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26</a:t>
            </a:fld>
            <a:endParaRPr lang="en-US"/>
          </a:p>
        </p:txBody>
      </p:sp>
    </p:spTree>
    <p:extLst>
      <p:ext uri="{BB962C8B-B14F-4D97-AF65-F5344CB8AC3E}">
        <p14:creationId xmlns:p14="http://schemas.microsoft.com/office/powerpoint/2010/main" val="16384051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Failure and Government Failure</a:t>
            </a:r>
            <a:endParaRPr lang="en-US" dirty="0"/>
          </a:p>
        </p:txBody>
      </p:sp>
      <p:sp>
        <p:nvSpPr>
          <p:cNvPr id="3" name="Content Placeholder 2"/>
          <p:cNvSpPr>
            <a:spLocks noGrp="1"/>
          </p:cNvSpPr>
          <p:nvPr>
            <p:ph sz="quarter" idx="1"/>
          </p:nvPr>
        </p:nvSpPr>
        <p:spPr/>
        <p:txBody>
          <a:bodyPr/>
          <a:lstStyle/>
          <a:p>
            <a:r>
              <a:rPr lang="en-US" dirty="0" smtClean="0"/>
              <a:t>Market failure: As </a:t>
            </a:r>
            <a:r>
              <a:rPr lang="en-US" dirty="0"/>
              <a:t>explained in the two previous elements, </a:t>
            </a:r>
            <a:r>
              <a:rPr lang="en-US" dirty="0" smtClean="0"/>
              <a:t>there </a:t>
            </a:r>
            <a:r>
              <a:rPr lang="en-US" dirty="0"/>
              <a:t>are cases where markets will fail to allocate resources </a:t>
            </a:r>
            <a:r>
              <a:rPr lang="en-US" dirty="0" smtClean="0"/>
              <a:t>efficiently.</a:t>
            </a:r>
          </a:p>
          <a:p>
            <a:endParaRPr lang="en-US" dirty="0" smtClean="0"/>
          </a:p>
          <a:p>
            <a:r>
              <a:rPr lang="en-US" dirty="0" smtClean="0"/>
              <a:t>Government </a:t>
            </a:r>
            <a:r>
              <a:rPr lang="en-US" dirty="0"/>
              <a:t>failure: </a:t>
            </a:r>
            <a:r>
              <a:rPr lang="en-US" dirty="0" smtClean="0"/>
              <a:t>A </a:t>
            </a:r>
            <a:r>
              <a:rPr lang="en-US" dirty="0"/>
              <a:t>situation in which the structure of incentives is such that the political process, including democratic political decision-making, will encourage individuals to undertake actions that conflict with economic efficiency</a:t>
            </a:r>
            <a:r>
              <a:rPr lang="en-US" dirty="0" smtClean="0"/>
              <a:t>.</a:t>
            </a:r>
          </a:p>
          <a:p>
            <a:endParaRPr lang="en-US" dirty="0" smtClean="0"/>
          </a:p>
          <a:p>
            <a:r>
              <a:rPr lang="en-US" dirty="0" smtClean="0"/>
              <a:t>We now turn to consideration of the analysis of incentives and government failure.</a:t>
            </a: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27</a:t>
            </a:fld>
            <a:endParaRPr lang="en-US"/>
          </a:p>
        </p:txBody>
      </p:sp>
    </p:spTree>
    <p:extLst>
      <p:ext uri="{BB962C8B-B14F-4D97-AF65-F5344CB8AC3E}">
        <p14:creationId xmlns:p14="http://schemas.microsoft.com/office/powerpoint/2010/main" val="1698628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459162"/>
          </a:xfrm>
        </p:spPr>
        <p:txBody>
          <a:bodyPr>
            <a:normAutofit/>
          </a:bodyPr>
          <a:lstStyle/>
          <a:p>
            <a:r>
              <a:rPr lang="en-US" b="1" dirty="0" smtClean="0"/>
              <a:t>Element 5.</a:t>
            </a:r>
            <a:r>
              <a:rPr lang="en-US" dirty="0" smtClean="0"/>
              <a:t> Unless </a:t>
            </a:r>
            <a:r>
              <a:rPr lang="en-US" dirty="0"/>
              <a:t>restrained by constitutional rules, </a:t>
            </a:r>
            <a:r>
              <a:rPr lang="en-US" dirty="0" smtClean="0"/>
              <a:t>special interest </a:t>
            </a:r>
            <a:r>
              <a:rPr lang="en-US" dirty="0"/>
              <a:t>groups will use the democratic political process to obtain government favors at the expense of others.</a:t>
            </a:r>
          </a:p>
        </p:txBody>
      </p:sp>
      <p:sp>
        <p:nvSpPr>
          <p:cNvPr id="3" name="Content Placeholder 2"/>
          <p:cNvSpPr>
            <a:spLocks noGrp="1"/>
          </p:cNvSpPr>
          <p:nvPr>
            <p:ph sz="quarter" idx="1"/>
          </p:nvPr>
        </p:nvSpPr>
        <p:spPr>
          <a:xfrm>
            <a:off x="457200" y="3886200"/>
            <a:ext cx="7467600" cy="2587752"/>
          </a:xfrm>
        </p:spPr>
        <p:txBody>
          <a:bodyPr/>
          <a:lstStyle/>
          <a:p>
            <a:endParaRPr lang="en-US"/>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28</a:t>
            </a:fld>
            <a:endParaRPr lang="en-US"/>
          </a:p>
        </p:txBody>
      </p:sp>
    </p:spTree>
    <p:extLst>
      <p:ext uri="{BB962C8B-B14F-4D97-AF65-F5344CB8AC3E}">
        <p14:creationId xmlns:p14="http://schemas.microsoft.com/office/powerpoint/2010/main" val="1788950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Interest </a:t>
            </a:r>
            <a:r>
              <a:rPr lang="en-US" dirty="0" smtClean="0"/>
              <a:t>Issue</a:t>
            </a:r>
            <a:endParaRPr lang="en-US" dirty="0"/>
          </a:p>
        </p:txBody>
      </p:sp>
      <p:sp>
        <p:nvSpPr>
          <p:cNvPr id="3" name="Content Placeholder 2"/>
          <p:cNvSpPr>
            <a:spLocks noGrp="1"/>
          </p:cNvSpPr>
          <p:nvPr>
            <p:ph sz="quarter" idx="1"/>
          </p:nvPr>
        </p:nvSpPr>
        <p:spPr/>
        <p:txBody>
          <a:bodyPr/>
          <a:lstStyle/>
          <a:p>
            <a:r>
              <a:rPr lang="en-US" b="1" dirty="0" smtClean="0"/>
              <a:t>Special-interest </a:t>
            </a:r>
            <a:r>
              <a:rPr lang="en-US" b="1" dirty="0"/>
              <a:t>issue:</a:t>
            </a:r>
            <a:r>
              <a:rPr lang="en-US" dirty="0"/>
              <a:t> An issue that generates substantial individual benefits to a small organized minority while imposing a small individual cost on many other voters.</a:t>
            </a:r>
          </a:p>
          <a:p>
            <a:pPr lvl="1"/>
            <a:r>
              <a:rPr lang="en-US" dirty="0"/>
              <a:t>Interest group members feel strongly about issues that provide them with substantial personal benefits. Such issues will dominate their political choices.</a:t>
            </a:r>
          </a:p>
          <a:p>
            <a:pPr lvl="1"/>
            <a:r>
              <a:rPr lang="en-US" dirty="0"/>
              <a:t>In contrast, voters bearing the cost of such legislation often are uninformed on the issue because it exerts only a small impact on their personal welfare and because of the rational ignorance effect. </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29</a:t>
            </a:fld>
            <a:endParaRPr lang="en-US"/>
          </a:p>
        </p:txBody>
      </p:sp>
    </p:spTree>
    <p:extLst>
      <p:ext uri="{BB962C8B-B14F-4D97-AF65-F5344CB8AC3E}">
        <p14:creationId xmlns:p14="http://schemas.microsoft.com/office/powerpoint/2010/main" val="545151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 Introduction</a:t>
            </a:r>
            <a:endParaRPr lang="en-US" dirty="0"/>
          </a:p>
        </p:txBody>
      </p:sp>
      <p:sp>
        <p:nvSpPr>
          <p:cNvPr id="3" name="Content Placeholder 2"/>
          <p:cNvSpPr>
            <a:spLocks noGrp="1"/>
          </p:cNvSpPr>
          <p:nvPr>
            <p:ph sz="quarter" idx="1"/>
          </p:nvPr>
        </p:nvSpPr>
        <p:spPr/>
        <p:txBody>
          <a:bodyPr/>
          <a:lstStyle/>
          <a:p>
            <a:r>
              <a:rPr lang="en-US" dirty="0"/>
              <a:t>Economists use the standard of economic efficiency to assess the operation of an </a:t>
            </a:r>
            <a:r>
              <a:rPr lang="en-US" dirty="0" smtClean="0"/>
              <a:t>economy.</a:t>
            </a:r>
          </a:p>
          <a:p>
            <a:pPr lvl="1"/>
            <a:r>
              <a:rPr lang="en-US" dirty="0" smtClean="0"/>
              <a:t>When </a:t>
            </a:r>
            <a:r>
              <a:rPr lang="en-US" dirty="0"/>
              <a:t>resources are used efficiently, only actions that yield more benefits than costs are undertaken. </a:t>
            </a:r>
            <a:endParaRPr lang="en-US" dirty="0" smtClean="0"/>
          </a:p>
          <a:p>
            <a:pPr lvl="1"/>
            <a:r>
              <a:rPr lang="en-US" dirty="0" smtClean="0"/>
              <a:t>In part 3, </a:t>
            </a:r>
            <a:r>
              <a:rPr lang="en-US" dirty="0"/>
              <a:t>the tools of economics will be used to </a:t>
            </a:r>
            <a:r>
              <a:rPr lang="en-US" dirty="0" smtClean="0"/>
              <a:t>analyze the </a:t>
            </a:r>
            <a:r>
              <a:rPr lang="en-US" dirty="0"/>
              <a:t>operation of both markets and the political process </a:t>
            </a:r>
            <a:r>
              <a:rPr lang="en-US" dirty="0" smtClean="0"/>
              <a:t>and compare performance with the </a:t>
            </a:r>
            <a:r>
              <a:rPr lang="en-US" dirty="0"/>
              <a:t>idealized concept of economic </a:t>
            </a:r>
            <a:r>
              <a:rPr lang="en-US" dirty="0" smtClean="0"/>
              <a:t>efficiency. We </a:t>
            </a:r>
            <a:r>
              <a:rPr lang="en-US" dirty="0"/>
              <a:t>will consider the shortcomings of both</a:t>
            </a:r>
            <a:r>
              <a:rPr lang="en-US" dirty="0" smtClean="0"/>
              <a:t>.</a:t>
            </a:r>
          </a:p>
          <a:p>
            <a:pPr lvl="1"/>
            <a:r>
              <a:rPr lang="en-US" dirty="0"/>
              <a:t>During the past half </a:t>
            </a:r>
            <a:r>
              <a:rPr lang="en-US" dirty="0" smtClean="0"/>
              <a:t>century, </a:t>
            </a:r>
            <a:r>
              <a:rPr lang="en-US" dirty="0"/>
              <a:t>application of economic tools to the political process has become an integral part of economics. The term </a:t>
            </a:r>
            <a:r>
              <a:rPr lang="en-US" b="1" dirty="0"/>
              <a:t>Public Choice</a:t>
            </a:r>
            <a:r>
              <a:rPr lang="en-US" dirty="0"/>
              <a:t> is used to describe this analysis</a:t>
            </a:r>
            <a:r>
              <a:rPr lang="en-US" dirty="0" smtClean="0"/>
              <a:t>.</a:t>
            </a: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3</a:t>
            </a:fld>
            <a:endParaRPr lang="en-US"/>
          </a:p>
        </p:txBody>
      </p:sp>
    </p:spTree>
    <p:extLst>
      <p:ext uri="{BB962C8B-B14F-4D97-AF65-F5344CB8AC3E}">
        <p14:creationId xmlns:p14="http://schemas.microsoft.com/office/powerpoint/2010/main" val="669433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Failure: Special </a:t>
            </a:r>
            <a:r>
              <a:rPr lang="en-US" dirty="0"/>
              <a:t>Interest Effect</a:t>
            </a:r>
          </a:p>
        </p:txBody>
      </p:sp>
      <p:sp>
        <p:nvSpPr>
          <p:cNvPr id="3" name="Content Placeholder 2"/>
          <p:cNvSpPr>
            <a:spLocks noGrp="1"/>
          </p:cNvSpPr>
          <p:nvPr>
            <p:ph sz="quarter" idx="1"/>
          </p:nvPr>
        </p:nvSpPr>
        <p:spPr/>
        <p:txBody>
          <a:bodyPr/>
          <a:lstStyle/>
          <a:p>
            <a:r>
              <a:rPr lang="en-US" b="1" dirty="0" smtClean="0"/>
              <a:t>Special-interest </a:t>
            </a:r>
            <a:r>
              <a:rPr lang="en-US" b="1" dirty="0"/>
              <a:t>effect:</a:t>
            </a:r>
            <a:r>
              <a:rPr lang="en-US" dirty="0"/>
              <a:t> The bias of the political </a:t>
            </a:r>
            <a:r>
              <a:rPr lang="en-US" dirty="0" smtClean="0"/>
              <a:t>process that encourages politicians to support the views of special interests.</a:t>
            </a:r>
          </a:p>
          <a:p>
            <a:pPr lvl="1"/>
            <a:r>
              <a:rPr lang="en-US" dirty="0" smtClean="0"/>
              <a:t>Politicians have a strong incentive to support special interests in exchange for campaign contributions and other forms of political support. This is true even if the action is counterproductive.</a:t>
            </a:r>
          </a:p>
          <a:p>
            <a:pPr lvl="1"/>
            <a:r>
              <a:rPr lang="en-US" dirty="0" smtClean="0"/>
              <a:t>Interest </a:t>
            </a:r>
            <a:r>
              <a:rPr lang="en-US" dirty="0"/>
              <a:t>group members will decide whom to </a:t>
            </a:r>
            <a:r>
              <a:rPr lang="en-US" dirty="0" smtClean="0"/>
              <a:t>support primarily </a:t>
            </a:r>
            <a:r>
              <a:rPr lang="en-US" dirty="0"/>
              <a:t>on the basis of a politician’s stand on </a:t>
            </a:r>
            <a:r>
              <a:rPr lang="en-US" dirty="0" smtClean="0"/>
              <a:t>the special interest issue. As </a:t>
            </a:r>
            <a:r>
              <a:rPr lang="en-US" dirty="0"/>
              <a:t>the rational ignorance effect </a:t>
            </a:r>
            <a:r>
              <a:rPr lang="en-US" dirty="0" smtClean="0"/>
              <a:t>illustrates, </a:t>
            </a:r>
            <a:r>
              <a:rPr lang="en-US" dirty="0"/>
              <a:t>the bulk of voters will </a:t>
            </a:r>
            <a:r>
              <a:rPr lang="en-US" dirty="0" smtClean="0"/>
              <a:t>generally be uninformed and disinterested.</a:t>
            </a:r>
          </a:p>
          <a:p>
            <a:pPr lvl="1"/>
            <a:r>
              <a:rPr lang="en-US" dirty="0" smtClean="0"/>
              <a:t>Logrolling </a:t>
            </a:r>
            <a:r>
              <a:rPr lang="en-US" dirty="0"/>
              <a:t>and pork-barrel legislation strengthen the special interest effect</a:t>
            </a:r>
            <a:r>
              <a:rPr lang="en-US" dirty="0" smtClean="0"/>
              <a:t>.</a:t>
            </a:r>
          </a:p>
          <a:p>
            <a:endParaRPr lang="en-US" dirty="0"/>
          </a:p>
          <a:p>
            <a:endParaRPr lang="en-US" dirty="0"/>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30</a:t>
            </a:fld>
            <a:endParaRPr lang="en-US"/>
          </a:p>
        </p:txBody>
      </p:sp>
    </p:spTree>
    <p:extLst>
      <p:ext uri="{BB962C8B-B14F-4D97-AF65-F5344CB8AC3E}">
        <p14:creationId xmlns:p14="http://schemas.microsoft.com/office/powerpoint/2010/main" val="14968701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Logrolling and Pork-Barrel Projects  </a:t>
            </a:r>
            <a:r>
              <a:rPr lang="en-US" sz="3200" dirty="0" smtClean="0"/>
              <a:t>Reinforce the Special Interest Effect.</a:t>
            </a:r>
            <a:endParaRPr lang="en-US" dirty="0"/>
          </a:p>
        </p:txBody>
      </p:sp>
      <p:sp>
        <p:nvSpPr>
          <p:cNvPr id="3" name="Content Placeholder 2"/>
          <p:cNvSpPr>
            <a:spLocks noGrp="1"/>
          </p:cNvSpPr>
          <p:nvPr>
            <p:ph sz="quarter" idx="1"/>
          </p:nvPr>
        </p:nvSpPr>
        <p:spPr>
          <a:xfrm>
            <a:off x="457200" y="5410200"/>
            <a:ext cx="7467600" cy="1447800"/>
          </a:xfrm>
        </p:spPr>
        <p:txBody>
          <a:bodyPr/>
          <a:lstStyle/>
          <a:p>
            <a:r>
              <a:rPr lang="en-US" dirty="0" smtClean="0"/>
              <a:t>As Exhibit 10 illustrates, projects can be bundled together and obtain majority approval even when each of the projects is counterproductive.</a:t>
            </a:r>
          </a:p>
          <a:p>
            <a:endParaRPr lang="en-US" dirty="0"/>
          </a:p>
        </p:txBody>
      </p:sp>
      <p:sp>
        <p:nvSpPr>
          <p:cNvPr id="4" name="Slide Number Placeholder 3"/>
          <p:cNvSpPr>
            <a:spLocks noGrp="1"/>
          </p:cNvSpPr>
          <p:nvPr>
            <p:ph type="sldNum" sz="quarter" idx="12"/>
          </p:nvPr>
        </p:nvSpPr>
        <p:spPr/>
        <p:txBody>
          <a:bodyPr/>
          <a:lstStyle/>
          <a:p>
            <a:pPr>
              <a:defRPr/>
            </a:pPr>
            <a:fld id="{26F14747-9C45-418B-A952-BFA113E9DC17}" type="slidenum">
              <a:rPr lang="en-US" smtClean="0"/>
              <a:pPr>
                <a:defRPr/>
              </a:pPr>
              <a:t>31</a:t>
            </a:fld>
            <a:endParaRPr lang="en-US"/>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30" t="-544" r="765" b="98"/>
          <a:stretch/>
        </p:blipFill>
        <p:spPr>
          <a:xfrm>
            <a:off x="1752600" y="1524000"/>
            <a:ext cx="5410200" cy="3810000"/>
          </a:xfrm>
          <a:prstGeom prst="roundRect">
            <a:avLst>
              <a:gd name="adj" fmla="val 3845"/>
            </a:avLst>
          </a:prstGeom>
          <a:ln>
            <a:solidFill>
              <a:schemeClr val="tx1"/>
            </a:solidFill>
          </a:ln>
          <a:effectLst>
            <a:outerShdw blurRad="50800" dist="76200" dir="2700000" algn="tl" rotWithShape="0">
              <a:prstClr val="black">
                <a:alpha val="40000"/>
              </a:prstClr>
            </a:outerShdw>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The Special Interest Effect: A “Sweet” Example</a:t>
            </a:r>
            <a:br>
              <a:rPr lang="en-US" dirty="0" smtClean="0"/>
            </a:br>
            <a:endParaRPr lang="en-US" dirty="0"/>
          </a:p>
        </p:txBody>
      </p:sp>
      <p:sp>
        <p:nvSpPr>
          <p:cNvPr id="3" name="Content Placeholder 2"/>
          <p:cNvSpPr>
            <a:spLocks noGrp="1"/>
          </p:cNvSpPr>
          <p:nvPr>
            <p:ph sz="quarter" idx="1"/>
          </p:nvPr>
        </p:nvSpPr>
        <p:spPr>
          <a:xfrm>
            <a:off x="457200" y="1066800"/>
            <a:ext cx="7467600" cy="4873752"/>
          </a:xfrm>
        </p:spPr>
        <p:txBody>
          <a:bodyPr/>
          <a:lstStyle/>
          <a:p>
            <a:r>
              <a:rPr lang="en-US" dirty="0" smtClean="0"/>
              <a:t>The sugar program provides an example of the special interest effect.</a:t>
            </a:r>
          </a:p>
          <a:p>
            <a:pPr lvl="1"/>
            <a:r>
              <a:rPr lang="en-US" dirty="0" smtClean="0"/>
              <a:t>Federal price supports and import quotas cause the price of sugar in the U.S to be 50 to </a:t>
            </a:r>
            <a:r>
              <a:rPr lang="en-US" dirty="0"/>
              <a:t>100 percent </a:t>
            </a:r>
            <a:r>
              <a:rPr lang="en-US" dirty="0" smtClean="0"/>
              <a:t>above the world level.</a:t>
            </a:r>
          </a:p>
          <a:p>
            <a:pPr lvl="1"/>
            <a:r>
              <a:rPr lang="en-US" dirty="0" smtClean="0"/>
              <a:t>Approximately 20,000 sugar growers derive huge personal gains at the expense of millions of sugar consumers.</a:t>
            </a:r>
          </a:p>
          <a:p>
            <a:pPr lvl="1"/>
            <a:r>
              <a:rPr lang="en-US" dirty="0" smtClean="0"/>
              <a:t>The </a:t>
            </a:r>
            <a:r>
              <a:rPr lang="en-US" dirty="0"/>
              <a:t>sugar lobby contributed more than $16 million to </a:t>
            </a:r>
            <a:r>
              <a:rPr lang="en-US" dirty="0" smtClean="0"/>
              <a:t>legislators and candidates during the most recent election cycle.</a:t>
            </a:r>
          </a:p>
          <a:p>
            <a:pPr lvl="1"/>
            <a:r>
              <a:rPr lang="en-US" dirty="0" smtClean="0"/>
              <a:t>The program continues even though Americans </a:t>
            </a:r>
            <a:r>
              <a:rPr lang="en-US" dirty="0"/>
              <a:t>are worse off because their resources are </a:t>
            </a:r>
            <a:r>
              <a:rPr lang="en-US" dirty="0" smtClean="0"/>
              <a:t>wasted </a:t>
            </a:r>
            <a:r>
              <a:rPr lang="en-US" dirty="0"/>
              <a:t>producing a good we are </a:t>
            </a:r>
            <a:r>
              <a:rPr lang="en-US" dirty="0" smtClean="0"/>
              <a:t>ill-suited </a:t>
            </a:r>
            <a:r>
              <a:rPr lang="en-US" dirty="0"/>
              <a:t>to </a:t>
            </a:r>
            <a:r>
              <a:rPr lang="en-US" dirty="0" smtClean="0"/>
              <a:t>produce.</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Interest Effect, Innovation, and Competition</a:t>
            </a:r>
            <a:endParaRPr lang="en-US" dirty="0"/>
          </a:p>
        </p:txBody>
      </p:sp>
      <p:sp>
        <p:nvSpPr>
          <p:cNvPr id="3" name="Content Placeholder 2"/>
          <p:cNvSpPr>
            <a:spLocks noGrp="1"/>
          </p:cNvSpPr>
          <p:nvPr>
            <p:ph sz="quarter" idx="1"/>
          </p:nvPr>
        </p:nvSpPr>
        <p:spPr/>
        <p:txBody>
          <a:bodyPr/>
          <a:lstStyle/>
          <a:p>
            <a:r>
              <a:rPr lang="en-US" dirty="0"/>
              <a:t>The special-interest effect </a:t>
            </a:r>
            <a:r>
              <a:rPr lang="en-US" dirty="0" smtClean="0"/>
              <a:t>tends </a:t>
            </a:r>
            <a:r>
              <a:rPr lang="en-US" dirty="0"/>
              <a:t>to stifle </a:t>
            </a:r>
            <a:r>
              <a:rPr lang="en-US" dirty="0" smtClean="0"/>
              <a:t>innovation and the competitive process.</a:t>
            </a:r>
          </a:p>
          <a:p>
            <a:endParaRPr lang="en-US" dirty="0" smtClean="0"/>
          </a:p>
          <a:p>
            <a:r>
              <a:rPr lang="en-US" dirty="0" smtClean="0"/>
              <a:t>Politicians will tend to favor established </a:t>
            </a:r>
            <a:r>
              <a:rPr lang="en-US" dirty="0"/>
              <a:t>businesses </a:t>
            </a:r>
            <a:r>
              <a:rPr lang="en-US" dirty="0" smtClean="0"/>
              <a:t>with a stronger record </a:t>
            </a:r>
            <a:r>
              <a:rPr lang="en-US" dirty="0"/>
              <a:t>of political </a:t>
            </a:r>
            <a:r>
              <a:rPr lang="en-US" dirty="0" smtClean="0"/>
              <a:t>contributions and better </a:t>
            </a:r>
            <a:r>
              <a:rPr lang="en-US" dirty="0"/>
              <a:t>knowledge of lobbying </a:t>
            </a:r>
            <a:r>
              <a:rPr lang="en-US" dirty="0" smtClean="0"/>
              <a:t>techniques than newer innovative upstart firms.</a:t>
            </a:r>
          </a:p>
          <a:p>
            <a:pPr lvl="1"/>
            <a:r>
              <a:rPr lang="en-US" dirty="0" smtClean="0"/>
              <a:t>The experience of </a:t>
            </a:r>
            <a:r>
              <a:rPr lang="en-US" dirty="0" err="1" smtClean="0"/>
              <a:t>Uber</a:t>
            </a:r>
            <a:r>
              <a:rPr lang="en-US" dirty="0" smtClean="0"/>
              <a:t> and Tesla provide examples. </a:t>
            </a: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33</a:t>
            </a:fld>
            <a:endParaRPr lang="en-US"/>
          </a:p>
        </p:txBody>
      </p:sp>
    </p:spTree>
    <p:extLst>
      <p:ext uri="{BB962C8B-B14F-4D97-AF65-F5344CB8AC3E}">
        <p14:creationId xmlns:p14="http://schemas.microsoft.com/office/powerpoint/2010/main" val="1876827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544762"/>
          </a:xfrm>
        </p:spPr>
        <p:txBody>
          <a:bodyPr>
            <a:normAutofit/>
          </a:bodyPr>
          <a:lstStyle/>
          <a:p>
            <a:r>
              <a:rPr lang="en-US" b="1" dirty="0" smtClean="0"/>
              <a:t>Element 6.</a:t>
            </a:r>
            <a:r>
              <a:rPr lang="en-US" dirty="0" smtClean="0"/>
              <a:t> Unless </a:t>
            </a:r>
            <a:r>
              <a:rPr lang="en-US" dirty="0"/>
              <a:t>restrained by constitutional rules, legislators will run budget deficits and spend excessively.</a:t>
            </a:r>
          </a:p>
        </p:txBody>
      </p:sp>
      <p:sp>
        <p:nvSpPr>
          <p:cNvPr id="3" name="Content Placeholder 2"/>
          <p:cNvSpPr>
            <a:spLocks noGrp="1"/>
          </p:cNvSpPr>
          <p:nvPr>
            <p:ph sz="quarter" idx="1"/>
          </p:nvPr>
        </p:nvSpPr>
        <p:spPr>
          <a:xfrm>
            <a:off x="838200" y="3048000"/>
            <a:ext cx="6781800" cy="3425952"/>
          </a:xfrm>
        </p:spPr>
        <p:txBody>
          <a:bodyPr/>
          <a:lstStyle/>
          <a:p>
            <a:pPr marL="0" indent="0">
              <a:buNone/>
            </a:pPr>
            <a:r>
              <a:rPr lang="en-US" i="1" dirty="0"/>
              <a:t>The attractiveness of financing spending by debt issue to the elected politicians should be obvious. Borrowing allows spending to be made that will yield immediate political payoffs without the incurring of any immediate political cost</a:t>
            </a:r>
            <a:r>
              <a:rPr lang="en-US" i="1" dirty="0" smtClean="0"/>
              <a:t>.</a:t>
            </a:r>
            <a:endParaRPr lang="en-US" i="1" dirty="0"/>
          </a:p>
          <a:p>
            <a:pPr marL="0" indent="0">
              <a:buNone/>
            </a:pPr>
            <a:r>
              <a:rPr lang="en-US" dirty="0" smtClean="0"/>
              <a:t>			   —James Buchanan,</a:t>
            </a:r>
          </a:p>
          <a:p>
            <a:pPr marL="0" indent="0">
              <a:buNone/>
            </a:pPr>
            <a:r>
              <a:rPr lang="en-US" dirty="0"/>
              <a:t>	</a:t>
            </a:r>
            <a:r>
              <a:rPr lang="en-US" dirty="0" smtClean="0"/>
              <a:t>		       1986 </a:t>
            </a:r>
            <a:r>
              <a:rPr lang="en-US" dirty="0"/>
              <a:t>Nobel Laureate</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34</a:t>
            </a:fld>
            <a:endParaRPr lang="en-US"/>
          </a:p>
        </p:txBody>
      </p:sp>
    </p:spTree>
    <p:extLst>
      <p:ext uri="{BB962C8B-B14F-4D97-AF65-F5344CB8AC3E}">
        <p14:creationId xmlns:p14="http://schemas.microsoft.com/office/powerpoint/2010/main" val="5203328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Budget Deficits and the National Debt</a:t>
            </a:r>
            <a:endParaRPr lang="en-US" dirty="0"/>
          </a:p>
        </p:txBody>
      </p:sp>
      <p:sp>
        <p:nvSpPr>
          <p:cNvPr id="3" name="Content Placeholder 2"/>
          <p:cNvSpPr>
            <a:spLocks noGrp="1"/>
          </p:cNvSpPr>
          <p:nvPr>
            <p:ph sz="quarter" idx="1"/>
          </p:nvPr>
        </p:nvSpPr>
        <p:spPr/>
        <p:txBody>
          <a:bodyPr/>
          <a:lstStyle/>
          <a:p>
            <a:r>
              <a:rPr lang="en-US" sz="2700" dirty="0" smtClean="0"/>
              <a:t>When government spending exceeds revenues, a deficit will occur.</a:t>
            </a:r>
          </a:p>
          <a:p>
            <a:r>
              <a:rPr lang="en-US" sz="2700" dirty="0" smtClean="0"/>
              <a:t>When the government runs a deficit, it is financed by borrowing, the issuing of Treasury bonds.</a:t>
            </a:r>
          </a:p>
          <a:p>
            <a:r>
              <a:rPr lang="en-US" sz="2700" dirty="0" smtClean="0"/>
              <a:t>The borrowing increases the national debt, the total outstanding bonds on which the government must pay interest.</a:t>
            </a:r>
          </a:p>
          <a:p>
            <a:r>
              <a:rPr lang="en-US" sz="2700" dirty="0" smtClean="0"/>
              <a:t>In contrast, a budget surplus (excess of revenue relative to spending) would reduce the government’s outstanding debt.</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Keynesian Revolution and Budget Deficits </a:t>
            </a:r>
            <a:endParaRPr lang="en-US" dirty="0"/>
          </a:p>
        </p:txBody>
      </p:sp>
      <p:sp>
        <p:nvSpPr>
          <p:cNvPr id="3" name="Content Placeholder 2"/>
          <p:cNvSpPr>
            <a:spLocks noGrp="1"/>
          </p:cNvSpPr>
          <p:nvPr>
            <p:ph sz="quarter" idx="1"/>
          </p:nvPr>
        </p:nvSpPr>
        <p:spPr/>
        <p:txBody>
          <a:bodyPr/>
          <a:lstStyle/>
          <a:p>
            <a:r>
              <a:rPr lang="en-US" sz="2700" dirty="0" smtClean="0"/>
              <a:t>Prior to 1960, it was widely believed that the federal government should balance its budget. Except during war, this was pretty much the case.</a:t>
            </a:r>
          </a:p>
          <a:p>
            <a:r>
              <a:rPr lang="en-US" sz="2700" dirty="0" smtClean="0"/>
              <a:t>Keynesians argued that budget deficits should be run when the economy was weak.</a:t>
            </a:r>
          </a:p>
          <a:p>
            <a:r>
              <a:rPr lang="en-US" sz="2700" dirty="0" smtClean="0"/>
              <a:t>The Keynesian view released politicians from a balanced budget constraint.</a:t>
            </a:r>
          </a:p>
          <a:p>
            <a:r>
              <a:rPr lang="en-US" sz="2700" dirty="0" smtClean="0"/>
              <a:t>During 1960-2015 the </a:t>
            </a:r>
            <a:r>
              <a:rPr lang="en-US" sz="2700" dirty="0"/>
              <a:t>federal government has run </a:t>
            </a:r>
            <a:r>
              <a:rPr lang="en-US" sz="2700" dirty="0" smtClean="0"/>
              <a:t>52 </a:t>
            </a:r>
            <a:r>
              <a:rPr lang="en-US" sz="2700" dirty="0"/>
              <a:t>deficits and four surpluses</a:t>
            </a:r>
            <a:r>
              <a:rPr lang="en-US" sz="2700" dirty="0" smtClean="0"/>
              <a:t>.</a:t>
            </a: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876800"/>
            <a:ext cx="7467600" cy="1444752"/>
          </a:xfrm>
        </p:spPr>
        <p:txBody>
          <a:bodyPr/>
          <a:lstStyle/>
          <a:p>
            <a:r>
              <a:rPr lang="en-US" dirty="0"/>
              <a:t>The federal government has run a budget deficit most every year since 1960. Given the political incentive structure, is this surprising</a:t>
            </a:r>
            <a:r>
              <a:rPr lang="en-US" dirty="0" smtClean="0"/>
              <a:t>? See the following slide.</a:t>
            </a:r>
            <a:endParaRPr lang="en-US" dirty="0"/>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37</a:t>
            </a:fld>
            <a:endParaRPr lang="en-US"/>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472" t="256" r="1295" b="15163"/>
          <a:stretch/>
        </p:blipFill>
        <p:spPr>
          <a:xfrm>
            <a:off x="457200" y="1219200"/>
            <a:ext cx="7772400" cy="3429000"/>
          </a:xfrm>
          <a:prstGeom prst="roundRect">
            <a:avLst>
              <a:gd name="adj" fmla="val 3516"/>
            </a:avLst>
          </a:prstGeom>
          <a:ln>
            <a:solidFill>
              <a:schemeClr val="tx1"/>
            </a:solidFill>
          </a:ln>
          <a:effectLst>
            <a:outerShdw blurRad="50800" dist="76200" dir="2700000" algn="tl" rotWithShape="0">
              <a:prstClr val="black">
                <a:alpha val="40000"/>
              </a:prstClr>
            </a:outerShdw>
          </a:effectLst>
        </p:spPr>
      </p:pic>
      <p:sp>
        <p:nvSpPr>
          <p:cNvPr id="6" name="TextBox 5"/>
          <p:cNvSpPr txBox="1"/>
          <p:nvPr/>
        </p:nvSpPr>
        <p:spPr>
          <a:xfrm>
            <a:off x="304800" y="6611779"/>
            <a:ext cx="8275022" cy="246221"/>
          </a:xfrm>
          <a:prstGeom prst="rect">
            <a:avLst/>
          </a:prstGeom>
          <a:noFill/>
        </p:spPr>
        <p:txBody>
          <a:bodyPr wrap="none" rtlCol="0">
            <a:spAutoFit/>
          </a:bodyPr>
          <a:lstStyle/>
          <a:p>
            <a:r>
              <a:rPr lang="en-US" sz="1000" dirty="0" smtClean="0"/>
              <a:t>Source: Office of Management and Budget, President’s Budget *FY 2011 Budget, Table 1.3. http://</a:t>
            </a:r>
            <a:r>
              <a:rPr lang="en-US" sz="1000" dirty="0" err="1" smtClean="0"/>
              <a:t>www.whitehouse.gov</a:t>
            </a:r>
            <a:r>
              <a:rPr lang="en-US" sz="1000" dirty="0" smtClean="0"/>
              <a:t>/</a:t>
            </a:r>
            <a:r>
              <a:rPr lang="en-US" sz="1000" dirty="0" err="1" smtClean="0"/>
              <a:t>omb</a:t>
            </a:r>
            <a:r>
              <a:rPr lang="en-US" sz="1000" dirty="0" smtClean="0"/>
              <a:t>/budget/</a:t>
            </a:r>
            <a:r>
              <a:rPr lang="en-US" sz="1000" dirty="0" err="1" smtClean="0"/>
              <a:t>historicals</a:t>
            </a:r>
            <a:r>
              <a:rPr lang="en-US" sz="1000" dirty="0" smtClean="0"/>
              <a:t>/</a:t>
            </a:r>
            <a:endParaRPr lang="en-US" sz="1000" dirty="0"/>
          </a:p>
        </p:txBody>
      </p:sp>
    </p:spTree>
    <p:extLst>
      <p:ext uri="{BB962C8B-B14F-4D97-AF65-F5344CB8AC3E}">
        <p14:creationId xmlns:p14="http://schemas.microsoft.com/office/powerpoint/2010/main" val="7372456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Failure: The Shortsightedness Effect</a:t>
            </a:r>
            <a:endParaRPr lang="en-US" dirty="0"/>
          </a:p>
        </p:txBody>
      </p:sp>
      <p:sp>
        <p:nvSpPr>
          <p:cNvPr id="3" name="Content Placeholder 2"/>
          <p:cNvSpPr>
            <a:spLocks noGrp="1"/>
          </p:cNvSpPr>
          <p:nvPr>
            <p:ph sz="quarter" idx="1"/>
          </p:nvPr>
        </p:nvSpPr>
        <p:spPr/>
        <p:txBody>
          <a:bodyPr/>
          <a:lstStyle/>
          <a:p>
            <a:r>
              <a:rPr lang="en-US" b="1" dirty="0"/>
              <a:t>Shortsightedness </a:t>
            </a:r>
            <a:r>
              <a:rPr lang="en-US" b="1" dirty="0" smtClean="0"/>
              <a:t>Effect:</a:t>
            </a:r>
            <a:r>
              <a:rPr lang="en-US" dirty="0"/>
              <a:t> </a:t>
            </a:r>
            <a:r>
              <a:rPr lang="en-US" dirty="0" smtClean="0"/>
              <a:t>Issues </a:t>
            </a:r>
            <a:r>
              <a:rPr lang="en-US" dirty="0"/>
              <a:t>that yield </a:t>
            </a:r>
            <a:r>
              <a:rPr lang="en-US" dirty="0" smtClean="0"/>
              <a:t>current, highly visible </a:t>
            </a:r>
            <a:r>
              <a:rPr lang="en-US" dirty="0"/>
              <a:t>benefits </a:t>
            </a:r>
            <a:r>
              <a:rPr lang="en-US" dirty="0" smtClean="0"/>
              <a:t>at </a:t>
            </a:r>
            <a:r>
              <a:rPr lang="en-US" dirty="0"/>
              <a:t>the expense of future costs that are difficult to identify.</a:t>
            </a:r>
          </a:p>
          <a:p>
            <a:pPr lvl="1"/>
            <a:r>
              <a:rPr lang="en-US" dirty="0"/>
              <a:t>The political process is biased toward the adoption </a:t>
            </a:r>
            <a:br>
              <a:rPr lang="en-US" dirty="0"/>
            </a:br>
            <a:r>
              <a:rPr lang="en-US" dirty="0"/>
              <a:t>of such proposals even when they are inefficient</a:t>
            </a:r>
            <a:r>
              <a:rPr lang="en-US" dirty="0" smtClean="0"/>
              <a:t>.</a:t>
            </a:r>
          </a:p>
          <a:p>
            <a:pPr lvl="1"/>
            <a:endParaRPr lang="en-US" dirty="0"/>
          </a:p>
          <a:p>
            <a:pPr lvl="1"/>
            <a:r>
              <a:rPr lang="en-US" dirty="0"/>
              <a:t>The shortsightedness effect explains why politicians will find debt financing and unfunded promises </a:t>
            </a:r>
            <a:r>
              <a:rPr lang="en-US" dirty="0" smtClean="0"/>
              <a:t>attractive—they </a:t>
            </a:r>
            <a:r>
              <a:rPr lang="en-US" dirty="0"/>
              <a:t>make it possible for politicians to provide current benefits to voters without levying an equivalent amount of taxes (to pay for them</a:t>
            </a:r>
            <a:r>
              <a:rPr lang="en-US" dirty="0" smtClean="0"/>
              <a:t>).</a:t>
            </a:r>
            <a:endParaRPr lang="en-US" dirty="0"/>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38</a:t>
            </a:fld>
            <a:endParaRPr lang="en-US"/>
          </a:p>
        </p:txBody>
      </p:sp>
    </p:spTree>
    <p:extLst>
      <p:ext uri="{BB962C8B-B14F-4D97-AF65-F5344CB8AC3E}">
        <p14:creationId xmlns:p14="http://schemas.microsoft.com/office/powerpoint/2010/main" val="10834779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Spending Watchdogs</a:t>
            </a:r>
            <a:endParaRPr lang="en-US" dirty="0"/>
          </a:p>
        </p:txBody>
      </p:sp>
      <p:sp>
        <p:nvSpPr>
          <p:cNvPr id="3" name="Content Placeholder 2"/>
          <p:cNvSpPr>
            <a:spLocks noGrp="1"/>
          </p:cNvSpPr>
          <p:nvPr>
            <p:ph sz="quarter" idx="1"/>
          </p:nvPr>
        </p:nvSpPr>
        <p:spPr/>
        <p:txBody>
          <a:bodyPr/>
          <a:lstStyle/>
          <a:p>
            <a:r>
              <a:rPr lang="en-US" dirty="0" smtClean="0"/>
              <a:t>Each </a:t>
            </a:r>
            <a:r>
              <a:rPr lang="en-US" dirty="0"/>
              <a:t>member of Congress has a strong incentive to fight hard for expenditures beneficial to his or her constituents</a:t>
            </a:r>
            <a:r>
              <a:rPr lang="en-US" dirty="0" smtClean="0"/>
              <a:t>.</a:t>
            </a:r>
          </a:p>
          <a:p>
            <a:endParaRPr lang="en-US" dirty="0"/>
          </a:p>
          <a:p>
            <a:r>
              <a:rPr lang="en-US" dirty="0" smtClean="0"/>
              <a:t>But, there is little or no incentive for a legislator to be a spending “watchdog”.</a:t>
            </a:r>
          </a:p>
          <a:p>
            <a:pPr lvl="1"/>
            <a:r>
              <a:rPr lang="en-US" dirty="0" smtClean="0"/>
              <a:t>Consider the incentives to overspend if every member of Congress decides to go to dinner one night and split the bill by 1/535</a:t>
            </a:r>
            <a:r>
              <a:rPr lang="en-US" baseline="30000" dirty="0" smtClean="0"/>
              <a:t>th</a:t>
            </a:r>
            <a:r>
              <a:rPr lang="en-US" dirty="0" smtClean="0"/>
              <a:t>. What are the incentives to spend “efficiently” if each member has to pay for each item ordered? How is this altered when each pays 1/535</a:t>
            </a:r>
            <a:r>
              <a:rPr lang="en-US" baseline="30000" dirty="0" smtClean="0"/>
              <a:t>th</a:t>
            </a:r>
            <a:r>
              <a:rPr lang="en-US" dirty="0" smtClean="0"/>
              <a:t> of the bill?</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a:t>
            </a:r>
            <a:r>
              <a:rPr lang="en-US" dirty="0" smtClean="0"/>
              <a:t>8</a:t>
            </a:r>
            <a:r>
              <a:rPr lang="en-US" dirty="0"/>
              <a:t>: Market </a:t>
            </a:r>
            <a:r>
              <a:rPr lang="en-US" dirty="0" smtClean="0"/>
              <a:t>Failure </a:t>
            </a:r>
            <a:r>
              <a:rPr lang="en-US" dirty="0"/>
              <a:t>and the </a:t>
            </a:r>
            <a:r>
              <a:rPr lang="en-US" dirty="0" smtClean="0"/>
              <a:t>Role </a:t>
            </a:r>
            <a:r>
              <a:rPr lang="en-US" dirty="0"/>
              <a:t>of </a:t>
            </a:r>
            <a:r>
              <a:rPr lang="en-US" dirty="0" smtClean="0"/>
              <a:t>Government</a:t>
            </a:r>
            <a:endParaRPr lang="en-US" dirty="0"/>
          </a:p>
        </p:txBody>
      </p:sp>
      <p:sp>
        <p:nvSpPr>
          <p:cNvPr id="3" name="Content Placeholder 2"/>
          <p:cNvSpPr>
            <a:spLocks noGrp="1"/>
          </p:cNvSpPr>
          <p:nvPr>
            <p:ph sz="quarter" idx="1"/>
          </p:nvPr>
        </p:nvSpPr>
        <p:spPr/>
        <p:txBody>
          <a:bodyPr/>
          <a:lstStyle/>
          <a:p>
            <a:r>
              <a:rPr lang="en-US" dirty="0" smtClean="0"/>
              <a:t>CSE Part 3, Elements 1, 2, and 3</a:t>
            </a:r>
          </a:p>
          <a:p>
            <a:r>
              <a:rPr lang="en-US" dirty="0" smtClean="0"/>
              <a:t>Concepts Covered:</a:t>
            </a:r>
          </a:p>
          <a:p>
            <a:pPr lvl="1"/>
            <a:r>
              <a:rPr lang="en-US" dirty="0"/>
              <a:t>Protective and productive roles of government </a:t>
            </a:r>
          </a:p>
          <a:p>
            <a:pPr lvl="1"/>
            <a:r>
              <a:rPr lang="en-US" dirty="0"/>
              <a:t>Market failure: monopoly </a:t>
            </a:r>
            <a:endParaRPr lang="en-US" dirty="0" smtClean="0"/>
          </a:p>
          <a:p>
            <a:pPr lvl="1"/>
            <a:r>
              <a:rPr lang="en-US" dirty="0" smtClean="0"/>
              <a:t>Market </a:t>
            </a:r>
            <a:r>
              <a:rPr lang="en-US" dirty="0"/>
              <a:t>failure: </a:t>
            </a:r>
            <a:r>
              <a:rPr lang="en-US" dirty="0" smtClean="0"/>
              <a:t>externalities</a:t>
            </a:r>
            <a:endParaRPr lang="en-US" dirty="0"/>
          </a:p>
          <a:p>
            <a:pPr lvl="1"/>
            <a:r>
              <a:rPr lang="en-US" dirty="0"/>
              <a:t>Market failure: public </a:t>
            </a:r>
            <a:r>
              <a:rPr lang="en-US" dirty="0" smtClean="0"/>
              <a:t>goods</a:t>
            </a:r>
            <a:endParaRPr lang="en-US" dirty="0"/>
          </a:p>
          <a:p>
            <a:pPr lvl="1"/>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4</a:t>
            </a:fld>
            <a:endParaRPr lang="en-US"/>
          </a:p>
        </p:txBody>
      </p:sp>
    </p:spTree>
    <p:extLst>
      <p:ext uri="{BB962C8B-B14F-4D97-AF65-F5344CB8AC3E}">
        <p14:creationId xmlns:p14="http://schemas.microsoft.com/office/powerpoint/2010/main" val="4116185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Shortsightedness Effect and Unfunded Promises</a:t>
            </a:r>
            <a:endParaRPr lang="en-US" dirty="0"/>
          </a:p>
        </p:txBody>
      </p:sp>
      <p:sp>
        <p:nvSpPr>
          <p:cNvPr id="3" name="Content Placeholder 2"/>
          <p:cNvSpPr>
            <a:spLocks noGrp="1"/>
          </p:cNvSpPr>
          <p:nvPr>
            <p:ph sz="quarter" idx="1"/>
          </p:nvPr>
        </p:nvSpPr>
        <p:spPr/>
        <p:txBody>
          <a:bodyPr/>
          <a:lstStyle/>
          <a:p>
            <a:r>
              <a:rPr lang="en-US" sz="2700" dirty="0" smtClean="0"/>
              <a:t>The shortsightedness effect also provides a strong incentive for politicians to support unfunded promises—programs promising benefits that are greater than revenues generated by the tax rates levied for their support.</a:t>
            </a:r>
          </a:p>
          <a:p>
            <a:pPr lvl="1"/>
            <a:r>
              <a:rPr lang="en-US" dirty="0" smtClean="0"/>
              <a:t>The federal government has promised senior citizens future payments under the Social Security and Medicare programs that are far greater than the payroll tax revenues that provide their financing.</a:t>
            </a:r>
          </a:p>
          <a:p>
            <a:pPr lvl="2"/>
            <a:r>
              <a:rPr lang="en-US" dirty="0" smtClean="0"/>
              <a:t>The debt implied by the unfunded Social Security and Medicare liabilities is almost four times the size of the official national debt.</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What Will Happen If the Federal Government Does Not Bring Its Finances Under Control?  </a:t>
            </a:r>
            <a:endParaRPr lang="en-US" dirty="0"/>
          </a:p>
        </p:txBody>
      </p:sp>
      <p:sp>
        <p:nvSpPr>
          <p:cNvPr id="3" name="Content Placeholder 2"/>
          <p:cNvSpPr>
            <a:spLocks noGrp="1"/>
          </p:cNvSpPr>
          <p:nvPr>
            <p:ph sz="quarter" idx="1"/>
          </p:nvPr>
        </p:nvSpPr>
        <p:spPr/>
        <p:txBody>
          <a:bodyPr/>
          <a:lstStyle/>
          <a:p>
            <a:r>
              <a:rPr lang="en-US" sz="2700" dirty="0" smtClean="0"/>
              <a:t>There will be repercussions in credit markets (higher interest rates, others will be less willing to lend to the U.S. federal government, </a:t>
            </a:r>
            <a:r>
              <a:rPr lang="en-US" sz="2700" dirty="0" err="1" smtClean="0"/>
              <a:t>etc</a:t>
            </a:r>
            <a:r>
              <a:rPr lang="en-US" sz="2700" dirty="0" smtClean="0"/>
              <a:t>).</a:t>
            </a:r>
          </a:p>
          <a:p>
            <a:r>
              <a:rPr lang="en-US" sz="2700" dirty="0" smtClean="0"/>
              <a:t>The excessive debt could fuel another financial crisis in the future (consider what has recently happened in Greece).</a:t>
            </a:r>
          </a:p>
          <a:p>
            <a:r>
              <a:rPr lang="en-US" sz="2700" dirty="0" smtClean="0"/>
              <a:t>There will be higher personal and business taxes in the future.</a:t>
            </a:r>
          </a:p>
          <a:p>
            <a:r>
              <a:rPr lang="en-US" sz="2700" dirty="0" smtClean="0"/>
              <a:t>The debt could lead to additional money creation and inflation in the future.</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401762"/>
          </a:xfrm>
        </p:spPr>
        <p:txBody>
          <a:bodyPr>
            <a:normAutofit/>
          </a:bodyPr>
          <a:lstStyle/>
          <a:p>
            <a:pPr lvl="0"/>
            <a:r>
              <a:rPr lang="en-US" dirty="0" smtClean="0"/>
              <a:t>Control of Federal Spending and Borrowing</a:t>
            </a:r>
            <a:endParaRPr lang="en-US" dirty="0"/>
          </a:p>
        </p:txBody>
      </p:sp>
      <p:sp>
        <p:nvSpPr>
          <p:cNvPr id="3" name="Content Placeholder 2"/>
          <p:cNvSpPr>
            <a:spLocks noGrp="1"/>
          </p:cNvSpPr>
          <p:nvPr>
            <p:ph sz="quarter" idx="1"/>
          </p:nvPr>
        </p:nvSpPr>
        <p:spPr/>
        <p:txBody>
          <a:bodyPr/>
          <a:lstStyle/>
          <a:p>
            <a:r>
              <a:rPr lang="en-US" dirty="0" smtClean="0"/>
              <a:t>How can Federal spending and borrowing be controlled? This is unlikely to happen without a change to the political rules. Here are some ideas.</a:t>
            </a:r>
          </a:p>
          <a:p>
            <a:pPr lvl="1"/>
            <a:r>
              <a:rPr lang="en-US" dirty="0" smtClean="0"/>
              <a:t>Amend the Constitution to require the federal government to balance its budget annually.</a:t>
            </a:r>
          </a:p>
          <a:p>
            <a:pPr lvl="1"/>
            <a:r>
              <a:rPr lang="en-US" dirty="0" smtClean="0"/>
              <a:t>Require a two-thirds or three-fourths approval by both Houses of Congress for spending proposals and increases in the federal government’s borrowing power.</a:t>
            </a:r>
          </a:p>
          <a:p>
            <a:pPr lvl="1"/>
            <a:r>
              <a:rPr lang="en-US" dirty="0" smtClean="0"/>
              <a:t>Limit this year’s spending to last year’s level of revenues.</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9: Questions for Thought</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a:pPr>
            <a:r>
              <a:rPr lang="en-US" dirty="0" smtClean="0"/>
              <a:t>Carefully define market failure and government failure. How do they relate to idealized economic efficiency?</a:t>
            </a:r>
          </a:p>
          <a:p>
            <a:pPr marL="457200" indent="-457200">
              <a:buFont typeface="+mj-lt"/>
              <a:buAutoNum type="arabicPeriod"/>
            </a:pPr>
            <a:r>
              <a:rPr lang="en-US" dirty="0" smtClean="0"/>
              <a:t>How does the individual’s incentive to make well informed choices as a consumer compare with their incentive to make well informed choices as a voter?</a:t>
            </a:r>
            <a:endParaRPr lang="en-US" dirty="0"/>
          </a:p>
          <a:p>
            <a:pPr marL="457200" indent="-457200">
              <a:buFont typeface="+mj-lt"/>
              <a:buAutoNum type="arabicPeriod"/>
            </a:pPr>
            <a:r>
              <a:rPr lang="en-US" dirty="0" smtClean="0"/>
              <a:t>Why is deficit spending attractive to politicians? </a:t>
            </a:r>
          </a:p>
          <a:p>
            <a:pPr marL="457200" indent="-457200">
              <a:buFont typeface="+mj-lt"/>
              <a:buAutoNum type="arabicPeriod"/>
            </a:pPr>
            <a:r>
              <a:rPr lang="en-US" dirty="0" smtClean="0"/>
              <a:t>How does the incentive for members of congress to spend on programs beneficial to their district compare to their incentive to control federal spending?</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43</a:t>
            </a:fld>
            <a:endParaRPr lang="en-US"/>
          </a:p>
        </p:txBody>
      </p:sp>
    </p:spTree>
    <p:extLst>
      <p:ext uri="{BB962C8B-B14F-4D97-AF65-F5344CB8AC3E}">
        <p14:creationId xmlns:p14="http://schemas.microsoft.com/office/powerpoint/2010/main" val="3029881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a:t>
            </a:r>
            <a:r>
              <a:rPr lang="en-US" dirty="0" smtClean="0"/>
              <a:t>10</a:t>
            </a:r>
            <a:r>
              <a:rPr lang="en-US" dirty="0"/>
              <a:t>: The </a:t>
            </a:r>
            <a:r>
              <a:rPr lang="en-US" dirty="0" smtClean="0"/>
              <a:t>Economics </a:t>
            </a:r>
            <a:r>
              <a:rPr lang="en-US" dirty="0"/>
              <a:t>of </a:t>
            </a:r>
            <a:r>
              <a:rPr lang="en-US" dirty="0" smtClean="0"/>
              <a:t>Taxes </a:t>
            </a:r>
            <a:r>
              <a:rPr lang="en-US" dirty="0"/>
              <a:t>and </a:t>
            </a:r>
            <a:r>
              <a:rPr lang="en-US" dirty="0" smtClean="0"/>
              <a:t>Transfers</a:t>
            </a:r>
            <a:endParaRPr lang="en-US" dirty="0"/>
          </a:p>
        </p:txBody>
      </p:sp>
      <p:sp>
        <p:nvSpPr>
          <p:cNvPr id="3" name="Content Placeholder 2"/>
          <p:cNvSpPr>
            <a:spLocks noGrp="1"/>
          </p:cNvSpPr>
          <p:nvPr>
            <p:ph sz="quarter" idx="1"/>
          </p:nvPr>
        </p:nvSpPr>
        <p:spPr/>
        <p:txBody>
          <a:bodyPr/>
          <a:lstStyle/>
          <a:p>
            <a:r>
              <a:rPr lang="en-US" dirty="0" smtClean="0"/>
              <a:t>CSE Part 3, Elements 7, 8, and 9</a:t>
            </a:r>
          </a:p>
          <a:p>
            <a:r>
              <a:rPr lang="en-US" dirty="0" smtClean="0"/>
              <a:t>Concepts Covered:</a:t>
            </a:r>
          </a:p>
          <a:p>
            <a:pPr lvl="1"/>
            <a:r>
              <a:rPr lang="en-US" dirty="0"/>
              <a:t>Transfers, incentives, and the “welfare” of recipients </a:t>
            </a:r>
          </a:p>
          <a:p>
            <a:pPr lvl="1"/>
            <a:r>
              <a:rPr lang="en-US" dirty="0"/>
              <a:t>Unintended consequences of transfers and subsidies</a:t>
            </a:r>
          </a:p>
          <a:p>
            <a:pPr lvl="1"/>
            <a:r>
              <a:rPr lang="en-US" dirty="0"/>
              <a:t>Central planning, politics, and resource </a:t>
            </a:r>
            <a:r>
              <a:rPr lang="en-US" dirty="0" smtClean="0"/>
              <a:t>allocation</a:t>
            </a:r>
            <a:endParaRPr lang="en-US" dirty="0"/>
          </a:p>
          <a:p>
            <a:pPr lvl="1"/>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44</a:t>
            </a:fld>
            <a:endParaRPr lang="en-US"/>
          </a:p>
        </p:txBody>
      </p:sp>
    </p:spTree>
    <p:extLst>
      <p:ext uri="{BB962C8B-B14F-4D97-AF65-F5344CB8AC3E}">
        <p14:creationId xmlns:p14="http://schemas.microsoft.com/office/powerpoint/2010/main" val="18348134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916362"/>
          </a:xfrm>
        </p:spPr>
        <p:txBody>
          <a:bodyPr>
            <a:normAutofit/>
          </a:bodyPr>
          <a:lstStyle/>
          <a:p>
            <a:r>
              <a:rPr lang="en-US" b="1" dirty="0"/>
              <a:t>Element 7.</a:t>
            </a:r>
            <a:r>
              <a:rPr lang="en-US" dirty="0"/>
              <a:t> </a:t>
            </a:r>
            <a:r>
              <a:rPr lang="en-US" dirty="0" smtClean="0"/>
              <a:t>When </a:t>
            </a:r>
            <a:r>
              <a:rPr lang="en-US" dirty="0"/>
              <a:t>governments become heavily involved in providing favors to some at the expense of others, inefficiency results and improper, unethical relationships develop between government officials and businesses.</a:t>
            </a:r>
          </a:p>
        </p:txBody>
      </p:sp>
      <p:sp>
        <p:nvSpPr>
          <p:cNvPr id="3" name="Content Placeholder 2"/>
          <p:cNvSpPr>
            <a:spLocks noGrp="1"/>
          </p:cNvSpPr>
          <p:nvPr>
            <p:ph sz="quarter" idx="1"/>
          </p:nvPr>
        </p:nvSpPr>
        <p:spPr>
          <a:xfrm>
            <a:off x="914400" y="4343400"/>
            <a:ext cx="6705600" cy="2514600"/>
          </a:xfrm>
        </p:spPr>
        <p:txBody>
          <a:bodyPr/>
          <a:lstStyle/>
          <a:p>
            <a:pPr marL="0" indent="0">
              <a:buNone/>
            </a:pPr>
            <a:r>
              <a:rPr lang="en-US" sz="2000" i="1" dirty="0"/>
              <a:t>The tool of politics (which frequently becomes its objective) is to extract resources from the general taxpayer with minimum offense and to distribute the proceeds among innumerable claimants in such a way to maximize the support at the polls</a:t>
            </a:r>
            <a:r>
              <a:rPr lang="en-US" sz="2000" i="1" dirty="0" smtClean="0"/>
              <a:t>.</a:t>
            </a:r>
            <a:endParaRPr lang="en-US" sz="2000" dirty="0"/>
          </a:p>
          <a:p>
            <a:pPr marL="0" indent="0">
              <a:buNone/>
            </a:pPr>
            <a:r>
              <a:rPr lang="en-US" sz="2000" dirty="0" smtClean="0"/>
              <a:t>			—James </a:t>
            </a:r>
            <a:r>
              <a:rPr lang="en-US" sz="2000" dirty="0"/>
              <a:t>R. </a:t>
            </a:r>
            <a:r>
              <a:rPr lang="en-US" sz="2000" dirty="0" smtClean="0"/>
              <a:t>Schlesinger,</a:t>
            </a:r>
          </a:p>
          <a:p>
            <a:pPr marL="0" indent="0">
              <a:buNone/>
            </a:pPr>
            <a:r>
              <a:rPr lang="en-US" sz="2000" dirty="0" smtClean="0"/>
              <a:t>			    Former </a:t>
            </a:r>
            <a:r>
              <a:rPr lang="en-US" sz="2000" dirty="0"/>
              <a:t>Secretary of Defense</a:t>
            </a:r>
          </a:p>
          <a:p>
            <a:endParaRPr lang="en-US" sz="2000"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45</a:t>
            </a:fld>
            <a:endParaRPr lang="en-US"/>
          </a:p>
        </p:txBody>
      </p:sp>
    </p:spTree>
    <p:extLst>
      <p:ext uri="{BB962C8B-B14F-4D97-AF65-F5344CB8AC3E}">
        <p14:creationId xmlns:p14="http://schemas.microsoft.com/office/powerpoint/2010/main" val="2194976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Two Ways of Acquiring Wealth</a:t>
            </a:r>
            <a:endParaRPr lang="en-US" dirty="0"/>
          </a:p>
        </p:txBody>
      </p:sp>
      <p:sp>
        <p:nvSpPr>
          <p:cNvPr id="3" name="Content Placeholder 2"/>
          <p:cNvSpPr>
            <a:spLocks noGrp="1"/>
          </p:cNvSpPr>
          <p:nvPr>
            <p:ph sz="quarter" idx="1"/>
          </p:nvPr>
        </p:nvSpPr>
        <p:spPr/>
        <p:txBody>
          <a:bodyPr/>
          <a:lstStyle/>
          <a:p>
            <a:r>
              <a:rPr lang="en-US" dirty="0" smtClean="0"/>
              <a:t>There are two ways of acquiring wealth.</a:t>
            </a:r>
          </a:p>
          <a:p>
            <a:r>
              <a:rPr lang="en-US" dirty="0" smtClean="0"/>
              <a:t>Production:   </a:t>
            </a:r>
          </a:p>
          <a:p>
            <a:pPr lvl="1"/>
            <a:r>
              <a:rPr lang="en-US" dirty="0" smtClean="0"/>
              <a:t>People can get ahead by producing goods or services of value and exchanging them for income. This method of acquiring income helps the exchanging partners and enhances the wealth of society.</a:t>
            </a:r>
            <a:endParaRPr lang="en-US" sz="2700" dirty="0" smtClean="0"/>
          </a:p>
          <a:p>
            <a:r>
              <a:rPr lang="en-US" dirty="0" smtClean="0"/>
              <a:t>Plunder:</a:t>
            </a:r>
          </a:p>
          <a:p>
            <a:pPr lvl="1"/>
            <a:r>
              <a:rPr lang="en-US" dirty="0" smtClean="0"/>
              <a:t>Sometimes people get ahead by “plundering” what others have produced. Plunder not only fails to generate additional income but also consumes resources and thereby reduces the wealth of society.</a:t>
            </a:r>
          </a:p>
          <a:p>
            <a:r>
              <a:rPr lang="en-US" dirty="0"/>
              <a:t>Governments promote </a:t>
            </a:r>
            <a:r>
              <a:rPr lang="en-US" dirty="0" smtClean="0"/>
              <a:t>prosperity </a:t>
            </a:r>
            <a:r>
              <a:rPr lang="en-US" dirty="0"/>
              <a:t>when they encourage </a:t>
            </a:r>
            <a:r>
              <a:rPr lang="en-US" dirty="0" smtClean="0"/>
              <a:t>production and </a:t>
            </a:r>
            <a:r>
              <a:rPr lang="en-US" dirty="0"/>
              <a:t>discourage plunder.</a:t>
            </a:r>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Political Favoritism</a:t>
            </a:r>
            <a:endParaRPr lang="en-US" dirty="0"/>
          </a:p>
        </p:txBody>
      </p:sp>
      <p:sp>
        <p:nvSpPr>
          <p:cNvPr id="3" name="Content Placeholder 2"/>
          <p:cNvSpPr>
            <a:spLocks noGrp="1"/>
          </p:cNvSpPr>
          <p:nvPr>
            <p:ph sz="quarter" idx="1"/>
          </p:nvPr>
        </p:nvSpPr>
        <p:spPr/>
        <p:txBody>
          <a:bodyPr/>
          <a:lstStyle/>
          <a:p>
            <a:r>
              <a:rPr lang="en-US" dirty="0"/>
              <a:t>Subsidies and government favoritism </a:t>
            </a:r>
            <a:r>
              <a:rPr lang="en-US" dirty="0" smtClean="0"/>
              <a:t>endanger </a:t>
            </a:r>
            <a:r>
              <a:rPr lang="en-US" dirty="0"/>
              <a:t>both political democracy and economic efficiency</a:t>
            </a:r>
            <a:r>
              <a:rPr lang="en-US" dirty="0" smtClean="0"/>
              <a:t>.</a:t>
            </a:r>
            <a:endParaRPr lang="en-US" dirty="0"/>
          </a:p>
          <a:p>
            <a:pPr marL="457200" indent="-457200">
              <a:buFont typeface="+mj-lt"/>
              <a:buAutoNum type="arabicPeriod"/>
            </a:pPr>
            <a:r>
              <a:rPr lang="en-US" dirty="0" smtClean="0"/>
              <a:t>Subsidies </a:t>
            </a:r>
            <a:r>
              <a:rPr lang="en-US" dirty="0"/>
              <a:t>distort prices and encourage businesses to </a:t>
            </a:r>
            <a:r>
              <a:rPr lang="en-US" dirty="0" smtClean="0"/>
              <a:t>seek government favors rather than producing better products at a lower cost. </a:t>
            </a:r>
          </a:p>
          <a:p>
            <a:pPr marL="457200" indent="-457200">
              <a:buFont typeface="+mj-lt"/>
              <a:buAutoNum type="arabicPeriod"/>
            </a:pPr>
            <a:r>
              <a:rPr lang="en-US" dirty="0" smtClean="0"/>
              <a:t>Subsidies </a:t>
            </a:r>
            <a:r>
              <a:rPr lang="en-US" dirty="0"/>
              <a:t>to some firms and sectors place </a:t>
            </a:r>
            <a:r>
              <a:rPr lang="en-US" dirty="0" smtClean="0"/>
              <a:t>other firms </a:t>
            </a:r>
            <a:r>
              <a:rPr lang="en-US" dirty="0"/>
              <a:t>at a disadvantage. </a:t>
            </a:r>
            <a:endParaRPr lang="en-US" dirty="0" smtClean="0"/>
          </a:p>
          <a:p>
            <a:pPr marL="457200" indent="-457200">
              <a:buFont typeface="+mj-lt"/>
              <a:buAutoNum type="arabicPeriod"/>
            </a:pPr>
            <a:r>
              <a:rPr lang="en-US" dirty="0" smtClean="0"/>
              <a:t>Subsidies </a:t>
            </a:r>
            <a:r>
              <a:rPr lang="en-US" dirty="0"/>
              <a:t>and favoritism will create an improper, unethical relationship between business and political officials. </a:t>
            </a:r>
            <a:r>
              <a:rPr lang="en-US" dirty="0" smtClean="0"/>
              <a:t>Businesses will seek government favors in order to enhance profit. Economists call this </a:t>
            </a:r>
            <a:r>
              <a:rPr lang="en-US" b="1" dirty="0" smtClean="0"/>
              <a:t>rent seeking</a:t>
            </a:r>
            <a:r>
              <a:rPr lang="en-US" dirty="0" smtClean="0"/>
              <a:t>.</a:t>
            </a: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47</a:t>
            </a:fld>
            <a:endParaRPr lang="en-US"/>
          </a:p>
        </p:txBody>
      </p:sp>
    </p:spTree>
    <p:extLst>
      <p:ext uri="{BB962C8B-B14F-4D97-AF65-F5344CB8AC3E}">
        <p14:creationId xmlns:p14="http://schemas.microsoft.com/office/powerpoint/2010/main" val="13657886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Government Failure: Rent Seeking</a:t>
            </a:r>
          </a:p>
        </p:txBody>
      </p:sp>
      <p:sp>
        <p:nvSpPr>
          <p:cNvPr id="3" name="Content Placeholder 2"/>
          <p:cNvSpPr>
            <a:spLocks noGrp="1"/>
          </p:cNvSpPr>
          <p:nvPr>
            <p:ph sz="quarter" idx="1"/>
          </p:nvPr>
        </p:nvSpPr>
        <p:spPr/>
        <p:txBody>
          <a:bodyPr/>
          <a:lstStyle/>
          <a:p>
            <a:r>
              <a:rPr lang="en-US" b="1" dirty="0"/>
              <a:t>Rent </a:t>
            </a:r>
            <a:r>
              <a:rPr lang="en-US" b="1" dirty="0" smtClean="0"/>
              <a:t>Seeking:</a:t>
            </a:r>
            <a:r>
              <a:rPr lang="en-US" dirty="0" smtClean="0"/>
              <a:t> Actions </a:t>
            </a:r>
            <a:r>
              <a:rPr lang="en-US" dirty="0"/>
              <a:t>by individuals and interest groups designed to restructure public policy in a manner that will either directly or indirectly transfer income to themselves. </a:t>
            </a:r>
          </a:p>
          <a:p>
            <a:pPr lvl="1"/>
            <a:r>
              <a:rPr lang="en-US" dirty="0"/>
              <a:t>Widespread </a:t>
            </a:r>
            <a:r>
              <a:rPr lang="en-US" dirty="0" smtClean="0"/>
              <a:t>use </a:t>
            </a:r>
            <a:r>
              <a:rPr lang="en-US" dirty="0"/>
              <a:t>of the taxing, spending, and regulatory powers of government that favor some at the expense of others will encourage rent seeking. </a:t>
            </a:r>
          </a:p>
          <a:p>
            <a:pPr lvl="1"/>
            <a:r>
              <a:rPr lang="en-US" dirty="0"/>
              <a:t>Rent seeking diverts resources away from productive activities. The output of economies with substantial amounts of rent seeking will fall below their potential.</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48</a:t>
            </a:fld>
            <a:endParaRPr lang="en-US"/>
          </a:p>
        </p:txBody>
      </p:sp>
    </p:spTree>
    <p:extLst>
      <p:ext uri="{BB962C8B-B14F-4D97-AF65-F5344CB8AC3E}">
        <p14:creationId xmlns:p14="http://schemas.microsoft.com/office/powerpoint/2010/main" val="12471251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Political Favoritism, Crony Capitalism, </a:t>
            </a:r>
            <a:br>
              <a:rPr lang="en-US" dirty="0"/>
            </a:br>
            <a:r>
              <a:rPr lang="en-US" dirty="0"/>
              <a:t>and Government Failure</a:t>
            </a:r>
          </a:p>
        </p:txBody>
      </p:sp>
      <p:sp>
        <p:nvSpPr>
          <p:cNvPr id="3" name="Content Placeholder 2"/>
          <p:cNvSpPr>
            <a:spLocks noGrp="1"/>
          </p:cNvSpPr>
          <p:nvPr>
            <p:ph sz="quarter" idx="1"/>
          </p:nvPr>
        </p:nvSpPr>
        <p:spPr/>
        <p:txBody>
          <a:bodyPr/>
          <a:lstStyle/>
          <a:p>
            <a:r>
              <a:rPr lang="en-US" dirty="0"/>
              <a:t>As government spending, subsidies, income transfers, and regulatory favors grow, businesses and other well-organized groups will expend more resources seeking to obtain government favors</a:t>
            </a:r>
            <a:r>
              <a:rPr lang="en-US" dirty="0" smtClean="0"/>
              <a:t>.</a:t>
            </a:r>
          </a:p>
          <a:p>
            <a:r>
              <a:rPr lang="en-US" dirty="0"/>
              <a:t>As a result, crony capitalism grows relative to market allocation</a:t>
            </a:r>
            <a:r>
              <a:rPr lang="en-US" dirty="0" smtClean="0"/>
              <a:t>.</a:t>
            </a:r>
          </a:p>
          <a:p>
            <a:r>
              <a:rPr lang="en-US" b="1" dirty="0"/>
              <a:t>Crony </a:t>
            </a:r>
            <a:r>
              <a:rPr lang="en-US" b="1" dirty="0" smtClean="0"/>
              <a:t>capitalism:</a:t>
            </a:r>
            <a:r>
              <a:rPr lang="en-US" dirty="0" smtClean="0"/>
              <a:t> The </a:t>
            </a:r>
            <a:r>
              <a:rPr lang="en-US" dirty="0"/>
              <a:t>situation where the allocation of resources is determined by political favors rather than by consumer preferences translated through the market profit and loss system.</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49</a:t>
            </a:fld>
            <a:endParaRPr lang="en-US"/>
          </a:p>
        </p:txBody>
      </p:sp>
    </p:spTree>
    <p:extLst>
      <p:ext uri="{BB962C8B-B14F-4D97-AF65-F5344CB8AC3E}">
        <p14:creationId xmlns:p14="http://schemas.microsoft.com/office/powerpoint/2010/main" val="2035054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467600" cy="1143000"/>
          </a:xfrm>
        </p:spPr>
        <p:txBody>
          <a:bodyPr>
            <a:normAutofit/>
          </a:bodyPr>
          <a:lstStyle/>
          <a:p>
            <a:pPr lvl="0"/>
            <a:r>
              <a:rPr lang="en-US" b="1" dirty="0" smtClean="0"/>
              <a:t>Government And The Economy</a:t>
            </a:r>
            <a:endParaRPr lang="en-US" b="1" dirty="0"/>
          </a:p>
        </p:txBody>
      </p:sp>
      <p:sp>
        <p:nvSpPr>
          <p:cNvPr id="3" name="Content Placeholder 2"/>
          <p:cNvSpPr>
            <a:spLocks noGrp="1"/>
          </p:cNvSpPr>
          <p:nvPr>
            <p:ph sz="quarter" idx="1"/>
          </p:nvPr>
        </p:nvSpPr>
        <p:spPr/>
        <p:txBody>
          <a:bodyPr/>
          <a:lstStyle/>
          <a:p>
            <a:pPr lvl="0"/>
            <a:endParaRPr lang="en-US" dirty="0" smtClean="0"/>
          </a:p>
          <a:p>
            <a:pPr lvl="0"/>
            <a:r>
              <a:rPr lang="en-US" dirty="0" smtClean="0"/>
              <a:t>Government expenditures are now more than a third of our economy. This highlights why it is important to understand how the political process affects resource allocation.</a:t>
            </a:r>
            <a:r>
              <a:rPr lang="en-US" b="1" dirty="0" smtClean="0"/>
              <a:t> </a:t>
            </a:r>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Entrepreneurs </a:t>
            </a:r>
            <a:br>
              <a:rPr lang="en-US" dirty="0"/>
            </a:br>
            <a:r>
              <a:rPr lang="en-US" dirty="0"/>
              <a:t>versus Crony Capitalists</a:t>
            </a:r>
          </a:p>
        </p:txBody>
      </p:sp>
      <p:sp>
        <p:nvSpPr>
          <p:cNvPr id="3" name="Content Placeholder 2"/>
          <p:cNvSpPr>
            <a:spLocks noGrp="1"/>
          </p:cNvSpPr>
          <p:nvPr>
            <p:ph sz="quarter" idx="1"/>
          </p:nvPr>
        </p:nvSpPr>
        <p:spPr/>
        <p:txBody>
          <a:bodyPr/>
          <a:lstStyle/>
          <a:p>
            <a:r>
              <a:rPr lang="en-US" b="1" dirty="0"/>
              <a:t>Market entrepreneurs</a:t>
            </a:r>
            <a:r>
              <a:rPr lang="en-US" dirty="0"/>
              <a:t> get ahead by providing consumers </a:t>
            </a:r>
            <a:r>
              <a:rPr lang="en-US" dirty="0" smtClean="0"/>
              <a:t>with </a:t>
            </a:r>
            <a:r>
              <a:rPr lang="en-US" dirty="0"/>
              <a:t>products that are more highly valued than the resources required for their production.</a:t>
            </a:r>
          </a:p>
          <a:p>
            <a:r>
              <a:rPr lang="en-US" b="1" dirty="0"/>
              <a:t>Crony capitalists</a:t>
            </a:r>
            <a:r>
              <a:rPr lang="en-US" dirty="0"/>
              <a:t> get ahead by providing political players </a:t>
            </a:r>
            <a:r>
              <a:rPr lang="en-US" dirty="0" smtClean="0"/>
              <a:t>with </a:t>
            </a:r>
            <a:r>
              <a:rPr lang="en-US" dirty="0"/>
              <a:t>campaign contributions and other political resources </a:t>
            </a:r>
            <a:r>
              <a:rPr lang="en-US" dirty="0" smtClean="0"/>
              <a:t>in </a:t>
            </a:r>
            <a:r>
              <a:rPr lang="en-US" dirty="0"/>
              <a:t>exchange for government contracts, subsidies, tax </a:t>
            </a:r>
            <a:r>
              <a:rPr lang="en-US" dirty="0" smtClean="0"/>
              <a:t>benefits, and </a:t>
            </a:r>
            <a:r>
              <a:rPr lang="en-US" dirty="0"/>
              <a:t>other forms of political favoritism.   </a:t>
            </a:r>
          </a:p>
          <a:p>
            <a:endParaRPr lang="en-US" dirty="0" smtClean="0"/>
          </a:p>
          <a:p>
            <a:r>
              <a:rPr lang="en-US" dirty="0" smtClean="0"/>
              <a:t>Crony </a:t>
            </a:r>
            <a:r>
              <a:rPr lang="en-US" dirty="0"/>
              <a:t>capitalism reflects govt. failure </a:t>
            </a:r>
            <a:r>
              <a:rPr lang="en-US" dirty="0" smtClean="0"/>
              <a:t>and endangers the </a:t>
            </a:r>
            <a:r>
              <a:rPr lang="en-US" dirty="0"/>
              <a:t>legitimacy of the democratic political process.</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50</a:t>
            </a:fld>
            <a:endParaRPr lang="en-US"/>
          </a:p>
        </p:txBody>
      </p:sp>
    </p:spTree>
    <p:extLst>
      <p:ext uri="{BB962C8B-B14F-4D97-AF65-F5344CB8AC3E}">
        <p14:creationId xmlns:p14="http://schemas.microsoft.com/office/powerpoint/2010/main" val="9556638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544762"/>
          </a:xfrm>
        </p:spPr>
        <p:txBody>
          <a:bodyPr>
            <a:normAutofit/>
          </a:bodyPr>
          <a:lstStyle/>
          <a:p>
            <a:r>
              <a:rPr lang="en-US" b="1" dirty="0"/>
              <a:t>Element </a:t>
            </a:r>
            <a:r>
              <a:rPr lang="en-US" b="1" dirty="0" smtClean="0"/>
              <a:t>8.</a:t>
            </a:r>
            <a:r>
              <a:rPr lang="en-US" dirty="0" smtClean="0"/>
              <a:t> The </a:t>
            </a:r>
            <a:r>
              <a:rPr lang="en-US" dirty="0"/>
              <a:t>net gain of transfer recipients is less, and often substantially less, than the amount of the transfer.</a:t>
            </a:r>
          </a:p>
        </p:txBody>
      </p:sp>
      <p:sp>
        <p:nvSpPr>
          <p:cNvPr id="3" name="Content Placeholder 2"/>
          <p:cNvSpPr>
            <a:spLocks noGrp="1"/>
          </p:cNvSpPr>
          <p:nvPr>
            <p:ph sz="quarter" idx="1"/>
          </p:nvPr>
        </p:nvSpPr>
        <p:spPr>
          <a:xfrm>
            <a:off x="457200" y="2971800"/>
            <a:ext cx="7467600" cy="3502152"/>
          </a:xfrm>
        </p:spPr>
        <p:txBody>
          <a:bodyPr/>
          <a:lstStyle/>
          <a:p>
            <a:r>
              <a:rPr lang="en-US" dirty="0"/>
              <a:t>To non-economists, income transfers look like an effective way to help targeted beneficiaries. </a:t>
            </a:r>
            <a:endParaRPr lang="en-US" dirty="0" smtClean="0"/>
          </a:p>
          <a:p>
            <a:r>
              <a:rPr lang="en-US" dirty="0" smtClean="0"/>
              <a:t>However</a:t>
            </a:r>
            <a:r>
              <a:rPr lang="en-US" dirty="0"/>
              <a:t>, economic analysis indicates that it is actually quite difficult to transfer income to a group of recipients in a way that will improve their long-term </a:t>
            </a:r>
            <a:r>
              <a:rPr lang="en-US" dirty="0" smtClean="0"/>
              <a:t>well-being.</a:t>
            </a:r>
          </a:p>
          <a:p>
            <a:r>
              <a:rPr lang="en-US" dirty="0" smtClean="0"/>
              <a:t>The </a:t>
            </a:r>
            <a:r>
              <a:rPr lang="en-US" dirty="0"/>
              <a:t>unintended secondary effects explain why this proposition is true.</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51</a:t>
            </a:fld>
            <a:endParaRPr lang="en-US"/>
          </a:p>
        </p:txBody>
      </p:sp>
    </p:spTree>
    <p:extLst>
      <p:ext uri="{BB962C8B-B14F-4D97-AF65-F5344CB8AC3E}">
        <p14:creationId xmlns:p14="http://schemas.microsoft.com/office/powerpoint/2010/main" val="4301140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Secondary Effects of Transfers</a:t>
            </a:r>
            <a:endParaRPr lang="en-US" dirty="0"/>
          </a:p>
        </p:txBody>
      </p:sp>
      <p:sp>
        <p:nvSpPr>
          <p:cNvPr id="3" name="Content Placeholder 2"/>
          <p:cNvSpPr>
            <a:spLocks noGrp="1"/>
          </p:cNvSpPr>
          <p:nvPr>
            <p:ph sz="quarter" idx="1"/>
          </p:nvPr>
        </p:nvSpPr>
        <p:spPr/>
        <p:txBody>
          <a:bodyPr/>
          <a:lstStyle/>
          <a:p>
            <a:r>
              <a:rPr lang="en-US" dirty="0" smtClean="0"/>
              <a:t>Three reasons why transfers and subsidies are largely ineffective.</a:t>
            </a:r>
          </a:p>
          <a:p>
            <a:pPr marL="823913" lvl="1" indent="-457200">
              <a:buFont typeface="+mj-lt"/>
              <a:buAutoNum type="arabicPeriod"/>
            </a:pPr>
            <a:r>
              <a:rPr lang="en-US" dirty="0" smtClean="0"/>
              <a:t>They reduce the incentive of both taxpayer-donors and transfer recipients to earn.</a:t>
            </a:r>
          </a:p>
          <a:p>
            <a:pPr marL="823913" lvl="1" indent="-457200">
              <a:buFont typeface="+mj-lt"/>
              <a:buAutoNum type="arabicPeriod"/>
            </a:pPr>
            <a:r>
              <a:rPr lang="en-US" dirty="0" smtClean="0"/>
              <a:t>Competition for transfers erodes most of the long-term gain of the intended beneficiaries.</a:t>
            </a:r>
          </a:p>
          <a:p>
            <a:pPr lvl="2"/>
            <a:r>
              <a:rPr lang="en-US" dirty="0" smtClean="0"/>
              <a:t>Criterion (e.g. own something, </a:t>
            </a:r>
            <a:r>
              <a:rPr lang="en-US" dirty="0"/>
              <a:t>do something, or be </a:t>
            </a:r>
            <a:r>
              <a:rPr lang="en-US" dirty="0" smtClean="0"/>
              <a:t>something) for </a:t>
            </a:r>
            <a:r>
              <a:rPr lang="en-US" dirty="0"/>
              <a:t>receipt of </a:t>
            </a:r>
            <a:r>
              <a:rPr lang="en-US" dirty="0" smtClean="0"/>
              <a:t>the transfers must be established and competition to meet the criterion will erode net benefits.</a:t>
            </a:r>
          </a:p>
          <a:p>
            <a:pPr marL="823913" lvl="1" indent="-457200">
              <a:buFont typeface="+mj-lt"/>
              <a:buAutoNum type="arabicPeriod"/>
            </a:pPr>
            <a:r>
              <a:rPr lang="en-US" dirty="0"/>
              <a:t>Transfer programs reduce the adverse consequences suffered by those who make imprudent decisions, and this reduces their motivation to take steps to avoid the adversity</a:t>
            </a:r>
            <a:r>
              <a:rPr lang="en-US" dirty="0" smtClean="0"/>
              <a:t>.</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Secondary Effects of Transfers</a:t>
            </a:r>
            <a:endParaRPr lang="en-US" dirty="0"/>
          </a:p>
        </p:txBody>
      </p:sp>
      <p:sp>
        <p:nvSpPr>
          <p:cNvPr id="3" name="Content Placeholder 2"/>
          <p:cNvSpPr>
            <a:spLocks noGrp="1"/>
          </p:cNvSpPr>
          <p:nvPr>
            <p:ph sz="quarter" idx="1"/>
          </p:nvPr>
        </p:nvSpPr>
        <p:spPr/>
        <p:txBody>
          <a:bodyPr/>
          <a:lstStyle/>
          <a:p>
            <a:r>
              <a:rPr lang="en-US" dirty="0" smtClean="0"/>
              <a:t>Thinking About the </a:t>
            </a:r>
            <a:r>
              <a:rPr lang="en-US" dirty="0"/>
              <a:t>S</a:t>
            </a:r>
            <a:r>
              <a:rPr lang="en-US" dirty="0" smtClean="0"/>
              <a:t>econdary Effects</a:t>
            </a:r>
          </a:p>
          <a:p>
            <a:pPr lvl="1"/>
            <a:r>
              <a:rPr lang="en-US" dirty="0"/>
              <a:t>When beneficiaries have to do something (for example, wait in line, fill out forms, lobby government officials, take an exam, endure delays, or contribute to selected political campaigns) in order to qualify for a transfer, </a:t>
            </a:r>
            <a:r>
              <a:rPr lang="en-US" dirty="0" smtClean="0"/>
              <a:t>much </a:t>
            </a:r>
            <a:r>
              <a:rPr lang="en-US" dirty="0"/>
              <a:t>of their potential gain will be </a:t>
            </a:r>
            <a:r>
              <a:rPr lang="en-US" dirty="0" smtClean="0"/>
              <a:t>eroded.</a:t>
            </a:r>
          </a:p>
          <a:p>
            <a:pPr lvl="1"/>
            <a:r>
              <a:rPr lang="en-US" dirty="0" smtClean="0"/>
              <a:t>When </a:t>
            </a:r>
            <a:r>
              <a:rPr lang="en-US" dirty="0"/>
              <a:t>beneficiaries have to own something </a:t>
            </a:r>
            <a:r>
              <a:rPr lang="en-US" dirty="0" smtClean="0"/>
              <a:t>in </a:t>
            </a:r>
            <a:r>
              <a:rPr lang="en-US" dirty="0"/>
              <a:t>order to get a subsidy, people will bid up the price of the asset needed to acquire the subsidy. </a:t>
            </a:r>
            <a:endParaRPr lang="en-US" dirty="0" smtClean="0"/>
          </a:p>
          <a:p>
            <a:pPr lvl="1"/>
            <a:r>
              <a:rPr lang="en-US" dirty="0" smtClean="0"/>
              <a:t>The agriculture subsidy programs, taxi licensing that results in higher prices, and the homestead act provide examples of how secondary effects erode the net gain of transfer recipients. </a:t>
            </a: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53</a:t>
            </a:fld>
            <a:endParaRPr lang="en-US"/>
          </a:p>
        </p:txBody>
      </p:sp>
    </p:spTree>
    <p:extLst>
      <p:ext uri="{BB962C8B-B14F-4D97-AF65-F5344CB8AC3E}">
        <p14:creationId xmlns:p14="http://schemas.microsoft.com/office/powerpoint/2010/main" val="2728770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648200"/>
            <a:ext cx="7467600" cy="1520952"/>
          </a:xfrm>
        </p:spPr>
        <p:txBody>
          <a:bodyPr/>
          <a:lstStyle/>
          <a:p>
            <a:r>
              <a:rPr lang="en-US"/>
              <a:t>Even though per capita income has more than doubled since the late 1960s, the poverty rate is virtually the same today as when the War on Poverty began.</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54</a:t>
            </a:fld>
            <a:endParaRPr lang="en-US"/>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333" t="1256" r="-162" b="23529"/>
          <a:stretch/>
        </p:blipFill>
        <p:spPr>
          <a:xfrm>
            <a:off x="533400" y="838201"/>
            <a:ext cx="7772400" cy="3505200"/>
          </a:xfrm>
          <a:prstGeom prst="roundRect">
            <a:avLst>
              <a:gd name="adj" fmla="val 2778"/>
            </a:avLst>
          </a:prstGeom>
          <a:ln>
            <a:solidFill>
              <a:schemeClr val="tx1"/>
            </a:solidFill>
          </a:ln>
          <a:effectLst>
            <a:outerShdw blurRad="50800" dist="38100" dir="2700000" algn="tl" rotWithShape="0">
              <a:prstClr val="black">
                <a:alpha val="40000"/>
              </a:prstClr>
            </a:outerShdw>
          </a:effectLst>
        </p:spPr>
      </p:pic>
      <p:sp>
        <p:nvSpPr>
          <p:cNvPr id="6" name="TextBox 5"/>
          <p:cNvSpPr txBox="1"/>
          <p:nvPr/>
        </p:nvSpPr>
        <p:spPr>
          <a:xfrm>
            <a:off x="2057400" y="6457890"/>
            <a:ext cx="5054589" cy="400110"/>
          </a:xfrm>
          <a:prstGeom prst="rect">
            <a:avLst/>
          </a:prstGeom>
          <a:noFill/>
        </p:spPr>
        <p:txBody>
          <a:bodyPr wrap="none" rtlCol="0">
            <a:spAutoFit/>
          </a:bodyPr>
          <a:lstStyle/>
          <a:p>
            <a:r>
              <a:rPr lang="en-US" sz="1000" dirty="0" smtClean="0"/>
              <a:t>Source: U.S. Dept. of Commerce, Characteristics of the Population Below the Poverty </a:t>
            </a:r>
          </a:p>
          <a:p>
            <a:r>
              <a:rPr lang="en-US" sz="1000" dirty="0" smtClean="0"/>
              <a:t>Level: 1982, Table 5; and U.S. Census Bureau, Historical Poverty Tables—Families.</a:t>
            </a:r>
            <a:endParaRPr lang="en-US" sz="1000" dirty="0"/>
          </a:p>
        </p:txBody>
      </p:sp>
    </p:spTree>
    <p:extLst>
      <p:ext uri="{BB962C8B-B14F-4D97-AF65-F5344CB8AC3E}">
        <p14:creationId xmlns:p14="http://schemas.microsoft.com/office/powerpoint/2010/main" val="16839693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Effects of Anti-Poverty Transfers</a:t>
            </a:r>
            <a:endParaRPr lang="en-US" dirty="0"/>
          </a:p>
        </p:txBody>
      </p:sp>
      <p:sp>
        <p:nvSpPr>
          <p:cNvPr id="3" name="Content Placeholder 2"/>
          <p:cNvSpPr>
            <a:spLocks noGrp="1"/>
          </p:cNvSpPr>
          <p:nvPr>
            <p:ph sz="quarter" idx="1"/>
          </p:nvPr>
        </p:nvSpPr>
        <p:spPr/>
        <p:txBody>
          <a:bodyPr/>
          <a:lstStyle/>
          <a:p>
            <a:r>
              <a:rPr lang="en-US" dirty="0"/>
              <a:t>Why </a:t>
            </a:r>
            <a:r>
              <a:rPr lang="en-US" dirty="0" smtClean="0"/>
              <a:t>weren’t the </a:t>
            </a:r>
            <a:r>
              <a:rPr lang="en-US" dirty="0"/>
              <a:t>anti-poverty transfer programs </a:t>
            </a:r>
            <a:r>
              <a:rPr lang="en-US" dirty="0" smtClean="0"/>
              <a:t>more </a:t>
            </a:r>
            <a:r>
              <a:rPr lang="en-US" dirty="0"/>
              <a:t>effective? The transfers generate three unintended secondary effects that slow progress against poverty.</a:t>
            </a:r>
          </a:p>
          <a:p>
            <a:pPr marL="823913" lvl="1" indent="-457200">
              <a:buFont typeface="+mj-lt"/>
              <a:buAutoNum type="arabicPeriod"/>
            </a:pPr>
            <a:r>
              <a:rPr lang="en-US" dirty="0" smtClean="0"/>
              <a:t>The </a:t>
            </a:r>
            <a:r>
              <a:rPr lang="en-US" dirty="0"/>
              <a:t>income-linked transfers reduce the incentive of low-income individuals to earn, move up the income ladder, and escape poverty. </a:t>
            </a:r>
            <a:endParaRPr lang="en-US" dirty="0" smtClean="0"/>
          </a:p>
          <a:p>
            <a:pPr marL="1098550" lvl="2" indent="-457200"/>
            <a:r>
              <a:rPr lang="en-US" dirty="0" smtClean="0"/>
              <a:t>High Implicit Marginal Tax Rates: If </a:t>
            </a:r>
            <a:r>
              <a:rPr lang="en-US" dirty="0"/>
              <a:t>they earn more, their transfer benefits are reduced and t</a:t>
            </a:r>
            <a:r>
              <a:rPr lang="en-US" dirty="0" smtClean="0"/>
              <a:t>he </a:t>
            </a:r>
            <a:r>
              <a:rPr lang="en-US" dirty="0"/>
              <a:t>combination of the additional taxes owed </a:t>
            </a:r>
            <a:r>
              <a:rPr lang="en-US" dirty="0" smtClean="0"/>
              <a:t>and transfers </a:t>
            </a:r>
            <a:r>
              <a:rPr lang="en-US" dirty="0"/>
              <a:t>lost means that they get to keep only 10, 20, or 30 percent of the additional earnings</a:t>
            </a:r>
            <a:r>
              <a:rPr lang="en-US" dirty="0" smtClean="0"/>
              <a:t>.</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55</a:t>
            </a:fld>
            <a:endParaRPr lang="en-US"/>
          </a:p>
        </p:txBody>
      </p:sp>
    </p:spTree>
    <p:extLst>
      <p:ext uri="{BB962C8B-B14F-4D97-AF65-F5344CB8AC3E}">
        <p14:creationId xmlns:p14="http://schemas.microsoft.com/office/powerpoint/2010/main" val="5293147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Effects of Anti-Poverty Transfers</a:t>
            </a:r>
            <a:endParaRPr lang="en-US" dirty="0"/>
          </a:p>
        </p:txBody>
      </p:sp>
      <p:sp>
        <p:nvSpPr>
          <p:cNvPr id="3" name="Content Placeholder 2"/>
          <p:cNvSpPr>
            <a:spLocks noGrp="1"/>
          </p:cNvSpPr>
          <p:nvPr>
            <p:ph sz="quarter" idx="1"/>
          </p:nvPr>
        </p:nvSpPr>
        <p:spPr/>
        <p:txBody>
          <a:bodyPr/>
          <a:lstStyle/>
          <a:p>
            <a:pPr marL="823913" lvl="1" indent="-457200">
              <a:buFont typeface="+mj-lt"/>
              <a:buAutoNum type="arabicPeriod" startAt="2"/>
            </a:pPr>
            <a:r>
              <a:rPr lang="en-US" dirty="0" smtClean="0"/>
              <a:t>Transfer </a:t>
            </a:r>
            <a:r>
              <a:rPr lang="en-US" dirty="0"/>
              <a:t>programs that </a:t>
            </a:r>
            <a:r>
              <a:rPr lang="en-US" dirty="0" smtClean="0"/>
              <a:t>reduce </a:t>
            </a:r>
            <a:r>
              <a:rPr lang="en-US" dirty="0"/>
              <a:t>the hardship of poverty also reduce the opportunity cost of risky choices such as dropping out of school or the workforce, childbearing by teenagers and unmarried women, divorce, abandonment of children by fathers, and </a:t>
            </a:r>
            <a:r>
              <a:rPr lang="en-US" dirty="0" smtClean="0"/>
              <a:t>drug use.</a:t>
            </a:r>
          </a:p>
          <a:p>
            <a:pPr marL="823913" lvl="1" indent="-457200">
              <a:buFont typeface="+mj-lt"/>
              <a:buAutoNum type="arabicPeriod" startAt="2"/>
            </a:pPr>
            <a:endParaRPr lang="en-US" dirty="0" smtClean="0"/>
          </a:p>
          <a:p>
            <a:pPr marL="823913" lvl="1" indent="-457200">
              <a:buFont typeface="+mj-lt"/>
              <a:buAutoNum type="arabicPeriod" startAt="2"/>
            </a:pPr>
            <a:r>
              <a:rPr lang="en-US" dirty="0" smtClean="0"/>
              <a:t>Government antipoverty </a:t>
            </a:r>
            <a:r>
              <a:rPr lang="en-US" dirty="0"/>
              <a:t>transfers crowd out private charitable </a:t>
            </a:r>
            <a:r>
              <a:rPr lang="en-US" dirty="0" smtClean="0"/>
              <a:t>efforts.</a:t>
            </a:r>
          </a:p>
          <a:p>
            <a:pPr marL="1098550" lvl="2" indent="-457200"/>
            <a:r>
              <a:rPr lang="en-US" dirty="0"/>
              <a:t>When </a:t>
            </a:r>
            <a:r>
              <a:rPr lang="en-US" dirty="0" smtClean="0"/>
              <a:t>the government does more to help the poor, predictably families</a:t>
            </a:r>
            <a:r>
              <a:rPr lang="en-US" dirty="0"/>
              <a:t>, churches, and civic organizations </a:t>
            </a:r>
            <a:r>
              <a:rPr lang="en-US" dirty="0" smtClean="0"/>
              <a:t>will do less.</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56</a:t>
            </a:fld>
            <a:endParaRPr lang="en-US"/>
          </a:p>
        </p:txBody>
      </p:sp>
    </p:spTree>
    <p:extLst>
      <p:ext uri="{BB962C8B-B14F-4D97-AF65-F5344CB8AC3E}">
        <p14:creationId xmlns:p14="http://schemas.microsoft.com/office/powerpoint/2010/main" val="6444079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Reducing the Likelihood of Poverty</a:t>
            </a:r>
            <a:endParaRPr lang="en-US" dirty="0"/>
          </a:p>
        </p:txBody>
      </p:sp>
      <p:sp>
        <p:nvSpPr>
          <p:cNvPr id="3" name="Content Placeholder 2"/>
          <p:cNvSpPr>
            <a:spLocks noGrp="1"/>
          </p:cNvSpPr>
          <p:nvPr>
            <p:ph sz="quarter" idx="1"/>
          </p:nvPr>
        </p:nvSpPr>
        <p:spPr/>
        <p:txBody>
          <a:bodyPr/>
          <a:lstStyle/>
          <a:p>
            <a:pPr lvl="0"/>
            <a:r>
              <a:rPr lang="en-US" dirty="0" smtClean="0"/>
              <a:t>Three things young people can do that will reduce the likelihood of future poverty</a:t>
            </a:r>
          </a:p>
          <a:p>
            <a:pPr marL="800100" lvl="1" indent="-342900">
              <a:buFont typeface="+mj-lt"/>
              <a:buAutoNum type="arabicPeriod"/>
            </a:pPr>
            <a:r>
              <a:rPr lang="en-US" dirty="0" smtClean="0"/>
              <a:t>Complete high school (at a minimum).</a:t>
            </a:r>
          </a:p>
          <a:p>
            <a:pPr marL="800100" lvl="1" indent="-342900">
              <a:buFont typeface="+mj-lt"/>
              <a:buAutoNum type="arabicPeriod"/>
            </a:pPr>
            <a:r>
              <a:rPr lang="en-US" dirty="0" smtClean="0"/>
              <a:t>On entering the work force, continue working and seek a full-time job.</a:t>
            </a:r>
          </a:p>
          <a:p>
            <a:pPr marL="800100" lvl="1" indent="-342900">
              <a:buFont typeface="+mj-lt"/>
              <a:buAutoNum type="arabicPeriod"/>
            </a:pPr>
            <a:r>
              <a:rPr lang="en-US" dirty="0" smtClean="0"/>
              <a:t>Get married before having a child.</a:t>
            </a:r>
            <a:endParaRPr lang="en-US" dirty="0"/>
          </a:p>
          <a:p>
            <a:pPr marL="800100" lvl="1" indent="-342900">
              <a:buFont typeface="+mj-lt"/>
              <a:buAutoNum type="arabicPeriod"/>
            </a:pPr>
            <a:endParaRPr lang="en-US" dirty="0" smtClean="0"/>
          </a:p>
          <a:p>
            <a:r>
              <a:rPr lang="en-US" dirty="0" smtClean="0"/>
              <a:t>The people who choose these three options are unlikely to spend much time in poverty.</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544762"/>
          </a:xfrm>
        </p:spPr>
        <p:txBody>
          <a:bodyPr>
            <a:normAutofit/>
          </a:bodyPr>
          <a:lstStyle/>
          <a:p>
            <a:r>
              <a:rPr lang="en-US" b="1" dirty="0" smtClean="0"/>
              <a:t>Element 9.</a:t>
            </a:r>
            <a:r>
              <a:rPr lang="en-US" dirty="0" smtClean="0"/>
              <a:t> The </a:t>
            </a:r>
            <a:r>
              <a:rPr lang="en-US" dirty="0"/>
              <a:t>economy is far too complex to be centrally planned and efforts to do so will result in inefficiency and cronyism.</a:t>
            </a:r>
          </a:p>
        </p:txBody>
      </p:sp>
      <p:sp>
        <p:nvSpPr>
          <p:cNvPr id="3" name="Content Placeholder 2"/>
          <p:cNvSpPr>
            <a:spLocks noGrp="1"/>
          </p:cNvSpPr>
          <p:nvPr>
            <p:ph sz="quarter" idx="1"/>
          </p:nvPr>
        </p:nvSpPr>
        <p:spPr>
          <a:xfrm>
            <a:off x="838200" y="2971800"/>
            <a:ext cx="6858000" cy="3502152"/>
          </a:xfrm>
        </p:spPr>
        <p:txBody>
          <a:bodyPr/>
          <a:lstStyle/>
          <a:p>
            <a:pPr marL="0" indent="0">
              <a:buNone/>
            </a:pPr>
            <a:r>
              <a:rPr lang="en-US" i="1" dirty="0"/>
              <a:t>The man of system is apt to be very wise to his own conceit. He seems to imagine that he can arrange the different members of a great society with as much ease as the hand arranges the different pieces upon a chess-board</a:t>
            </a:r>
            <a:r>
              <a:rPr lang="en-US" i="1" dirty="0" smtClean="0"/>
              <a:t>.</a:t>
            </a:r>
            <a:endParaRPr lang="en-US" i="1" dirty="0"/>
          </a:p>
          <a:p>
            <a:pPr marL="0" indent="0">
              <a:buNone/>
            </a:pPr>
            <a:r>
              <a:rPr lang="en-US" dirty="0" smtClean="0"/>
              <a:t>		—Adam Smith </a:t>
            </a:r>
            <a:r>
              <a:rPr lang="en-US" dirty="0"/>
              <a:t>(1759), </a:t>
            </a:r>
            <a:r>
              <a:rPr lang="en-US" dirty="0" smtClean="0"/>
              <a:t>The Theory</a:t>
            </a:r>
          </a:p>
          <a:p>
            <a:pPr marL="0" indent="0">
              <a:buNone/>
            </a:pPr>
            <a:r>
              <a:rPr lang="en-US" dirty="0"/>
              <a:t>	</a:t>
            </a:r>
            <a:r>
              <a:rPr lang="en-US" dirty="0" smtClean="0"/>
              <a:t>	    of </a:t>
            </a:r>
            <a:r>
              <a:rPr lang="en-US" dirty="0"/>
              <a:t>Moral Sentiments</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58</a:t>
            </a:fld>
            <a:endParaRPr lang="en-US"/>
          </a:p>
        </p:txBody>
      </p:sp>
    </p:spTree>
    <p:extLst>
      <p:ext uri="{BB962C8B-B14F-4D97-AF65-F5344CB8AC3E}">
        <p14:creationId xmlns:p14="http://schemas.microsoft.com/office/powerpoint/2010/main" val="12437381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Planning and the Fatal Conceit</a:t>
            </a:r>
            <a:endParaRPr lang="en-US" dirty="0"/>
          </a:p>
        </p:txBody>
      </p:sp>
      <p:sp>
        <p:nvSpPr>
          <p:cNvPr id="3" name="Content Placeholder 2"/>
          <p:cNvSpPr>
            <a:spLocks noGrp="1"/>
          </p:cNvSpPr>
          <p:nvPr>
            <p:ph sz="quarter" idx="1"/>
          </p:nvPr>
        </p:nvSpPr>
        <p:spPr/>
        <p:txBody>
          <a:bodyPr/>
          <a:lstStyle/>
          <a:p>
            <a:r>
              <a:rPr lang="en-US" dirty="0"/>
              <a:t>Central planning replaces markets with government. It can involve direct command and control, as under the old Soviet system. But it can also occur when elected political officials substitute their verdicts for those of consumers, investors, and entrepreneurs directed by market forces</a:t>
            </a:r>
            <a:r>
              <a:rPr lang="en-US" dirty="0" smtClean="0"/>
              <a:t>.</a:t>
            </a:r>
          </a:p>
          <a:p>
            <a:r>
              <a:rPr lang="en-US" dirty="0"/>
              <a:t>Economics, however, indicates that central planning will be inefficient. There are five major reasons why this will be the case.</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59</a:t>
            </a:fld>
            <a:endParaRPr lang="en-US"/>
          </a:p>
        </p:txBody>
      </p:sp>
    </p:spTree>
    <p:extLst>
      <p:ext uri="{BB962C8B-B14F-4D97-AF65-F5344CB8AC3E}">
        <p14:creationId xmlns:p14="http://schemas.microsoft.com/office/powerpoint/2010/main" val="1765705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7467600" cy="3001963"/>
          </a:xfrm>
        </p:spPr>
        <p:txBody>
          <a:bodyPr>
            <a:normAutofit/>
          </a:bodyPr>
          <a:lstStyle/>
          <a:p>
            <a:r>
              <a:rPr lang="en-US" b="1" dirty="0" smtClean="0"/>
              <a:t>Element 1.</a:t>
            </a:r>
            <a:r>
              <a:rPr lang="en-US" dirty="0"/>
              <a:t> </a:t>
            </a:r>
            <a:r>
              <a:rPr lang="en-US" dirty="0" smtClean="0"/>
              <a:t>Government </a:t>
            </a:r>
            <a:r>
              <a:rPr lang="en-US" dirty="0"/>
              <a:t>promotes economic progress by protecting the rights of individuals and supplying a few goods that are difficult to provide through markets.</a:t>
            </a:r>
          </a:p>
        </p:txBody>
      </p:sp>
      <p:sp>
        <p:nvSpPr>
          <p:cNvPr id="3" name="Content Placeholder 2"/>
          <p:cNvSpPr>
            <a:spLocks noGrp="1"/>
          </p:cNvSpPr>
          <p:nvPr>
            <p:ph sz="quarter" idx="1"/>
          </p:nvPr>
        </p:nvSpPr>
        <p:spPr>
          <a:xfrm>
            <a:off x="762000" y="3429000"/>
            <a:ext cx="6858000" cy="3044952"/>
          </a:xfrm>
        </p:spPr>
        <p:txBody>
          <a:bodyPr/>
          <a:lstStyle/>
          <a:p>
            <a:pPr marL="0" indent="0">
              <a:buNone/>
            </a:pPr>
            <a:r>
              <a:rPr lang="en-US" i="1" dirty="0"/>
              <a:t>A wise and frugal government, which shall restrain men from injuring one another, which shall leave them otherwise free to regulate their own pursuits of industry and improvements, and shall not take from the mouth of labor the bread it has earned. This is the sum of good government. </a:t>
            </a:r>
          </a:p>
          <a:p>
            <a:pPr marL="0" indent="0">
              <a:buNone/>
            </a:pPr>
            <a:r>
              <a:rPr lang="en-US" i="1" dirty="0" smtClean="0"/>
              <a:t>			—Thomas Jefferson</a:t>
            </a:r>
            <a:endParaRPr lang="en-US" i="1" dirty="0"/>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6</a:t>
            </a:fld>
            <a:endParaRPr lang="en-US"/>
          </a:p>
        </p:txBody>
      </p:sp>
    </p:spTree>
    <p:extLst>
      <p:ext uri="{BB962C8B-B14F-4D97-AF65-F5344CB8AC3E}">
        <p14:creationId xmlns:p14="http://schemas.microsoft.com/office/powerpoint/2010/main" val="1910912334"/>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Central Planning and the Fatal Conceit</a:t>
            </a:r>
          </a:p>
        </p:txBody>
      </p:sp>
      <p:sp>
        <p:nvSpPr>
          <p:cNvPr id="3" name="Content Placeholder 2"/>
          <p:cNvSpPr>
            <a:spLocks noGrp="1"/>
          </p:cNvSpPr>
          <p:nvPr>
            <p:ph sz="quarter" idx="1"/>
          </p:nvPr>
        </p:nvSpPr>
        <p:spPr/>
        <p:txBody>
          <a:bodyPr/>
          <a:lstStyle/>
          <a:p>
            <a:pPr marL="457200" lvl="0" indent="-457200">
              <a:buFont typeface="+mj-lt"/>
              <a:buAutoNum type="arabicPeriod"/>
            </a:pPr>
            <a:r>
              <a:rPr lang="en-US" dirty="0" smtClean="0"/>
              <a:t>Central planning merely substitutes politics for market decisions.</a:t>
            </a:r>
          </a:p>
          <a:p>
            <a:pPr lvl="1"/>
            <a:r>
              <a:rPr lang="en-US" dirty="0" smtClean="0"/>
              <a:t>Subsidies and investment funds disbursed by governmental planners are influenced by political rather than economic considerations.</a:t>
            </a:r>
          </a:p>
          <a:p>
            <a:pPr lvl="1"/>
            <a:r>
              <a:rPr lang="en-US" dirty="0" smtClean="0"/>
              <a:t>“Old” firms tend to be favored over “new”, growth-oriented firms.</a:t>
            </a:r>
          </a:p>
          <a:p>
            <a:pPr lvl="1"/>
            <a:r>
              <a:rPr lang="en-US" dirty="0" smtClean="0"/>
              <a:t>“Pork-barrel” projects will be pursued.</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Central Planning and the Fatal Conceit</a:t>
            </a:r>
          </a:p>
        </p:txBody>
      </p:sp>
      <p:sp>
        <p:nvSpPr>
          <p:cNvPr id="3" name="Content Placeholder 2"/>
          <p:cNvSpPr>
            <a:spLocks noGrp="1"/>
          </p:cNvSpPr>
          <p:nvPr>
            <p:ph sz="quarter" idx="1"/>
          </p:nvPr>
        </p:nvSpPr>
        <p:spPr/>
        <p:txBody>
          <a:bodyPr/>
          <a:lstStyle/>
          <a:p>
            <a:pPr marL="457200" lvl="0" indent="-457200">
              <a:buFont typeface="+mj-lt"/>
              <a:buAutoNum type="arabicPeriod" startAt="2"/>
            </a:pPr>
            <a:r>
              <a:rPr lang="en-US" dirty="0" smtClean="0"/>
              <a:t>The incentive of government-operated firms to keep costs low, be innovative, and efficiently supply goods is weak.</a:t>
            </a:r>
            <a:r>
              <a:rPr lang="en-US" b="1" dirty="0" smtClean="0"/>
              <a:t> </a:t>
            </a:r>
            <a:endParaRPr lang="en-US" dirty="0" smtClean="0"/>
          </a:p>
          <a:p>
            <a:pPr lvl="1"/>
            <a:r>
              <a:rPr lang="en-US" dirty="0" smtClean="0"/>
              <a:t>Managers of government firms gain little from improved efficiency and lower costs.</a:t>
            </a:r>
          </a:p>
          <a:p>
            <a:pPr lvl="1"/>
            <a:endParaRPr lang="en-US" dirty="0" smtClean="0"/>
          </a:p>
          <a:p>
            <a:pPr marL="457200" indent="-457200">
              <a:buFont typeface="+mj-lt"/>
              <a:buAutoNum type="arabicPeriod" startAt="3"/>
            </a:pPr>
            <a:r>
              <a:rPr lang="en-US" dirty="0"/>
              <a:t>Central planners spending the money of taxpayers will invest less wisely than investors risking their own money.</a:t>
            </a:r>
          </a:p>
          <a:p>
            <a:pPr lvl="1"/>
            <a:r>
              <a:rPr lang="en-US" dirty="0"/>
              <a:t>Private investors bear the consequences of poor investments directly. In contrast, the success or failure of government projects seldom </a:t>
            </a:r>
            <a:r>
              <a:rPr lang="en-US" dirty="0" smtClean="0"/>
              <a:t>affects the </a:t>
            </a:r>
            <a:r>
              <a:rPr lang="en-US" dirty="0"/>
              <a:t>personal wealth of government planners.</a:t>
            </a:r>
          </a:p>
          <a:p>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Central Planning and the Fatal Conceit</a:t>
            </a:r>
          </a:p>
        </p:txBody>
      </p:sp>
      <p:sp>
        <p:nvSpPr>
          <p:cNvPr id="3" name="Content Placeholder 2"/>
          <p:cNvSpPr>
            <a:spLocks noGrp="1"/>
          </p:cNvSpPr>
          <p:nvPr>
            <p:ph sz="quarter" idx="1"/>
          </p:nvPr>
        </p:nvSpPr>
        <p:spPr/>
        <p:txBody>
          <a:bodyPr/>
          <a:lstStyle/>
          <a:p>
            <a:pPr marL="457200" indent="-457200">
              <a:buFont typeface="+mj-lt"/>
              <a:buAutoNum type="arabicPeriod" startAt="4"/>
            </a:pPr>
            <a:r>
              <a:rPr lang="en-US" dirty="0" smtClean="0"/>
              <a:t>The efficiency of government spending will also be undermined because the budget of an unconstrained government is something like a common pool resource.</a:t>
            </a:r>
          </a:p>
          <a:p>
            <a:pPr lvl="1"/>
            <a:r>
              <a:rPr lang="en-US" dirty="0" smtClean="0"/>
              <a:t>When </a:t>
            </a:r>
            <a:r>
              <a:rPr lang="en-US" dirty="0"/>
              <a:t>money and resources are owned in </a:t>
            </a:r>
            <a:r>
              <a:rPr lang="en-US" dirty="0" smtClean="0"/>
              <a:t>common, </a:t>
            </a:r>
            <a:r>
              <a:rPr lang="en-US" dirty="0"/>
              <a:t>there is little motivation to consider the future</a:t>
            </a:r>
            <a:r>
              <a:rPr lang="en-US" dirty="0" smtClean="0"/>
              <a:t>.</a:t>
            </a:r>
          </a:p>
          <a:p>
            <a:pPr lvl="1"/>
            <a:r>
              <a:rPr lang="en-US" dirty="0" smtClean="0"/>
              <a:t>This common resource characteristic </a:t>
            </a:r>
            <a:r>
              <a:rPr lang="en-US" smtClean="0"/>
              <a:t>explains why, </a:t>
            </a:r>
            <a:r>
              <a:rPr lang="en-US" dirty="0" smtClean="0"/>
              <a:t>when </a:t>
            </a:r>
            <a:r>
              <a:rPr lang="en-US" dirty="0"/>
              <a:t>interest groups are </a:t>
            </a:r>
            <a:r>
              <a:rPr lang="en-US" dirty="0" smtClean="0"/>
              <a:t>pursuing government </a:t>
            </a:r>
            <a:r>
              <a:rPr lang="en-US" dirty="0"/>
              <a:t>spending, they have little incentive to consider </a:t>
            </a:r>
            <a:r>
              <a:rPr lang="en-US" dirty="0" smtClean="0"/>
              <a:t>either the future or the adverse impact of their actions.</a:t>
            </a:r>
          </a:p>
          <a:p>
            <a:pPr lvl="1"/>
            <a:r>
              <a:rPr lang="en-US" dirty="0" smtClean="0"/>
              <a:t>In their view, if </a:t>
            </a:r>
            <a:r>
              <a:rPr lang="en-US" dirty="0"/>
              <a:t>they do not grab more of the government </a:t>
            </a:r>
            <a:r>
              <a:rPr lang="en-US" dirty="0" smtClean="0"/>
              <a:t>budget </a:t>
            </a:r>
            <a:r>
              <a:rPr lang="en-US" dirty="0"/>
              <a:t>some other interest group will</a:t>
            </a:r>
            <a:r>
              <a:rPr lang="en-US" dirty="0" smtClean="0"/>
              <a:t>.</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Central Planning and the Fatal Conceit</a:t>
            </a:r>
          </a:p>
        </p:txBody>
      </p:sp>
      <p:sp>
        <p:nvSpPr>
          <p:cNvPr id="3" name="Content Placeholder 2"/>
          <p:cNvSpPr>
            <a:spLocks noGrp="1"/>
          </p:cNvSpPr>
          <p:nvPr>
            <p:ph sz="quarter" idx="1"/>
          </p:nvPr>
        </p:nvSpPr>
        <p:spPr/>
        <p:txBody>
          <a:bodyPr/>
          <a:lstStyle/>
          <a:p>
            <a:pPr marL="457200" indent="-457200">
              <a:buFont typeface="+mj-lt"/>
              <a:buAutoNum type="arabicPeriod" startAt="5"/>
            </a:pPr>
            <a:r>
              <a:rPr lang="en-US" dirty="0" smtClean="0"/>
              <a:t>There is no way that central planners can acquire enough information to create, maintain, and constantly update a plan that makes sense.</a:t>
            </a:r>
          </a:p>
          <a:p>
            <a:pPr lvl="1"/>
            <a:r>
              <a:rPr lang="en-US" dirty="0" smtClean="0"/>
              <a:t>Markets channel information to both producers and consumers via the price system. </a:t>
            </a:r>
          </a:p>
          <a:p>
            <a:pPr lvl="1"/>
            <a:r>
              <a:rPr lang="en-US" dirty="0" smtClean="0"/>
              <a:t>Market profit and loss disciplines individuals and holds them accountable for constantly retrieving, maintaining and updating present and future plans based on efficiency, not political considerations.  </a:t>
            </a:r>
          </a:p>
          <a:p>
            <a:pPr lvl="1"/>
            <a:r>
              <a:rPr lang="en-US" dirty="0" smtClean="0"/>
              <a:t>The political process does not have anything like profit and loss that will persistently channel resources into productive projects.</a:t>
            </a: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10: Questions for Thought</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a:pPr>
            <a:r>
              <a:rPr lang="en-US" dirty="0" smtClean="0"/>
              <a:t>What </a:t>
            </a:r>
            <a:r>
              <a:rPr lang="en-US" dirty="0"/>
              <a:t>are the two ways of acquiring wealth? From the viewpoint of the society, does it make any difference which of the two methods is used most extensively? Explain</a:t>
            </a:r>
            <a:r>
              <a:rPr lang="en-US" dirty="0" smtClean="0"/>
              <a:t>.</a:t>
            </a:r>
          </a:p>
          <a:p>
            <a:pPr marL="457200" indent="-457200">
              <a:buFont typeface="+mj-lt"/>
              <a:buAutoNum type="arabicPeriod"/>
            </a:pPr>
            <a:endParaRPr lang="en-US" dirty="0" smtClean="0"/>
          </a:p>
          <a:p>
            <a:pPr marL="457200" indent="-457200">
              <a:buFont typeface="+mj-lt"/>
              <a:buAutoNum type="arabicPeriod"/>
            </a:pPr>
            <a:r>
              <a:rPr lang="en-US" dirty="0"/>
              <a:t>In recent years, the grant and subsidized loan programs directed toward college students have expanded substantially. Have these programs enhanced the well-being of college students? Why or why not</a:t>
            </a:r>
            <a:r>
              <a:rPr lang="en-US" dirty="0" smtClean="0"/>
              <a:t>?</a:t>
            </a:r>
            <a:endParaRPr lang="en-US" dirty="0"/>
          </a:p>
          <a:p>
            <a:pPr marL="457200" indent="-457200">
              <a:buFont typeface="+mj-lt"/>
              <a:buAutoNum type="arabicPeriod"/>
            </a:pPr>
            <a:endParaRPr lang="en-US" dirty="0" smtClean="0"/>
          </a:p>
          <a:p>
            <a:pPr marL="457200" indent="-457200">
              <a:buFont typeface="+mj-lt"/>
              <a:buAutoNum type="arabicPeriod"/>
            </a:pPr>
            <a:endParaRPr lang="en-US" dirty="0" smtClean="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64</a:t>
            </a:fld>
            <a:endParaRPr lang="en-US"/>
          </a:p>
        </p:txBody>
      </p:sp>
    </p:spTree>
    <p:extLst>
      <p:ext uri="{BB962C8B-B14F-4D97-AF65-F5344CB8AC3E}">
        <p14:creationId xmlns:p14="http://schemas.microsoft.com/office/powerpoint/2010/main" val="7716234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10: Questions for Thought</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startAt="3"/>
            </a:pPr>
            <a:r>
              <a:rPr lang="en-US" dirty="0"/>
              <a:t>Is there reason to believe that elected officials and government experts will do a better job of allocating resources than profit seeking business entrepreneurs? Why or why not?</a:t>
            </a:r>
            <a:endParaRPr lang="en-US" dirty="0" smtClean="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65</a:t>
            </a:fld>
            <a:endParaRPr lang="en-US"/>
          </a:p>
        </p:txBody>
      </p:sp>
    </p:spTree>
    <p:extLst>
      <p:ext uri="{BB962C8B-B14F-4D97-AF65-F5344CB8AC3E}">
        <p14:creationId xmlns:p14="http://schemas.microsoft.com/office/powerpoint/2010/main" val="2703483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a:t>
            </a:r>
            <a:r>
              <a:rPr lang="en-US" dirty="0" smtClean="0"/>
              <a:t>11</a:t>
            </a:r>
            <a:r>
              <a:rPr lang="en-US" dirty="0"/>
              <a:t>: Federalism and </a:t>
            </a:r>
            <a:r>
              <a:rPr lang="en-US" dirty="0" smtClean="0"/>
              <a:t>Constitutional Structure</a:t>
            </a:r>
            <a:endParaRPr lang="en-US" dirty="0"/>
          </a:p>
        </p:txBody>
      </p:sp>
      <p:sp>
        <p:nvSpPr>
          <p:cNvPr id="3" name="Content Placeholder 2"/>
          <p:cNvSpPr>
            <a:spLocks noGrp="1"/>
          </p:cNvSpPr>
          <p:nvPr>
            <p:ph sz="quarter" idx="1"/>
          </p:nvPr>
        </p:nvSpPr>
        <p:spPr/>
        <p:txBody>
          <a:bodyPr/>
          <a:lstStyle/>
          <a:p>
            <a:r>
              <a:rPr lang="en-US" dirty="0" smtClean="0"/>
              <a:t>CSE Part 3, Element 10 and concluding thoughts on constitutional rules</a:t>
            </a:r>
          </a:p>
          <a:p>
            <a:r>
              <a:rPr lang="en-US" dirty="0" smtClean="0"/>
              <a:t>Concepts Covered:</a:t>
            </a:r>
          </a:p>
          <a:p>
            <a:pPr lvl="1"/>
            <a:r>
              <a:rPr lang="en-US" dirty="0"/>
              <a:t>Competition among governments, incentives, and resource allocation </a:t>
            </a:r>
          </a:p>
          <a:p>
            <a:pPr lvl="1"/>
            <a:r>
              <a:rPr lang="en-US" dirty="0"/>
              <a:t>Constitutional rules and sound </a:t>
            </a:r>
            <a:r>
              <a:rPr lang="en-US" dirty="0" smtClean="0"/>
              <a:t>economics</a:t>
            </a: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66</a:t>
            </a:fld>
            <a:endParaRPr lang="en-US"/>
          </a:p>
        </p:txBody>
      </p:sp>
    </p:spTree>
    <p:extLst>
      <p:ext uri="{BB962C8B-B14F-4D97-AF65-F5344CB8AC3E}">
        <p14:creationId xmlns:p14="http://schemas.microsoft.com/office/powerpoint/2010/main" val="54458174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087562"/>
          </a:xfrm>
        </p:spPr>
        <p:txBody>
          <a:bodyPr>
            <a:normAutofit/>
          </a:bodyPr>
          <a:lstStyle/>
          <a:p>
            <a:r>
              <a:rPr lang="en-US" b="1" dirty="0"/>
              <a:t>Element 10.</a:t>
            </a:r>
            <a:r>
              <a:rPr lang="en-US" dirty="0"/>
              <a:t> </a:t>
            </a:r>
            <a:r>
              <a:rPr lang="en-US" dirty="0" smtClean="0"/>
              <a:t>Competition </a:t>
            </a:r>
            <a:r>
              <a:rPr lang="en-US" dirty="0"/>
              <a:t>is just as important in government as in markets.</a:t>
            </a:r>
          </a:p>
        </p:txBody>
      </p:sp>
      <p:sp>
        <p:nvSpPr>
          <p:cNvPr id="3" name="Content Placeholder 2"/>
          <p:cNvSpPr>
            <a:spLocks noGrp="1"/>
          </p:cNvSpPr>
          <p:nvPr>
            <p:ph sz="quarter" idx="1"/>
          </p:nvPr>
        </p:nvSpPr>
        <p:spPr>
          <a:xfrm>
            <a:off x="457200" y="2514600"/>
            <a:ext cx="7467600" cy="3959352"/>
          </a:xfrm>
        </p:spPr>
        <p:txBody>
          <a:bodyPr/>
          <a:lstStyle/>
          <a:p>
            <a:r>
              <a:rPr lang="en-US" dirty="0" smtClean="0"/>
              <a:t>Decentralization </a:t>
            </a:r>
            <a:r>
              <a:rPr lang="en-US" dirty="0"/>
              <a:t>allows people to move toward governmental units that provide desired public services at a low </a:t>
            </a:r>
            <a:r>
              <a:rPr lang="en-US" dirty="0" smtClean="0"/>
              <a:t>cost.</a:t>
            </a:r>
          </a:p>
          <a:p>
            <a:r>
              <a:rPr lang="en-US" dirty="0" smtClean="0"/>
              <a:t>In </a:t>
            </a:r>
            <a:r>
              <a:rPr lang="en-US" dirty="0"/>
              <a:t>turn, the movements of voters will discipline governments and help keep them in line with the preferences of citizens.</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67</a:t>
            </a:fld>
            <a:endParaRPr lang="en-US"/>
          </a:p>
        </p:txBody>
      </p:sp>
    </p:spTree>
    <p:extLst>
      <p:ext uri="{BB962C8B-B14F-4D97-AF65-F5344CB8AC3E}">
        <p14:creationId xmlns:p14="http://schemas.microsoft.com/office/powerpoint/2010/main" val="151115935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Competition and the Performance of Government</a:t>
            </a:r>
            <a:endParaRPr lang="en-US" dirty="0"/>
          </a:p>
        </p:txBody>
      </p:sp>
      <p:sp>
        <p:nvSpPr>
          <p:cNvPr id="3" name="Content Placeholder 2"/>
          <p:cNvSpPr>
            <a:spLocks noGrp="1"/>
          </p:cNvSpPr>
          <p:nvPr>
            <p:ph sz="quarter" idx="1"/>
          </p:nvPr>
        </p:nvSpPr>
        <p:spPr>
          <a:xfrm>
            <a:off x="457200" y="1371600"/>
            <a:ext cx="7924800" cy="4873752"/>
          </a:xfrm>
        </p:spPr>
        <p:txBody>
          <a:bodyPr/>
          <a:lstStyle/>
          <a:p>
            <a:r>
              <a:rPr lang="en-US" dirty="0" smtClean="0"/>
              <a:t>Competition is a disciplinary force. In the market sector, it weeds out inefficiency and provides a strong incentive for firms to serve consumers.</a:t>
            </a:r>
          </a:p>
          <a:p>
            <a:endParaRPr lang="en-US" dirty="0" smtClean="0"/>
          </a:p>
          <a:p>
            <a:r>
              <a:rPr lang="en-US" dirty="0" smtClean="0"/>
              <a:t>Competition among decentralized governmental units can also improve the performance of government.</a:t>
            </a:r>
          </a:p>
          <a:p>
            <a:pPr lvl="1"/>
            <a:r>
              <a:rPr lang="en-US" dirty="0" smtClean="0"/>
              <a:t>Efficiency will be improved when private firms are given the opportunity to compete with government </a:t>
            </a:r>
            <a:r>
              <a:rPr lang="en-US" dirty="0"/>
              <a:t>enterprises. Vehicle maintenance, printing shops, postal services, garbage collection, street maintenance, and schools provide examples where this is feasible</a:t>
            </a:r>
            <a:r>
              <a:rPr lang="en-US" dirty="0" smtClean="0"/>
              <a:t>.</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Competition and the Performance of Government continued…</a:t>
            </a:r>
            <a:endParaRPr lang="en-US" dirty="0"/>
          </a:p>
        </p:txBody>
      </p:sp>
      <p:sp>
        <p:nvSpPr>
          <p:cNvPr id="3" name="Content Placeholder 2"/>
          <p:cNvSpPr>
            <a:spLocks noGrp="1"/>
          </p:cNvSpPr>
          <p:nvPr>
            <p:ph sz="quarter" idx="1"/>
          </p:nvPr>
        </p:nvSpPr>
        <p:spPr>
          <a:xfrm>
            <a:off x="457200" y="1371600"/>
            <a:ext cx="7924800" cy="4873752"/>
          </a:xfrm>
        </p:spPr>
        <p:txBody>
          <a:bodyPr/>
          <a:lstStyle/>
          <a:p>
            <a:pPr lvl="1"/>
            <a:r>
              <a:rPr lang="en-US" dirty="0" smtClean="0"/>
              <a:t>Competition </a:t>
            </a:r>
            <a:r>
              <a:rPr lang="en-US" dirty="0"/>
              <a:t>among decentralized government </a:t>
            </a:r>
            <a:r>
              <a:rPr lang="en-US" dirty="0" smtClean="0"/>
              <a:t>units will provide each with an incentive to operate more </a:t>
            </a:r>
            <a:r>
              <a:rPr lang="en-US" dirty="0"/>
              <a:t>efficiently. If a government levies high taxes (without providing a parallel quality of service) and regulates excessively, some individuals and businesses that make up their tax base </a:t>
            </a:r>
            <a:r>
              <a:rPr lang="en-US" dirty="0" smtClean="0"/>
              <a:t>will choose the exit option.</a:t>
            </a:r>
          </a:p>
          <a:p>
            <a:pPr lvl="1"/>
            <a:endParaRPr lang="en-US" dirty="0" smtClean="0"/>
          </a:p>
          <a:p>
            <a:pPr lvl="1"/>
            <a:r>
              <a:rPr lang="en-US" dirty="0" smtClean="0"/>
              <a:t>With decentralization</a:t>
            </a:r>
            <a:r>
              <a:rPr lang="en-US" dirty="0"/>
              <a:t>, citizens will be able to group together with others desiring similar combinations of government services and taxes, and this grouping will make it possible for more people to obtain services </a:t>
            </a:r>
            <a:r>
              <a:rPr lang="en-US" dirty="0" smtClean="0"/>
              <a:t>consistent </a:t>
            </a:r>
            <a:r>
              <a:rPr lang="en-US" dirty="0"/>
              <a:t>with their preferences</a:t>
            </a:r>
            <a:r>
              <a:rPr lang="en-US" dirty="0" smtClean="0"/>
              <a:t>.</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69</a:t>
            </a:fld>
            <a:endParaRPr lang="en-US"/>
          </a:p>
        </p:txBody>
      </p:sp>
    </p:spTree>
    <p:extLst>
      <p:ext uri="{BB962C8B-B14F-4D97-AF65-F5344CB8AC3E}">
        <p14:creationId xmlns:p14="http://schemas.microsoft.com/office/powerpoint/2010/main" val="1621270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1143000"/>
          </a:xfrm>
        </p:spPr>
        <p:txBody>
          <a:bodyPr>
            <a:normAutofit/>
          </a:bodyPr>
          <a:lstStyle/>
          <a:p>
            <a:pPr lvl="0"/>
            <a:r>
              <a:rPr lang="en-US" dirty="0" smtClean="0"/>
              <a:t>Protective and Productive Functions of Government</a:t>
            </a:r>
            <a:endParaRPr lang="en-US" dirty="0"/>
          </a:p>
        </p:txBody>
      </p:sp>
      <p:sp>
        <p:nvSpPr>
          <p:cNvPr id="3" name="Content Placeholder 2"/>
          <p:cNvSpPr>
            <a:spLocks noGrp="1"/>
          </p:cNvSpPr>
          <p:nvPr>
            <p:ph sz="quarter" idx="1"/>
          </p:nvPr>
        </p:nvSpPr>
        <p:spPr>
          <a:xfrm>
            <a:off x="457200" y="1447800"/>
            <a:ext cx="7467600" cy="4873752"/>
          </a:xfrm>
        </p:spPr>
        <p:txBody>
          <a:bodyPr/>
          <a:lstStyle/>
          <a:p>
            <a:pPr lvl="0"/>
            <a:r>
              <a:rPr lang="en-US" dirty="0" smtClean="0"/>
              <a:t>Government serves a </a:t>
            </a:r>
            <a:r>
              <a:rPr lang="en-US" b="1" dirty="0" smtClean="0"/>
              <a:t>protective function </a:t>
            </a:r>
            <a:r>
              <a:rPr lang="en-US" dirty="0" smtClean="0"/>
              <a:t>when it</a:t>
            </a:r>
          </a:p>
          <a:p>
            <a:pPr lvl="1"/>
            <a:r>
              <a:rPr lang="en-US" dirty="0" smtClean="0"/>
              <a:t>Creates, upholds and maintains a legal framework.</a:t>
            </a:r>
          </a:p>
          <a:p>
            <a:pPr lvl="1"/>
            <a:r>
              <a:rPr lang="en-US" dirty="0" smtClean="0"/>
              <a:t>Protects and enforces the rights of individuals to their person and property. </a:t>
            </a:r>
          </a:p>
          <a:p>
            <a:pPr lvl="0"/>
            <a:r>
              <a:rPr lang="en-US" dirty="0" smtClean="0"/>
              <a:t>Government provides a </a:t>
            </a:r>
            <a:r>
              <a:rPr lang="en-US" b="1" dirty="0" smtClean="0"/>
              <a:t>productive function</a:t>
            </a:r>
            <a:r>
              <a:rPr lang="en-US" dirty="0" smtClean="0"/>
              <a:t> when it</a:t>
            </a:r>
          </a:p>
          <a:p>
            <a:pPr lvl="1"/>
            <a:r>
              <a:rPr lang="en-US" dirty="0" smtClean="0"/>
              <a:t>Supplies goods that are difficult to supply efficiently through markets. </a:t>
            </a:r>
          </a:p>
          <a:p>
            <a:pPr lvl="2"/>
            <a:r>
              <a:rPr lang="en-US" dirty="0" smtClean="0"/>
              <a:t>National defense and regional flood control projects provide examples.</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7</a:t>
            </a:fld>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Competition and Structure of Government</a:t>
            </a:r>
            <a:endParaRPr lang="en-US" dirty="0"/>
          </a:p>
        </p:txBody>
      </p:sp>
      <p:sp>
        <p:nvSpPr>
          <p:cNvPr id="3" name="Content Placeholder 2"/>
          <p:cNvSpPr>
            <a:spLocks noGrp="1"/>
          </p:cNvSpPr>
          <p:nvPr>
            <p:ph sz="quarter" idx="1"/>
          </p:nvPr>
        </p:nvSpPr>
        <p:spPr/>
        <p:txBody>
          <a:bodyPr/>
          <a:lstStyle/>
          <a:p>
            <a:r>
              <a:rPr lang="en-US" dirty="0" smtClean="0"/>
              <a:t>If </a:t>
            </a:r>
            <a:r>
              <a:rPr lang="en-US" dirty="0"/>
              <a:t>competition </a:t>
            </a:r>
            <a:r>
              <a:rPr lang="en-US" dirty="0" smtClean="0"/>
              <a:t>is </a:t>
            </a:r>
            <a:r>
              <a:rPr lang="en-US" dirty="0"/>
              <a:t>going to serve the interests of citizens, it must not be stifled </a:t>
            </a:r>
            <a:r>
              <a:rPr lang="en-US" dirty="0" smtClean="0"/>
              <a:t>by the </a:t>
            </a:r>
            <a:r>
              <a:rPr lang="en-US" dirty="0"/>
              <a:t>federal </a:t>
            </a:r>
            <a:r>
              <a:rPr lang="en-US" dirty="0" smtClean="0"/>
              <a:t>government.</a:t>
            </a:r>
          </a:p>
          <a:p>
            <a:endParaRPr lang="en-US" dirty="0" smtClean="0"/>
          </a:p>
          <a:p>
            <a:r>
              <a:rPr lang="en-US" dirty="0" smtClean="0"/>
              <a:t>When </a:t>
            </a:r>
            <a:r>
              <a:rPr lang="en-US" dirty="0"/>
              <a:t>the national government subsidizes, mandates, and regulates the bundle of services provided by state and local governments, it undermines the competitive process among them</a:t>
            </a:r>
            <a:r>
              <a:rPr lang="en-US" dirty="0" smtClean="0"/>
              <a:t>.</a:t>
            </a:r>
          </a:p>
          <a:p>
            <a:endParaRPr lang="en-US" dirty="0" smtClean="0"/>
          </a:p>
          <a:p>
            <a:r>
              <a:rPr lang="en-US" dirty="0"/>
              <a:t>C</a:t>
            </a:r>
            <a:r>
              <a:rPr lang="en-US" dirty="0" smtClean="0"/>
              <a:t>ompetition </a:t>
            </a:r>
            <a:r>
              <a:rPr lang="en-US" dirty="0"/>
              <a:t>among governments will not evolve automatically. It will have to be incorporated into the political structure</a:t>
            </a:r>
            <a:r>
              <a:rPr lang="en-US" dirty="0" smtClean="0"/>
              <a:t>.</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70</a:t>
            </a:fld>
            <a:endParaRPr lang="en-US"/>
          </a:p>
        </p:txBody>
      </p:sp>
    </p:spTree>
    <p:extLst>
      <p:ext uri="{BB962C8B-B14F-4D97-AF65-F5344CB8AC3E}">
        <p14:creationId xmlns:p14="http://schemas.microsoft.com/office/powerpoint/2010/main" val="175484435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630362"/>
          </a:xfrm>
        </p:spPr>
        <p:txBody>
          <a:bodyPr>
            <a:normAutofit/>
          </a:bodyPr>
          <a:lstStyle/>
          <a:p>
            <a:r>
              <a:rPr lang="en-US" b="1" dirty="0" smtClean="0"/>
              <a:t>Thinking About Constitutional Rules For Prosperity</a:t>
            </a:r>
            <a:endParaRPr lang="en-US" b="1" dirty="0"/>
          </a:p>
        </p:txBody>
      </p:sp>
      <p:sp>
        <p:nvSpPr>
          <p:cNvPr id="3" name="Content Placeholder 2"/>
          <p:cNvSpPr>
            <a:spLocks noGrp="1"/>
          </p:cNvSpPr>
          <p:nvPr>
            <p:ph sz="quarter" idx="1"/>
          </p:nvPr>
        </p:nvSpPr>
        <p:spPr>
          <a:xfrm>
            <a:off x="838200" y="2133600"/>
            <a:ext cx="6858000" cy="4340352"/>
          </a:xfrm>
        </p:spPr>
        <p:txBody>
          <a:bodyPr/>
          <a:lstStyle/>
          <a:p>
            <a:pPr marL="0" indent="0">
              <a:buNone/>
            </a:pPr>
            <a:r>
              <a:rPr lang="en-US" sz="2200" i="1" dirty="0"/>
              <a:t>There is enormous inertia—a tyranny of the status quo—in private and especially government arrangements. Only a crisis—actual or perceived—produces real change. When that crisis occurs, the actions that are taken depend on the ideas that are lying around. That, I believe, is our basic function: to develop alternatives to existing policies, to keep them alive and available until the politically impossible becomes politically inevitable</a:t>
            </a:r>
            <a:r>
              <a:rPr lang="en-US" sz="2200" i="1" dirty="0" smtClean="0"/>
              <a:t>.</a:t>
            </a:r>
            <a:endParaRPr lang="en-US" sz="2200" dirty="0"/>
          </a:p>
          <a:p>
            <a:pPr marL="0" indent="0">
              <a:buNone/>
            </a:pPr>
            <a:r>
              <a:rPr lang="en-US" sz="2200" dirty="0" smtClean="0"/>
              <a:t>			—Milton Friedman,</a:t>
            </a:r>
          </a:p>
          <a:p>
            <a:pPr marL="0" indent="0">
              <a:buNone/>
            </a:pPr>
            <a:r>
              <a:rPr lang="en-US" sz="2200" dirty="0"/>
              <a:t>	</a:t>
            </a:r>
            <a:r>
              <a:rPr lang="en-US" sz="2200" dirty="0" smtClean="0"/>
              <a:t>	               1976 </a:t>
            </a:r>
            <a:r>
              <a:rPr lang="en-US" sz="2200" dirty="0"/>
              <a:t>Nobel Laureate</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71</a:t>
            </a:fld>
            <a:endParaRPr lang="en-US"/>
          </a:p>
        </p:txBody>
      </p:sp>
    </p:spTree>
    <p:extLst>
      <p:ext uri="{BB962C8B-B14F-4D97-AF65-F5344CB8AC3E}">
        <p14:creationId xmlns:p14="http://schemas.microsoft.com/office/powerpoint/2010/main" val="98328780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Constitutional Design for Prosperity</a:t>
            </a:r>
            <a:endParaRPr lang="en-US" dirty="0"/>
          </a:p>
        </p:txBody>
      </p:sp>
      <p:sp>
        <p:nvSpPr>
          <p:cNvPr id="3" name="Content Placeholder 2"/>
          <p:cNvSpPr>
            <a:spLocks noGrp="1"/>
          </p:cNvSpPr>
          <p:nvPr>
            <p:ph sz="quarter" idx="1"/>
          </p:nvPr>
        </p:nvSpPr>
        <p:spPr/>
        <p:txBody>
          <a:bodyPr/>
          <a:lstStyle/>
          <a:p>
            <a:r>
              <a:rPr lang="en-US" dirty="0"/>
              <a:t>What </a:t>
            </a:r>
            <a:r>
              <a:rPr lang="en-US" dirty="0" smtClean="0"/>
              <a:t>would </a:t>
            </a:r>
            <a:r>
              <a:rPr lang="en-US" dirty="0"/>
              <a:t>a </a:t>
            </a:r>
            <a:r>
              <a:rPr lang="en-US" dirty="0" smtClean="0"/>
              <a:t>constitution designed </a:t>
            </a:r>
            <a:r>
              <a:rPr lang="en-US" dirty="0"/>
              <a:t>to </a:t>
            </a:r>
            <a:r>
              <a:rPr lang="en-US" dirty="0" smtClean="0"/>
              <a:t>promote economic freedom </a:t>
            </a:r>
            <a:r>
              <a:rPr lang="en-US" dirty="0"/>
              <a:t>and </a:t>
            </a:r>
            <a:r>
              <a:rPr lang="en-US" dirty="0" smtClean="0"/>
              <a:t>prosperity look like</a:t>
            </a:r>
            <a:r>
              <a:rPr lang="en-US" dirty="0"/>
              <a:t>?</a:t>
            </a:r>
          </a:p>
          <a:p>
            <a:pPr lvl="1"/>
            <a:r>
              <a:rPr lang="en-US" dirty="0" smtClean="0"/>
              <a:t>If </a:t>
            </a:r>
            <a:r>
              <a:rPr lang="en-US" dirty="0"/>
              <a:t>government is going to be a positive force for economic prosperity, the rules of the political game must bring the </a:t>
            </a:r>
            <a:r>
              <a:rPr lang="en-US" dirty="0" smtClean="0"/>
              <a:t>self-interest </a:t>
            </a:r>
            <a:r>
              <a:rPr lang="en-US" dirty="0"/>
              <a:t>of voters, politicians, and bureaucrats into harmony with economic progress. </a:t>
            </a:r>
            <a:endParaRPr lang="en-US" dirty="0" smtClean="0"/>
          </a:p>
          <a:p>
            <a:pPr lvl="1"/>
            <a:r>
              <a:rPr lang="en-US" dirty="0" smtClean="0"/>
              <a:t>Limited government, equal treatment under the law, protection of property rights, and federalism are cornerstones of a sound constitution.</a:t>
            </a:r>
          </a:p>
          <a:p>
            <a:pPr lvl="1"/>
            <a:r>
              <a:rPr lang="en-US" dirty="0" smtClean="0"/>
              <a:t>When </a:t>
            </a:r>
            <a:r>
              <a:rPr lang="en-US" dirty="0"/>
              <a:t>a government supports private ownership, freedom of exchange, competitive markets, the rule of law, and monetary stability, </a:t>
            </a:r>
            <a:r>
              <a:rPr lang="en-US" dirty="0" smtClean="0"/>
              <a:t>it will provide the environment for economic growth and prosperity.</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Would a Constitution Designed to Promote Economic Freedom and Prosperity Look Like?</a:t>
            </a:r>
          </a:p>
        </p:txBody>
      </p:sp>
      <p:sp>
        <p:nvSpPr>
          <p:cNvPr id="3" name="Content Placeholder 2"/>
          <p:cNvSpPr>
            <a:spLocks noGrp="1"/>
          </p:cNvSpPr>
          <p:nvPr>
            <p:ph sz="quarter" idx="1"/>
          </p:nvPr>
        </p:nvSpPr>
        <p:spPr/>
        <p:txBody>
          <a:bodyPr/>
          <a:lstStyle/>
          <a:p>
            <a:pPr lvl="1"/>
            <a:r>
              <a:rPr lang="en-US" dirty="0" smtClean="0"/>
              <a:t>Promoting government action based on agreement rather than coercion is important.</a:t>
            </a:r>
          </a:p>
          <a:p>
            <a:pPr lvl="2"/>
            <a:r>
              <a:rPr lang="en-US" dirty="0" smtClean="0"/>
              <a:t>People will agree to an action only when each party gains. Thus, actions </a:t>
            </a:r>
            <a:r>
              <a:rPr lang="en-US" dirty="0"/>
              <a:t>based on agreement, whether undertaken through markets or government, will be mutually advantageous and will therefore promote the general welfare rather than the interests of some parties at the expense of others</a:t>
            </a:r>
            <a:r>
              <a:rPr lang="en-US" dirty="0" smtClean="0"/>
              <a:t>.</a:t>
            </a:r>
          </a:p>
          <a:p>
            <a:endParaRPr lang="en-US" dirty="0" smtClean="0"/>
          </a:p>
          <a:p>
            <a:r>
              <a:rPr lang="en-US" dirty="0" smtClean="0"/>
              <a:t>The </a:t>
            </a:r>
            <a:r>
              <a:rPr lang="en-US" dirty="0"/>
              <a:t>challenge before us is to restore the intent of the constitutional rules and to develop a few new ones that will promote government action based on agreement and bring the political process back into harmony with economic progress.</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73</a:t>
            </a:fld>
            <a:endParaRPr lang="en-US"/>
          </a:p>
        </p:txBody>
      </p:sp>
    </p:spTree>
    <p:extLst>
      <p:ext uri="{BB962C8B-B14F-4D97-AF65-F5344CB8AC3E}">
        <p14:creationId xmlns:p14="http://schemas.microsoft.com/office/powerpoint/2010/main" val="8740340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11: Questions for Thought</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a:pPr>
            <a:r>
              <a:rPr lang="en-US" dirty="0" smtClean="0"/>
              <a:t>Does competition </a:t>
            </a:r>
            <a:r>
              <a:rPr lang="en-US" dirty="0"/>
              <a:t>among governmental units </a:t>
            </a:r>
            <a:r>
              <a:rPr lang="en-US" dirty="0" smtClean="0"/>
              <a:t>improve its responsiveness to the views of citizens? Explain.</a:t>
            </a:r>
          </a:p>
          <a:p>
            <a:pPr marL="457200" indent="-457200">
              <a:buFont typeface="+mj-lt"/>
              <a:buAutoNum type="arabicPeriod"/>
            </a:pPr>
            <a:endParaRPr lang="en-US" dirty="0" smtClean="0"/>
          </a:p>
          <a:p>
            <a:pPr marL="457200" indent="-457200">
              <a:buFont typeface="+mj-lt"/>
              <a:buAutoNum type="arabicPeriod"/>
            </a:pPr>
            <a:r>
              <a:rPr lang="en-US" dirty="0"/>
              <a:t>Did the framers of the U.S. Constitution get the general structure of government correct? Was the design supportive of political action based on agreement</a:t>
            </a:r>
            <a:r>
              <a:rPr lang="en-US" dirty="0" smtClean="0"/>
              <a:t>?</a:t>
            </a:r>
          </a:p>
          <a:p>
            <a:pPr marL="457200" indent="-457200">
              <a:buFont typeface="+mj-lt"/>
              <a:buAutoNum type="arabicPeriod"/>
            </a:pPr>
            <a:endParaRPr lang="en-US" dirty="0"/>
          </a:p>
          <a:p>
            <a:pPr marL="457200" indent="-457200">
              <a:buFont typeface="+mj-lt"/>
              <a:buAutoNum type="arabicPeriod"/>
            </a:pPr>
            <a:r>
              <a:rPr lang="en-US" dirty="0"/>
              <a:t>Evaluate the proposed nine constitutional reforms suggested by the authors. Indicate why you would agree or disagree with each of the </a:t>
            </a:r>
            <a:r>
              <a:rPr lang="en-US" dirty="0" smtClean="0"/>
              <a:t>reforms</a:t>
            </a:r>
            <a:r>
              <a:rPr lang="en-US" dirty="0"/>
              <a:t>.</a:t>
            </a:r>
            <a:endParaRPr lang="en-US" dirty="0" smtClean="0"/>
          </a:p>
          <a:p>
            <a:pPr marL="457200" indent="-457200">
              <a:buFont typeface="+mj-lt"/>
              <a:buAutoNum type="arabicPeriod"/>
            </a:pPr>
            <a:endParaRPr lang="en-US" dirty="0" smtClean="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74</a:t>
            </a:fld>
            <a:endParaRPr lang="en-US"/>
          </a:p>
        </p:txBody>
      </p:sp>
    </p:spTree>
    <p:extLst>
      <p:ext uri="{BB962C8B-B14F-4D97-AF65-F5344CB8AC3E}">
        <p14:creationId xmlns:p14="http://schemas.microsoft.com/office/powerpoint/2010/main" val="2132577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7467600" cy="3001963"/>
          </a:xfrm>
        </p:spPr>
        <p:txBody>
          <a:bodyPr>
            <a:normAutofit/>
          </a:bodyPr>
          <a:lstStyle/>
          <a:p>
            <a:r>
              <a:rPr lang="en-US" b="1" dirty="0" smtClean="0"/>
              <a:t>Element 1.</a:t>
            </a:r>
            <a:r>
              <a:rPr lang="en-US" dirty="0"/>
              <a:t> </a:t>
            </a:r>
            <a:r>
              <a:rPr lang="en-US" dirty="0" smtClean="0"/>
              <a:t>Government </a:t>
            </a:r>
            <a:r>
              <a:rPr lang="en-US" dirty="0"/>
              <a:t>promotes economic progress by protecting the rights of individuals and supplying a few goods that are difficult to provide through markets.</a:t>
            </a:r>
          </a:p>
        </p:txBody>
      </p:sp>
      <p:sp>
        <p:nvSpPr>
          <p:cNvPr id="3" name="Content Placeholder 2"/>
          <p:cNvSpPr>
            <a:spLocks noGrp="1"/>
          </p:cNvSpPr>
          <p:nvPr>
            <p:ph sz="quarter" idx="1"/>
          </p:nvPr>
        </p:nvSpPr>
        <p:spPr>
          <a:xfrm>
            <a:off x="762000" y="3429000"/>
            <a:ext cx="6858000" cy="3044952"/>
          </a:xfrm>
        </p:spPr>
        <p:txBody>
          <a:bodyPr/>
          <a:lstStyle/>
          <a:p>
            <a:pPr marL="0" indent="0">
              <a:buNone/>
            </a:pPr>
            <a:r>
              <a:rPr lang="en-US" i="1" dirty="0"/>
              <a:t>A wise and frugal government, which shall restrain men from injuring one another, which shall leave them otherwise free to regulate their own pursuits of industry and improvements, and shall not take from the mouth of labor the bread it has earned. This is the sum of good government. </a:t>
            </a:r>
          </a:p>
          <a:p>
            <a:pPr marL="0" indent="0">
              <a:buNone/>
            </a:pPr>
            <a:r>
              <a:rPr lang="en-US" i="1" dirty="0" smtClean="0"/>
              <a:t>			—Thomas Jefferson</a:t>
            </a:r>
            <a:endParaRPr lang="en-US" i="1" dirty="0"/>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8</a:t>
            </a:fld>
            <a:endParaRPr lang="en-US"/>
          </a:p>
        </p:txBody>
      </p:sp>
    </p:spTree>
    <p:extLst>
      <p:ext uri="{BB962C8B-B14F-4D97-AF65-F5344CB8AC3E}">
        <p14:creationId xmlns:p14="http://schemas.microsoft.com/office/powerpoint/2010/main" val="14227481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544762"/>
          </a:xfrm>
        </p:spPr>
        <p:txBody>
          <a:bodyPr>
            <a:normAutofit/>
          </a:bodyPr>
          <a:lstStyle/>
          <a:p>
            <a:r>
              <a:rPr lang="en-US" b="1" dirty="0" smtClean="0"/>
              <a:t>Element 2.</a:t>
            </a:r>
            <a:r>
              <a:rPr lang="en-US" dirty="0" smtClean="0"/>
              <a:t> When </a:t>
            </a:r>
            <a:r>
              <a:rPr lang="en-US" dirty="0"/>
              <a:t>monopoly is present and barriers to entry high, markets will fail to achieve ideal efficiency.</a:t>
            </a:r>
          </a:p>
        </p:txBody>
      </p:sp>
      <p:sp>
        <p:nvSpPr>
          <p:cNvPr id="3" name="Content Placeholder 2"/>
          <p:cNvSpPr>
            <a:spLocks noGrp="1"/>
          </p:cNvSpPr>
          <p:nvPr>
            <p:ph sz="quarter" idx="1"/>
          </p:nvPr>
        </p:nvSpPr>
        <p:spPr>
          <a:xfrm>
            <a:off x="457200" y="2971800"/>
            <a:ext cx="7467600" cy="3502152"/>
          </a:xfrm>
        </p:spPr>
        <p:txBody>
          <a:bodyPr/>
          <a:lstStyle/>
          <a:p>
            <a:endParaRPr lang="en-US"/>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9</a:t>
            </a:fld>
            <a:endParaRPr lang="en-US"/>
          </a:p>
        </p:txBody>
      </p:sp>
    </p:spTree>
    <p:extLst>
      <p:ext uri="{BB962C8B-B14F-4D97-AF65-F5344CB8AC3E}">
        <p14:creationId xmlns:p14="http://schemas.microsoft.com/office/powerpoint/2010/main" val="7416152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docProps/app.xml><?xml version="1.0" encoding="utf-8"?>
<Properties xmlns="http://schemas.openxmlformats.org/officeDocument/2006/extended-properties" xmlns:vt="http://schemas.openxmlformats.org/officeDocument/2006/docPropsVTypes">
  <Template>Oriel</Template>
  <TotalTime>2677</TotalTime>
  <Words>5809</Words>
  <Application>Microsoft Macintosh PowerPoint</Application>
  <PresentationFormat>On-screen Show (4:3)</PresentationFormat>
  <Paragraphs>452</Paragraphs>
  <Slides>74</Slides>
  <Notes>1</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Oriel</vt:lpstr>
      <vt:lpstr>Part 3: Economic Progress and the Role of Government</vt:lpstr>
      <vt:lpstr>Introduction to PowerPoint Slides</vt:lpstr>
      <vt:lpstr>Part 3 Introduction</vt:lpstr>
      <vt:lpstr>Module 8: Market Failure and the Role of Government</vt:lpstr>
      <vt:lpstr>Government And The Economy</vt:lpstr>
      <vt:lpstr>Element 1. Government promotes economic progress by protecting the rights of individuals and supplying a few goods that are difficult to provide through markets.</vt:lpstr>
      <vt:lpstr>Protective and Productive Functions of Government</vt:lpstr>
      <vt:lpstr>Element 1. Government promotes economic progress by protecting the rights of individuals and supplying a few goods that are difficult to provide through markets.</vt:lpstr>
      <vt:lpstr>Element 2. When monopoly is present and barriers to entry high, markets will fail to achieve ideal efficiency.</vt:lpstr>
      <vt:lpstr>What is Monopoly?</vt:lpstr>
      <vt:lpstr>Monopoly and Economic Efficiency</vt:lpstr>
      <vt:lpstr>Monopoly and Government</vt:lpstr>
      <vt:lpstr>Element 3. Public goods and externalities result in incentives that may encourage self-interested individuals to undertake activities that are inconsistent with ideal economic efficiency.</vt:lpstr>
      <vt:lpstr>What is a Public Good?</vt:lpstr>
      <vt:lpstr>Market Failure: Public Goods</vt:lpstr>
      <vt:lpstr>Externalities: External Costs and Benefits</vt:lpstr>
      <vt:lpstr>Market Failure: External Costs</vt:lpstr>
      <vt:lpstr>Market Failure: External Costs</vt:lpstr>
      <vt:lpstr>Market Failure: External Benefits</vt:lpstr>
      <vt:lpstr>Market Failure: External Benefits</vt:lpstr>
      <vt:lpstr>Implications of Market Failure</vt:lpstr>
      <vt:lpstr>Module 8: Questions for Thought</vt:lpstr>
      <vt:lpstr>Module 9: The Economics of Government Failure</vt:lpstr>
      <vt:lpstr>Element 4. Allocation through political voting is fundamentally different than market allocation.</vt:lpstr>
      <vt:lpstr>The Political Process</vt:lpstr>
      <vt:lpstr>The Political Process continued…</vt:lpstr>
      <vt:lpstr>Market Failure and Government Failure</vt:lpstr>
      <vt:lpstr>Element 5. Unless restrained by constitutional rules, special interest groups will use the democratic political process to obtain government favors at the expense of others.</vt:lpstr>
      <vt:lpstr>Special Interest Issue</vt:lpstr>
      <vt:lpstr>Government Failure: Special Interest Effect</vt:lpstr>
      <vt:lpstr>Logrolling and Pork-Barrel Projects  Reinforce the Special Interest Effect.</vt:lpstr>
      <vt:lpstr>The Special Interest Effect: A “Sweet” Example </vt:lpstr>
      <vt:lpstr>Special Interest Effect, Innovation, and Competition</vt:lpstr>
      <vt:lpstr>Element 6. Unless restrained by constitutional rules, legislators will run budget deficits and spend excessively.</vt:lpstr>
      <vt:lpstr>Budget Deficits and the National Debt</vt:lpstr>
      <vt:lpstr>Keynesian Revolution and Budget Deficits </vt:lpstr>
      <vt:lpstr>PowerPoint Presentation</vt:lpstr>
      <vt:lpstr>Government Failure: The Shortsightedness Effect</vt:lpstr>
      <vt:lpstr>Spending Watchdogs</vt:lpstr>
      <vt:lpstr>Shortsightedness Effect and Unfunded Promises</vt:lpstr>
      <vt:lpstr>What Will Happen If the Federal Government Does Not Bring Its Finances Under Control?  </vt:lpstr>
      <vt:lpstr>Control of Federal Spending and Borrowing</vt:lpstr>
      <vt:lpstr>Module 9: Questions for Thought</vt:lpstr>
      <vt:lpstr>Module 10: The Economics of Taxes and Transfers</vt:lpstr>
      <vt:lpstr>Element 7. When governments become heavily involved in providing favors to some at the expense of others, inefficiency results and improper, unethical relationships develop between government officials and businesses.</vt:lpstr>
      <vt:lpstr>Two Ways of Acquiring Wealth</vt:lpstr>
      <vt:lpstr>Impact of Political Favoritism</vt:lpstr>
      <vt:lpstr>Government Failure: Rent Seeking</vt:lpstr>
      <vt:lpstr>Political Favoritism, Crony Capitalism,  and Government Failure</vt:lpstr>
      <vt:lpstr>Market Entrepreneurs  versus Crony Capitalists</vt:lpstr>
      <vt:lpstr>Element 8. The net gain of transfer recipients is less, and often substantially less, than the amount of the transfer.</vt:lpstr>
      <vt:lpstr>Secondary Effects of Transfers</vt:lpstr>
      <vt:lpstr>Secondary Effects of Transfers</vt:lpstr>
      <vt:lpstr>PowerPoint Presentation</vt:lpstr>
      <vt:lpstr>Secondary Effects of Anti-Poverty Transfers</vt:lpstr>
      <vt:lpstr>Secondary Effects of Anti-Poverty Transfers</vt:lpstr>
      <vt:lpstr>Reducing the Likelihood of Poverty</vt:lpstr>
      <vt:lpstr>Element 9. The economy is far too complex to be centrally planned and efforts to do so will result in inefficiency and cronyism.</vt:lpstr>
      <vt:lpstr>Central Planning and the Fatal Conceit</vt:lpstr>
      <vt:lpstr>Central Planning and the Fatal Conceit</vt:lpstr>
      <vt:lpstr>Central Planning and the Fatal Conceit</vt:lpstr>
      <vt:lpstr>Central Planning and the Fatal Conceit</vt:lpstr>
      <vt:lpstr>Central Planning and the Fatal Conceit</vt:lpstr>
      <vt:lpstr>Module 10: Questions for Thought</vt:lpstr>
      <vt:lpstr>Module 10: Questions for Thought</vt:lpstr>
      <vt:lpstr>Module 11: Federalism and Constitutional Structure</vt:lpstr>
      <vt:lpstr>Element 10. Competition is just as important in government as in markets.</vt:lpstr>
      <vt:lpstr>Competition and the Performance of Government</vt:lpstr>
      <vt:lpstr>Competition and the Performance of Government continued…</vt:lpstr>
      <vt:lpstr>Competition and Structure of Government</vt:lpstr>
      <vt:lpstr>Thinking About Constitutional Rules For Prosperity</vt:lpstr>
      <vt:lpstr>Constitutional Design for Prosperity</vt:lpstr>
      <vt:lpstr>What Would a Constitution Designed to Promote Economic Freedom and Prosperity Look Like?</vt:lpstr>
      <vt:lpstr>Module 11: Questions for Thought</vt:lpstr>
    </vt:vector>
  </TitlesOfParts>
  <Company>Lenovo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Tawni Hunt Ferrarini, PhD</dc:creator>
  <cp:lastModifiedBy>Signè Thomas</cp:lastModifiedBy>
  <cp:revision>204</cp:revision>
  <dcterms:created xsi:type="dcterms:W3CDTF">2010-08-25T18:42:11Z</dcterms:created>
  <dcterms:modified xsi:type="dcterms:W3CDTF">2016-01-07T16:24:32Z</dcterms:modified>
</cp:coreProperties>
</file>