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handoutMasterIdLst>
    <p:handoutMasterId r:id="rId78"/>
  </p:handoutMasterIdLst>
  <p:sldIdLst>
    <p:sldId id="319" r:id="rId2"/>
    <p:sldId id="323" r:id="rId3"/>
    <p:sldId id="320" r:id="rId4"/>
    <p:sldId id="324" r:id="rId5"/>
    <p:sldId id="377" r:id="rId6"/>
    <p:sldId id="379" r:id="rId7"/>
    <p:sldId id="328" r:id="rId8"/>
    <p:sldId id="343" r:id="rId9"/>
    <p:sldId id="329" r:id="rId10"/>
    <p:sldId id="330" r:id="rId11"/>
    <p:sldId id="331" r:id="rId12"/>
    <p:sldId id="332" r:id="rId13"/>
    <p:sldId id="334" r:id="rId14"/>
    <p:sldId id="267" r:id="rId15"/>
    <p:sldId id="268" r:id="rId16"/>
    <p:sldId id="269" r:id="rId17"/>
    <p:sldId id="335" r:id="rId18"/>
    <p:sldId id="270" r:id="rId19"/>
    <p:sldId id="271" r:id="rId20"/>
    <p:sldId id="336" r:id="rId21"/>
    <p:sldId id="337" r:id="rId22"/>
    <p:sldId id="321" r:id="rId23"/>
    <p:sldId id="344" r:id="rId24"/>
    <p:sldId id="346" r:id="rId25"/>
    <p:sldId id="347" r:id="rId26"/>
    <p:sldId id="349" r:id="rId27"/>
    <p:sldId id="350" r:id="rId28"/>
    <p:sldId id="348" r:id="rId29"/>
    <p:sldId id="351" r:id="rId30"/>
    <p:sldId id="345" r:id="rId31"/>
    <p:sldId id="276" r:id="rId32"/>
    <p:sldId id="281" r:id="rId33"/>
    <p:sldId id="283" r:id="rId34"/>
    <p:sldId id="352" r:id="rId35"/>
    <p:sldId id="353" r:id="rId36"/>
    <p:sldId id="284" r:id="rId37"/>
    <p:sldId id="285" r:id="rId38"/>
    <p:sldId id="375" r:id="rId39"/>
    <p:sldId id="354" r:id="rId40"/>
    <p:sldId id="355" r:id="rId41"/>
    <p:sldId id="356" r:id="rId42"/>
    <p:sldId id="290" r:id="rId43"/>
    <p:sldId id="291" r:id="rId44"/>
    <p:sldId id="292" r:id="rId45"/>
    <p:sldId id="296" r:id="rId46"/>
    <p:sldId id="374" r:id="rId47"/>
    <p:sldId id="298" r:id="rId48"/>
    <p:sldId id="299" r:id="rId49"/>
    <p:sldId id="373" r:id="rId50"/>
    <p:sldId id="338" r:id="rId51"/>
    <p:sldId id="339" r:id="rId52"/>
    <p:sldId id="322" r:id="rId53"/>
    <p:sldId id="358" r:id="rId54"/>
    <p:sldId id="303" r:id="rId55"/>
    <p:sldId id="359" r:id="rId56"/>
    <p:sldId id="305" r:id="rId57"/>
    <p:sldId id="360" r:id="rId58"/>
    <p:sldId id="361" r:id="rId59"/>
    <p:sldId id="309" r:id="rId60"/>
    <p:sldId id="362" r:id="rId61"/>
    <p:sldId id="311" r:id="rId62"/>
    <p:sldId id="312" r:id="rId63"/>
    <p:sldId id="369" r:id="rId64"/>
    <p:sldId id="368" r:id="rId65"/>
    <p:sldId id="367" r:id="rId66"/>
    <p:sldId id="365" r:id="rId67"/>
    <p:sldId id="366" r:id="rId68"/>
    <p:sldId id="313" r:id="rId69"/>
    <p:sldId id="316" r:id="rId70"/>
    <p:sldId id="370" r:id="rId71"/>
    <p:sldId id="371" r:id="rId72"/>
    <p:sldId id="372" r:id="rId73"/>
    <p:sldId id="364" r:id="rId74"/>
    <p:sldId id="341" r:id="rId75"/>
    <p:sldId id="342"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62E"/>
    <a:srgbClr val="7DB437"/>
    <a:srgbClr val="7EB437"/>
    <a:srgbClr val="C0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2" autoAdjust="0"/>
    <p:restoredTop sz="94745"/>
  </p:normalViewPr>
  <p:slideViewPr>
    <p:cSldViewPr>
      <p:cViewPr varScale="1">
        <p:scale>
          <a:sx n="83" d="100"/>
          <a:sy n="83" d="100"/>
        </p:scale>
        <p:origin x="-1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2540873-7D43-485A-B1AC-309DE65DF7CF}" type="datetimeFigureOut">
              <a:rPr lang="en-US"/>
              <a:pPr>
                <a:defRPr/>
              </a:pPr>
              <a:t>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A9308B0-7F59-47F9-B6A5-8569CF622911}" type="slidenum">
              <a:rPr lang="en-US"/>
              <a:pPr>
                <a:defRPr/>
              </a:pPr>
              <a:t>‹#›</a:t>
            </a:fld>
            <a:endParaRPr lang="en-US"/>
          </a:p>
        </p:txBody>
      </p:sp>
    </p:spTree>
    <p:extLst>
      <p:ext uri="{BB962C8B-B14F-4D97-AF65-F5344CB8AC3E}">
        <p14:creationId xmlns:p14="http://schemas.microsoft.com/office/powerpoint/2010/main" val="1872248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ED5181-4E6F-47CA-B8D5-C4731244D3F1}" type="datetimeFigureOut">
              <a:rPr lang="en-US"/>
              <a:pPr>
                <a:defRPr/>
              </a:pPr>
              <a:t>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88223DB-5DD3-49A1-9F96-218EC80B1456}" type="slidenum">
              <a:rPr lang="en-US"/>
              <a:pPr>
                <a:defRPr/>
              </a:pPr>
              <a:t>‹#›</a:t>
            </a:fld>
            <a:endParaRPr lang="en-US"/>
          </a:p>
        </p:txBody>
      </p:sp>
    </p:spTree>
    <p:extLst>
      <p:ext uri="{BB962C8B-B14F-4D97-AF65-F5344CB8AC3E}">
        <p14:creationId xmlns:p14="http://schemas.microsoft.com/office/powerpoint/2010/main" val="817471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7289FD-3AFE-49B8-842C-2D74A26549DF}" type="slidenum">
              <a:rPr lang="en-US" smtClean="0"/>
              <a:pPr>
                <a:defRPr/>
              </a:pPr>
              <a:t>1</a:t>
            </a:fld>
            <a:endParaRPr lang="en-US"/>
          </a:p>
        </p:txBody>
      </p:sp>
    </p:spTree>
    <p:extLst>
      <p:ext uri="{BB962C8B-B14F-4D97-AF65-F5344CB8AC3E}">
        <p14:creationId xmlns:p14="http://schemas.microsoft.com/office/powerpoint/2010/main" val="184955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8223DB-5DD3-49A1-9F96-218EC80B1456}" type="slidenum">
              <a:rPr lang="en-US" smtClean="0"/>
              <a:pPr>
                <a:defRPr/>
              </a:pPr>
              <a:t>70</a:t>
            </a:fld>
            <a:endParaRPr lang="en-US"/>
          </a:p>
        </p:txBody>
      </p:sp>
    </p:spTree>
    <p:extLst>
      <p:ext uri="{BB962C8B-B14F-4D97-AF65-F5344CB8AC3E}">
        <p14:creationId xmlns:p14="http://schemas.microsoft.com/office/powerpoint/2010/main" val="65906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E4F6558-5FC1-4030-8516-D3B0D11963BA}" type="datetime1">
              <a:rPr lang="en-US"/>
              <a:pPr>
                <a:defRPr/>
              </a:pPr>
              <a:t>1/5/16</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BAC553D-9210-4E58-AB4E-F81967074CD2}" type="datetime1">
              <a:rPr lang="en-US"/>
              <a:pPr>
                <a:defRPr/>
              </a:pPr>
              <a:t>1/5/16</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5626BDD-EE7E-4A51-B969-DFF61ECA61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982ABF-B79B-4DD7-AC42-AE7F2A2E12B9}" type="datetime1">
              <a:rPr lang="en-US"/>
              <a:pPr>
                <a:defRPr/>
              </a:pPr>
              <a:t>1/5/16</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E223562-D121-43AE-B2BB-C55312FD316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FCC312F-7A7C-4577-AF84-D210A5B9F998}" type="datetime1">
              <a:rPr lang="en-US"/>
              <a:pPr>
                <a:defRPr/>
              </a:pPr>
              <a:t>1/5/16</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26F14747-9C45-418B-A952-BFA113E9DC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BDA58ADD-DDA4-46D4-B354-4F471284DC76}" type="datetime1">
              <a:rPr lang="en-US"/>
              <a:pPr>
                <a:defRPr/>
              </a:pPr>
              <a:t>1/5/16</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DAF841F4-8A6F-4C2C-9501-C0EF42D35FE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F7BF767-E4E3-4703-98DE-4DC856279084}" type="datetime1">
              <a:rPr lang="en-US"/>
              <a:pPr>
                <a:defRPr/>
              </a:pPr>
              <a:t>1/5/16</a:t>
            </a:fld>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8B1E2EC7-BFC6-41B3-81E4-4E246709B4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030A091-170A-4FD4-BBAE-D6FEF60C25C0}" type="datetime1">
              <a:rPr lang="en-US"/>
              <a:pPr>
                <a:defRPr/>
              </a:pPr>
              <a:t>1/5/16</a:t>
            </a:fld>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605C0437-879D-48D2-A221-B43454EE10A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A3949FF-E368-4957-825D-2AC7EA1AC7F3}" type="datetime1">
              <a:rPr lang="en-US"/>
              <a:pPr>
                <a:defRPr/>
              </a:pPr>
              <a:t>1/5/16</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14A00FB4-85AB-4554-BCF0-4A6E0D3E38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69A3539-2BDB-459A-94BA-1458BB178C70}" type="datetime1">
              <a:rPr lang="en-US"/>
              <a:pPr>
                <a:defRPr/>
              </a:pPr>
              <a:t>1/5/16</a:t>
            </a:fld>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01810F71-9261-42F4-94EB-711BDF80A3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0E64E404-C530-466D-8531-7998E73C287B}" type="datetime1">
              <a:rPr lang="en-US"/>
              <a:pPr>
                <a:defRPr/>
              </a:pPr>
              <a:t>1/5/16</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AA4F9CB5-9A72-4B64-B6DD-32BF9B06B90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DE1D4FBD-68A2-4EA2-9ECA-305BF39AAEEF}" type="datetime1">
              <a:rPr lang="en-US"/>
              <a:pPr>
                <a:defRPr/>
              </a:pPr>
              <a:t>1/5/16</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4C0525F4-BA89-41D1-8AAF-0ACED11773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BEBA8EAE-BF5A-486C-A8C5-ECC9F3942E4B}">
                <a14:imgProps xmlns:a14="http://schemas.microsoft.com/office/drawing/2010/main">
                  <a14:imgLayer r:embed="rId14">
                    <a14:imgEffect>
                      <a14:backgroundRemoval t="7635" b="93114" l="9641" r="89686"/>
                    </a14:imgEffect>
                  </a14:imgLayer>
                </a14:imgProps>
              </a:ext>
              <a:ext uri="{28A0092B-C50C-407E-A947-70E740481C1C}">
                <a14:useLocalDpi xmlns:a14="http://schemas.microsoft.com/office/drawing/2010/main" val="0"/>
              </a:ext>
            </a:extLst>
          </a:blip>
          <a:stretch>
            <a:fillRect/>
          </a:stretch>
        </p:blipFill>
        <p:spPr>
          <a:xfrm>
            <a:off x="8091430" y="5692698"/>
            <a:ext cx="671570" cy="1005840"/>
          </a:xfrm>
          <a:prstGeom prst="rect">
            <a:avLst/>
          </a:prstGeom>
          <a:noFill/>
        </p:spPr>
      </p:pic>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6EE06557-CD8E-4D09-8F54-4146A7EBBBD8}" type="datetime1">
              <a:rPr lang="en-US"/>
              <a:pPr>
                <a:defRPr/>
              </a:pPr>
              <a:t>1/5/16</a:t>
            </a:fld>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800" b="1">
                <a:solidFill>
                  <a:srgbClr val="FFFFFF"/>
                </a:solidFill>
                <a:latin typeface="+mn-lt"/>
              </a:defRPr>
            </a:lvl1pPr>
          </a:lstStyle>
          <a:p>
            <a:pPr>
              <a:defRPr/>
            </a:pPr>
            <a:fld id="{94FC91EB-5E2A-4DB0-BCFD-73CABDD90E4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24" r:id="rId4"/>
    <p:sldLayoutId id="2147483725" r:id="rId5"/>
    <p:sldLayoutId id="2147483732" r:id="rId6"/>
    <p:sldLayoutId id="2147483726" r:id="rId7"/>
    <p:sldLayoutId id="2147483733" r:id="rId8"/>
    <p:sldLayoutId id="2147483734" r:id="rId9"/>
    <p:sldLayoutId id="2147483727" r:id="rId10"/>
    <p:sldLayoutId id="2147483728" r:id="rId11"/>
  </p:sldLayoutIdLst>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B5A359"/>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E3D9B8"/>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CBD4C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commonsenseeconomics.com/" TargetMode="External"/><Relationship Id="rId5" Type="http://schemas.openxmlformats.org/officeDocument/2006/relationships/image" Target="../media/image2.png"/><Relationship Id="rId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90600"/>
            <a:ext cx="7391400" cy="1600200"/>
          </a:xfrm>
        </p:spPr>
        <p:txBody>
          <a:bodyPr anchor="t">
            <a:noAutofit/>
          </a:bodyPr>
          <a:lstStyle/>
          <a:p>
            <a:pPr eaLnBrk="1" fontAlgn="auto" hangingPunct="1">
              <a:spcAft>
                <a:spcPts val="0"/>
              </a:spcAft>
              <a:defRPr/>
            </a:pPr>
            <a:r>
              <a:rPr lang="en-US" sz="3200" dirty="0"/>
              <a:t>Part 2</a:t>
            </a:r>
            <a:r>
              <a:rPr lang="en-US" sz="3200" dirty="0" smtClean="0"/>
              <a:t>: </a:t>
            </a:r>
            <a:r>
              <a:rPr lang="en-US" sz="3200" dirty="0"/>
              <a:t>Seven Major Sources of Economic Progress</a:t>
            </a:r>
          </a:p>
        </p:txBody>
      </p:sp>
      <p:sp>
        <p:nvSpPr>
          <p:cNvPr id="8195" name="Subtitle 2"/>
          <p:cNvSpPr>
            <a:spLocks noGrp="1"/>
          </p:cNvSpPr>
          <p:nvPr>
            <p:ph type="subTitle" idx="1"/>
          </p:nvPr>
        </p:nvSpPr>
        <p:spPr>
          <a:xfrm>
            <a:off x="2900552" y="3962400"/>
            <a:ext cx="4910730" cy="1905000"/>
          </a:xfrm>
        </p:spPr>
        <p:txBody>
          <a:bodyPr/>
          <a:lstStyle/>
          <a:p>
            <a:pPr eaLnBrk="1" hangingPunct="1"/>
            <a:r>
              <a:rPr lang="en-US" sz="2200" dirty="0"/>
              <a:t>Common Sense Economics ~</a:t>
            </a:r>
            <a:br>
              <a:rPr lang="en-US" sz="2200" dirty="0"/>
            </a:br>
            <a:r>
              <a:rPr lang="en-US" sz="2200" dirty="0">
                <a:solidFill>
                  <a:schemeClr val="tx1">
                    <a:lumMod val="50000"/>
                    <a:lumOff val="50000"/>
                  </a:schemeClr>
                </a:solidFill>
              </a:rPr>
              <a:t>What Everyone </a:t>
            </a:r>
            <a:r>
              <a:rPr lang="en-US" sz="2200" dirty="0" smtClean="0">
                <a:solidFill>
                  <a:schemeClr val="tx1">
                    <a:lumMod val="50000"/>
                    <a:lumOff val="50000"/>
                  </a:schemeClr>
                </a:solidFill>
              </a:rPr>
              <a:t>Should Know </a:t>
            </a:r>
            <a:r>
              <a:rPr lang="en-US" sz="2200" dirty="0">
                <a:solidFill>
                  <a:schemeClr val="tx1">
                    <a:lumMod val="50000"/>
                    <a:lumOff val="50000"/>
                  </a:schemeClr>
                </a:solidFill>
              </a:rPr>
              <a:t>About Wealth and </a:t>
            </a:r>
            <a:r>
              <a:rPr lang="en-US" sz="2200" dirty="0" smtClean="0">
                <a:solidFill>
                  <a:schemeClr val="tx1">
                    <a:lumMod val="50000"/>
                    <a:lumOff val="50000"/>
                  </a:schemeClr>
                </a:solidFill>
              </a:rPr>
              <a:t>Prosperity</a:t>
            </a:r>
            <a:r>
              <a:rPr lang="en-US" sz="2200" dirty="0" smtClean="0"/>
              <a:t/>
            </a:r>
            <a:br>
              <a:rPr lang="en-US" sz="2200" dirty="0" smtClean="0"/>
            </a:br>
            <a:r>
              <a:rPr lang="en-US" sz="2400" dirty="0" smtClean="0"/>
              <a:t/>
            </a:r>
            <a:br>
              <a:rPr lang="en-US" sz="2400" dirty="0" smtClean="0"/>
            </a:br>
            <a:endParaRPr lang="en-US" sz="2400" dirty="0" smtClean="0"/>
          </a:p>
        </p:txBody>
      </p:sp>
      <p:pic>
        <p:nvPicPr>
          <p:cNvPr id="8196" name="Picture 4" descr="Common Sense Economics.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238533" y="3505200"/>
            <a:ext cx="1393260"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rot="5400000" flipV="1">
            <a:off x="4914900" y="5149334"/>
            <a:ext cx="457200" cy="3048000"/>
          </a:xfrm>
          <a:prstGeom prst="rect">
            <a:avLst/>
          </a:prstGeom>
        </p:spPr>
        <p:txBody>
          <a:bodyPr vert="vert" anchor="ctr"/>
          <a:lstStyle/>
          <a:p>
            <a:pPr fontAlgn="auto">
              <a:spcBef>
                <a:spcPts val="0"/>
              </a:spcBef>
              <a:spcAft>
                <a:spcPts val="0"/>
              </a:spcAft>
              <a:defRPr/>
            </a:pPr>
            <a:r>
              <a:rPr lang="en-US" sz="1200" dirty="0">
                <a:latin typeface="+mn-lt"/>
                <a:hlinkClick r:id="rId4"/>
              </a:rPr>
              <a:t>http://CommonSenseEconomics.com/</a:t>
            </a:r>
            <a:r>
              <a:rPr lang="en-US" sz="1200" dirty="0">
                <a:latin typeface="+mn-lt"/>
              </a:rPr>
              <a:t> </a:t>
            </a:r>
          </a:p>
        </p:txBody>
      </p:sp>
      <p:sp>
        <p:nvSpPr>
          <p:cNvPr id="8198" name="Slide Number Placeholder 7"/>
          <p:cNvSpPr>
            <a:spLocks noGrp="1"/>
          </p:cNvSpPr>
          <p:nvPr>
            <p:ph type="sldNum" sz="quarter" idx="4294967295"/>
          </p:nvPr>
        </p:nvSpPr>
        <p:spPr>
          <a:xfrm>
            <a:off x="1325563" y="4929188"/>
            <a:ext cx="609600" cy="5175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8D81A1-80E2-430B-A203-D7D52674864A}" type="slidenum">
              <a:rPr lang="en-US" smtClean="0"/>
              <a:pPr fontAlgn="base">
                <a:spcBef>
                  <a:spcPct val="0"/>
                </a:spcBef>
                <a:spcAft>
                  <a:spcPct val="0"/>
                </a:spcAft>
                <a:defRPr/>
              </a:pPr>
              <a:t>1</a:t>
            </a:fld>
            <a:endParaRPr lang="en-US" dirty="0" smtClean="0"/>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7635" b="93114" l="9641" r="89686"/>
                    </a14:imgEffect>
                  </a14:imgLayer>
                </a14:imgProps>
              </a:ext>
              <a:ext uri="{28A0092B-C50C-407E-A947-70E740481C1C}">
                <a14:useLocalDpi xmlns:a14="http://schemas.microsoft.com/office/drawing/2010/main" val="0"/>
              </a:ext>
            </a:extLst>
          </a:blip>
          <a:stretch>
            <a:fillRect/>
          </a:stretch>
        </p:blipFill>
        <p:spPr>
          <a:xfrm>
            <a:off x="8305800" y="5867400"/>
            <a:ext cx="610515" cy="914400"/>
          </a:xfrm>
          <a:prstGeom prst="rect">
            <a:avLst/>
          </a:prstGeom>
        </p:spPr>
      </p:pic>
      <p:sp>
        <p:nvSpPr>
          <p:cNvPr id="4" name="TextBox 3"/>
          <p:cNvSpPr txBox="1"/>
          <p:nvPr/>
        </p:nvSpPr>
        <p:spPr>
          <a:xfrm>
            <a:off x="8077289" y="6673334"/>
            <a:ext cx="1099981" cy="184666"/>
          </a:xfrm>
          <a:prstGeom prst="rect">
            <a:avLst/>
          </a:prstGeom>
          <a:noFill/>
        </p:spPr>
        <p:txBody>
          <a:bodyPr wrap="none" rtlCol="0">
            <a:spAutoFit/>
          </a:bodyPr>
          <a:lstStyle/>
          <a:p>
            <a:r>
              <a:rPr lang="en-US" sz="600" i="1" dirty="0" smtClean="0">
                <a:latin typeface="Chalkboard" charset="0"/>
                <a:ea typeface="Chalkboard" charset="0"/>
                <a:cs typeface="Chalkboard" charset="0"/>
              </a:rPr>
              <a:t>Turn on the learning light!</a:t>
            </a:r>
            <a:endParaRPr lang="en-US" sz="600" i="1" dirty="0">
              <a:latin typeface="Chalkboard" charset="0"/>
              <a:ea typeface="Chalkboard" charset="0"/>
              <a:cs typeface="Chalkboard" charset="0"/>
            </a:endParaRPr>
          </a:p>
        </p:txBody>
      </p:sp>
    </p:spTree>
    <p:extLst>
      <p:ext uri="{BB962C8B-B14F-4D97-AF65-F5344CB8AC3E}">
        <p14:creationId xmlns:p14="http://schemas.microsoft.com/office/powerpoint/2010/main" val="2425889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Ownership and Doomsday Forecasts</a:t>
            </a:r>
            <a:endParaRPr lang="en-US" dirty="0"/>
          </a:p>
        </p:txBody>
      </p:sp>
      <p:sp>
        <p:nvSpPr>
          <p:cNvPr id="3" name="Content Placeholder 2"/>
          <p:cNvSpPr>
            <a:spLocks noGrp="1"/>
          </p:cNvSpPr>
          <p:nvPr>
            <p:ph sz="quarter" idx="1"/>
          </p:nvPr>
        </p:nvSpPr>
        <p:spPr/>
        <p:txBody>
          <a:bodyPr/>
          <a:lstStyle/>
          <a:p>
            <a:r>
              <a:rPr lang="en-US" dirty="0"/>
              <a:t>For centuries pessimists have argued that </a:t>
            </a:r>
            <a:r>
              <a:rPr lang="en-US" dirty="0" smtClean="0"/>
              <a:t>the world is about to run out of various critical resources (e.g. trees, minerals, and energy sources). Why have they been wrong?</a:t>
            </a:r>
          </a:p>
          <a:p>
            <a:endParaRPr lang="en-US" dirty="0"/>
          </a:p>
          <a:p>
            <a:r>
              <a:rPr lang="en-US" dirty="0" smtClean="0"/>
              <a:t>When </a:t>
            </a:r>
            <a:r>
              <a:rPr lang="en-US" dirty="0"/>
              <a:t>the scarcity of a privately owned resource increases, the invisible hand of the market takes over and prices rise</a:t>
            </a:r>
            <a:r>
              <a:rPr lang="en-US" dirty="0" smtClean="0"/>
              <a:t>.</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10</a:t>
            </a:fld>
            <a:endParaRPr lang="en-US"/>
          </a:p>
        </p:txBody>
      </p:sp>
    </p:spTree>
    <p:extLst>
      <p:ext uri="{BB962C8B-B14F-4D97-AF65-F5344CB8AC3E}">
        <p14:creationId xmlns:p14="http://schemas.microsoft.com/office/powerpoint/2010/main" val="161883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Ownership and Doomsday Forecasts continued…</a:t>
            </a:r>
            <a:endParaRPr lang="en-US" dirty="0"/>
          </a:p>
        </p:txBody>
      </p:sp>
      <p:sp>
        <p:nvSpPr>
          <p:cNvPr id="3" name="Content Placeholder 2"/>
          <p:cNvSpPr>
            <a:spLocks noGrp="1"/>
          </p:cNvSpPr>
          <p:nvPr>
            <p:ph sz="quarter" idx="1"/>
          </p:nvPr>
        </p:nvSpPr>
        <p:spPr/>
        <p:txBody>
          <a:bodyPr/>
          <a:lstStyle/>
          <a:p>
            <a:r>
              <a:rPr lang="en-US" dirty="0" smtClean="0"/>
              <a:t>The </a:t>
            </a:r>
            <a:r>
              <a:rPr lang="en-US" dirty="0"/>
              <a:t>increase in price provides consumers, producers, innovators, and engineers with incentives </a:t>
            </a:r>
            <a:r>
              <a:rPr lang="en-US" dirty="0" smtClean="0"/>
              <a:t>to</a:t>
            </a:r>
          </a:p>
          <a:p>
            <a:pPr lvl="1"/>
            <a:r>
              <a:rPr lang="en-US" dirty="0" smtClean="0"/>
              <a:t>conserve </a:t>
            </a:r>
            <a:r>
              <a:rPr lang="en-US" dirty="0"/>
              <a:t>on the direct use of the </a:t>
            </a:r>
            <a:r>
              <a:rPr lang="en-US" dirty="0" smtClean="0"/>
              <a:t>resource,</a:t>
            </a:r>
          </a:p>
          <a:p>
            <a:pPr lvl="1"/>
            <a:r>
              <a:rPr lang="en-US" dirty="0" smtClean="0"/>
              <a:t>search </a:t>
            </a:r>
            <a:r>
              <a:rPr lang="en-US" dirty="0"/>
              <a:t>more diligently for substitutes, </a:t>
            </a:r>
            <a:r>
              <a:rPr lang="en-US" dirty="0" smtClean="0"/>
              <a:t>and</a:t>
            </a:r>
          </a:p>
          <a:p>
            <a:pPr lvl="1"/>
            <a:r>
              <a:rPr lang="en-US" dirty="0" smtClean="0"/>
              <a:t>develop </a:t>
            </a:r>
            <a:r>
              <a:rPr lang="en-US" dirty="0"/>
              <a:t>new methods of discovering and recovering larger amounts of the resource</a:t>
            </a:r>
            <a:r>
              <a:rPr lang="en-US" dirty="0" smtClean="0"/>
              <a:t>.</a:t>
            </a:r>
          </a:p>
          <a:p>
            <a:endParaRPr lang="en-US" dirty="0" smtClean="0"/>
          </a:p>
          <a:p>
            <a:r>
              <a:rPr lang="en-US" dirty="0"/>
              <a:t>To date these forces have pushed doomsday ever farther into the future, and there is every reason to believe that they will continue to do so for resources that are privately owned</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11</a:t>
            </a:fld>
            <a:endParaRPr lang="en-US"/>
          </a:p>
        </p:txBody>
      </p:sp>
    </p:spTree>
    <p:extLst>
      <p:ext uri="{BB962C8B-B14F-4D97-AF65-F5344CB8AC3E}">
        <p14:creationId xmlns:p14="http://schemas.microsoft.com/office/powerpoint/2010/main" val="50430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System and Private Ownership</a:t>
            </a:r>
            <a:endParaRPr lang="en-US" dirty="0"/>
          </a:p>
        </p:txBody>
      </p:sp>
      <p:sp>
        <p:nvSpPr>
          <p:cNvPr id="3" name="Content Placeholder 2"/>
          <p:cNvSpPr>
            <a:spLocks noGrp="1"/>
          </p:cNvSpPr>
          <p:nvPr>
            <p:ph sz="quarter" idx="1"/>
          </p:nvPr>
        </p:nvSpPr>
        <p:spPr/>
        <p:txBody>
          <a:bodyPr/>
          <a:lstStyle/>
          <a:p>
            <a:r>
              <a:rPr lang="en-US" dirty="0"/>
              <a:t>A legal system that protects property rights and enforces contracts in an evenhanded manner provides the foundation for gains from trade, capital formation, and resource development, which comprise the mainsprings of economic </a:t>
            </a:r>
            <a:r>
              <a:rPr lang="en-US" dirty="0" smtClean="0"/>
              <a:t>growth.</a:t>
            </a:r>
          </a:p>
          <a:p>
            <a:endParaRPr lang="en-US" dirty="0" smtClean="0"/>
          </a:p>
          <a:p>
            <a:r>
              <a:rPr lang="en-US" dirty="0" smtClean="0"/>
              <a:t>Other forms of ownership have been tried. However, none provide as </a:t>
            </a:r>
            <a:r>
              <a:rPr lang="en-US" dirty="0"/>
              <a:t>much </a:t>
            </a:r>
            <a:r>
              <a:rPr lang="en-US" dirty="0" smtClean="0"/>
              <a:t>freedom and incentive </a:t>
            </a:r>
            <a:r>
              <a:rPr lang="en-US" dirty="0"/>
              <a:t>to serve </a:t>
            </a:r>
            <a:r>
              <a:rPr lang="en-US" dirty="0" smtClean="0"/>
              <a:t>others and use resources efficiently as private </a:t>
            </a:r>
            <a:r>
              <a:rPr lang="en-US" dirty="0"/>
              <a:t>ownership within the framework of the rule of law.</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12</a:t>
            </a:fld>
            <a:endParaRPr lang="en-US"/>
          </a:p>
        </p:txBody>
      </p:sp>
    </p:spTree>
    <p:extLst>
      <p:ext uri="{BB962C8B-B14F-4D97-AF65-F5344CB8AC3E}">
        <p14:creationId xmlns:p14="http://schemas.microsoft.com/office/powerpoint/2010/main" val="2542808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7467600" cy="2992999"/>
          </a:xfrm>
        </p:spPr>
        <p:txBody>
          <a:bodyPr>
            <a:normAutofit/>
          </a:bodyPr>
          <a:lstStyle/>
          <a:p>
            <a:r>
              <a:rPr lang="en-US" b="1" dirty="0" smtClean="0"/>
              <a:t>Element 2.</a:t>
            </a:r>
            <a:r>
              <a:rPr lang="en-US" dirty="0" smtClean="0"/>
              <a:t> Competitive Markets</a:t>
            </a:r>
            <a:r>
              <a:rPr lang="en-US" dirty="0"/>
              <a:t>: </a:t>
            </a:r>
            <a:r>
              <a:rPr lang="en-US" dirty="0" smtClean="0"/>
              <a:t>Competition </a:t>
            </a:r>
            <a:r>
              <a:rPr lang="en-US" dirty="0"/>
              <a:t>promotes the efficient use of resources and provides the incentive for innovative improvements.</a:t>
            </a:r>
          </a:p>
        </p:txBody>
      </p:sp>
      <p:sp>
        <p:nvSpPr>
          <p:cNvPr id="3" name="Content Placeholder 2"/>
          <p:cNvSpPr>
            <a:spLocks noGrp="1"/>
          </p:cNvSpPr>
          <p:nvPr>
            <p:ph sz="quarter" idx="1"/>
          </p:nvPr>
        </p:nvSpPr>
        <p:spPr>
          <a:xfrm>
            <a:off x="762000" y="3429000"/>
            <a:ext cx="6858000" cy="3044952"/>
          </a:xfrm>
        </p:spPr>
        <p:txBody>
          <a:bodyPr/>
          <a:lstStyle/>
          <a:p>
            <a:pPr marL="0" indent="0">
              <a:buNone/>
            </a:pPr>
            <a:r>
              <a:rPr lang="en-US" sz="2100" i="1" dirty="0"/>
              <a:t>Competition is conducive to the continuous improvements of industrial efficiency. It leads producers to eliminate wastes and cut costs so that they may undersell others. </a:t>
            </a:r>
            <a:r>
              <a:rPr lang="en-US" sz="2100" i="1" dirty="0" smtClean="0"/>
              <a:t>It </a:t>
            </a:r>
            <a:r>
              <a:rPr lang="en-US" sz="2100" i="1" dirty="0"/>
              <a:t>weeds out those whose costs remain high and thus operates to concentrate production in the hands of those whose costs are low . </a:t>
            </a:r>
          </a:p>
          <a:p>
            <a:pPr marL="0" indent="0">
              <a:buNone/>
            </a:pPr>
            <a:r>
              <a:rPr lang="en-US" sz="2100" i="1" dirty="0" smtClean="0"/>
              <a:t>		—Clair Wilcox, </a:t>
            </a:r>
            <a:r>
              <a:rPr lang="en-US" sz="2100" i="1" dirty="0"/>
              <a:t>Former Professor </a:t>
            </a:r>
            <a:endParaRPr lang="en-US" sz="2100" i="1" dirty="0" smtClean="0"/>
          </a:p>
          <a:p>
            <a:pPr marL="0" indent="0">
              <a:buNone/>
            </a:pPr>
            <a:r>
              <a:rPr lang="en-US" sz="2100" i="1" dirty="0"/>
              <a:t>	</a:t>
            </a:r>
            <a:r>
              <a:rPr lang="en-US" sz="2100" i="1" dirty="0" smtClean="0"/>
              <a:t>	    of </a:t>
            </a:r>
            <a:r>
              <a:rPr lang="en-US" sz="2100" i="1" dirty="0"/>
              <a:t>Economics, Swarthmore College</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13</a:t>
            </a:fld>
            <a:endParaRPr lang="en-US"/>
          </a:p>
        </p:txBody>
      </p:sp>
    </p:spTree>
    <p:extLst>
      <p:ext uri="{BB962C8B-B14F-4D97-AF65-F5344CB8AC3E}">
        <p14:creationId xmlns:p14="http://schemas.microsoft.com/office/powerpoint/2010/main" val="88057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Competitive Process</a:t>
            </a:r>
            <a:endParaRPr lang="en-US" dirty="0"/>
          </a:p>
        </p:txBody>
      </p:sp>
      <p:sp>
        <p:nvSpPr>
          <p:cNvPr id="17411" name="Content Placeholder 2"/>
          <p:cNvSpPr>
            <a:spLocks noGrp="1"/>
          </p:cNvSpPr>
          <p:nvPr>
            <p:ph sz="quarter" idx="1"/>
          </p:nvPr>
        </p:nvSpPr>
        <p:spPr>
          <a:xfrm>
            <a:off x="457200" y="1600200"/>
            <a:ext cx="7467600" cy="4873625"/>
          </a:xfrm>
        </p:spPr>
        <p:txBody>
          <a:bodyPr/>
          <a:lstStyle/>
          <a:p>
            <a:r>
              <a:rPr lang="en-US" dirty="0" smtClean="0"/>
              <a:t>Competition is present when the market is open and alternative firms are free to enter and compete.</a:t>
            </a:r>
          </a:p>
          <a:p>
            <a:endParaRPr lang="en-US" dirty="0" smtClean="0"/>
          </a:p>
          <a:p>
            <a:r>
              <a:rPr lang="en-US" dirty="0" smtClean="0"/>
              <a:t>Competition encourages firms to:  </a:t>
            </a:r>
          </a:p>
          <a:p>
            <a:pPr lvl="1"/>
            <a:r>
              <a:rPr lang="en-US" dirty="0" smtClean="0"/>
              <a:t>supply goods and services consumers value highly relative to cost and </a:t>
            </a:r>
          </a:p>
          <a:p>
            <a:pPr lvl="1"/>
            <a:r>
              <a:rPr lang="en-US" dirty="0" smtClean="0"/>
              <a:t>produce efficiently (keep their costs low).</a:t>
            </a:r>
          </a:p>
          <a:p>
            <a:pPr lvl="1"/>
            <a:endParaRPr lang="en-US" dirty="0" smtClean="0"/>
          </a:p>
          <a:p>
            <a:r>
              <a:rPr lang="en-US" dirty="0" smtClean="0"/>
              <a:t>Competition weeds out firms that fail to provide consumers with quality goods at competitive prices.</a:t>
            </a:r>
          </a:p>
          <a:p>
            <a:endParaRPr lang="en-US" dirty="0" smtClean="0"/>
          </a:p>
        </p:txBody>
      </p:sp>
      <p:sp>
        <p:nvSpPr>
          <p:cNvPr id="4" name="Slide Number Placeholder 3"/>
          <p:cNvSpPr>
            <a:spLocks noGrp="1"/>
          </p:cNvSpPr>
          <p:nvPr>
            <p:ph type="sldNum" sz="quarter" idx="11"/>
          </p:nvPr>
        </p:nvSpPr>
        <p:spPr/>
        <p:txBody>
          <a:bodyPr/>
          <a:lstStyle/>
          <a:p>
            <a:pPr>
              <a:defRPr/>
            </a:pPr>
            <a:fld id="{0ACB3CB6-8404-412D-A93B-F3030919B9B7}"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Consumers Rule!</a:t>
            </a:r>
            <a:endParaRPr lang="en-US" dirty="0"/>
          </a:p>
        </p:txBody>
      </p:sp>
      <p:sp>
        <p:nvSpPr>
          <p:cNvPr id="18435" name="Content Placeholder 2"/>
          <p:cNvSpPr>
            <a:spLocks noGrp="1"/>
          </p:cNvSpPr>
          <p:nvPr>
            <p:ph sz="quarter" idx="1"/>
          </p:nvPr>
        </p:nvSpPr>
        <p:spPr>
          <a:xfrm>
            <a:off x="457200" y="1600200"/>
            <a:ext cx="7467600" cy="4873625"/>
          </a:xfrm>
        </p:spPr>
        <p:txBody>
          <a:bodyPr/>
          <a:lstStyle/>
          <a:p>
            <a:r>
              <a:rPr lang="en-US" dirty="0" smtClean="0"/>
              <a:t>Consumers Vote on Which Businesses Stay and Which Must Go Using Their Dollars.  </a:t>
            </a:r>
          </a:p>
          <a:p>
            <a:pPr lvl="1"/>
            <a:r>
              <a:rPr lang="en-US" sz="2300" dirty="0" smtClean="0"/>
              <a:t>Consumer purchases translate into business revenue.</a:t>
            </a:r>
          </a:p>
          <a:p>
            <a:pPr lvl="1"/>
            <a:r>
              <a:rPr lang="en-US" sz="2300" dirty="0" smtClean="0"/>
              <a:t>Producers will supply those goods and services consumers value enough to pay a price sufficient to cover the cost of the resources required for their production.  </a:t>
            </a:r>
          </a:p>
          <a:p>
            <a:pPr lvl="1"/>
            <a:r>
              <a:rPr lang="en-US" sz="2300" dirty="0" smtClean="0"/>
              <a:t>Producers who fail to do this will make losses and be driven out of business. Profits and losses decide which firms will survive and what goods will be produced.</a:t>
            </a:r>
            <a:endParaRPr lang="en-US" sz="2200" dirty="0" smtClean="0"/>
          </a:p>
          <a:p>
            <a:endParaRPr lang="en-US" dirty="0" smtClean="0"/>
          </a:p>
        </p:txBody>
      </p:sp>
      <p:sp>
        <p:nvSpPr>
          <p:cNvPr id="4" name="Slide Number Placeholder 3"/>
          <p:cNvSpPr>
            <a:spLocks noGrp="1"/>
          </p:cNvSpPr>
          <p:nvPr>
            <p:ph type="sldNum" sz="quarter" idx="11"/>
          </p:nvPr>
        </p:nvSpPr>
        <p:spPr/>
        <p:txBody>
          <a:bodyPr/>
          <a:lstStyle/>
          <a:p>
            <a:pPr>
              <a:defRPr/>
            </a:pPr>
            <a:fld id="{4220BD47-D91B-447B-BBFE-6D448BC1BAB0}"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defRPr/>
            </a:pPr>
            <a:r>
              <a:rPr lang="en-US" dirty="0" smtClean="0"/>
              <a:t>Competition and Innovation</a:t>
            </a:r>
            <a:endParaRPr lang="en-US" dirty="0"/>
          </a:p>
        </p:txBody>
      </p:sp>
      <p:sp>
        <p:nvSpPr>
          <p:cNvPr id="19459" name="Content Placeholder 2"/>
          <p:cNvSpPr>
            <a:spLocks noGrp="1"/>
          </p:cNvSpPr>
          <p:nvPr>
            <p:ph sz="quarter" idx="1"/>
          </p:nvPr>
        </p:nvSpPr>
        <p:spPr>
          <a:xfrm>
            <a:off x="457200" y="1371600"/>
            <a:ext cx="7467600" cy="5102225"/>
          </a:xfrm>
        </p:spPr>
        <p:txBody>
          <a:bodyPr/>
          <a:lstStyle/>
          <a:p>
            <a:r>
              <a:rPr lang="en-US" dirty="0" smtClean="0"/>
              <a:t>In a market economy entrepreneurs are free to innovate. </a:t>
            </a:r>
            <a:r>
              <a:rPr lang="en-US" dirty="0"/>
              <a:t>They need only the support of investors (often including themselves) willing to put up the necessary funds.</a:t>
            </a:r>
            <a:endParaRPr lang="en-US" dirty="0" smtClean="0"/>
          </a:p>
          <a:p>
            <a:r>
              <a:rPr lang="en-US" dirty="0" smtClean="0"/>
              <a:t>If consumers value the innovation enough to cover its costs, the new business will profit and prosper. </a:t>
            </a:r>
          </a:p>
          <a:p>
            <a:r>
              <a:rPr lang="en-US" dirty="0" smtClean="0"/>
              <a:t>But if consumers find that the new products are worth less than their costs, the businesses will suffer losses and eventually fail. </a:t>
            </a:r>
          </a:p>
          <a:p>
            <a:r>
              <a:rPr lang="en-US" dirty="0" smtClean="0"/>
              <a:t>Consumers are the ultimate judge and jury of business innovation and performance.</a:t>
            </a:r>
          </a:p>
          <a:p>
            <a:endParaRPr lang="en-US" dirty="0" smtClean="0"/>
          </a:p>
        </p:txBody>
      </p:sp>
      <p:sp>
        <p:nvSpPr>
          <p:cNvPr id="4" name="Slide Number Placeholder 3"/>
          <p:cNvSpPr>
            <a:spLocks noGrp="1"/>
          </p:cNvSpPr>
          <p:nvPr>
            <p:ph type="sldNum" sz="quarter" idx="11"/>
          </p:nvPr>
        </p:nvSpPr>
        <p:spPr/>
        <p:txBody>
          <a:bodyPr/>
          <a:lstStyle/>
          <a:p>
            <a:pPr>
              <a:defRPr/>
            </a:pPr>
            <a:fld id="{6711E36F-1DC5-4C0A-B060-EFC1D0BECB3A}"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Business Structure, and Size of Firm</a:t>
            </a:r>
            <a:endParaRPr lang="en-US" dirty="0"/>
          </a:p>
        </p:txBody>
      </p:sp>
      <p:sp>
        <p:nvSpPr>
          <p:cNvPr id="3" name="Content Placeholder 2"/>
          <p:cNvSpPr>
            <a:spLocks noGrp="1"/>
          </p:cNvSpPr>
          <p:nvPr>
            <p:ph sz="quarter" idx="1"/>
          </p:nvPr>
        </p:nvSpPr>
        <p:spPr/>
        <p:txBody>
          <a:bodyPr/>
          <a:lstStyle/>
          <a:p>
            <a:r>
              <a:rPr lang="en-US" dirty="0" smtClean="0"/>
              <a:t>Competition discovers </a:t>
            </a:r>
            <a:r>
              <a:rPr lang="en-US" dirty="0"/>
              <a:t>the business structure and size of firm that can best keep the per-unit cost of a product or service </a:t>
            </a:r>
            <a:r>
              <a:rPr lang="en-US" dirty="0" smtClean="0"/>
              <a:t>low.</a:t>
            </a:r>
          </a:p>
          <a:p>
            <a:r>
              <a:rPr lang="en-US" dirty="0" smtClean="0"/>
              <a:t>Business structure:</a:t>
            </a:r>
          </a:p>
          <a:p>
            <a:pPr lvl="1"/>
            <a:r>
              <a:rPr lang="en-US" dirty="0" smtClean="0"/>
              <a:t>Unlike </a:t>
            </a:r>
            <a:r>
              <a:rPr lang="en-US" dirty="0"/>
              <a:t>other economic systems, a market economy does not mandate the types of firms that are permitted to </a:t>
            </a:r>
            <a:r>
              <a:rPr lang="en-US" dirty="0" smtClean="0"/>
              <a:t>compete.</a:t>
            </a:r>
          </a:p>
          <a:p>
            <a:r>
              <a:rPr lang="en-US" dirty="0" smtClean="0"/>
              <a:t>Size </a:t>
            </a:r>
            <a:r>
              <a:rPr lang="en-US" dirty="0"/>
              <a:t>of </a:t>
            </a:r>
            <a:r>
              <a:rPr lang="en-US" dirty="0" smtClean="0"/>
              <a:t>firm:</a:t>
            </a:r>
          </a:p>
          <a:p>
            <a:pPr lvl="1"/>
            <a:r>
              <a:rPr lang="en-US" dirty="0" smtClean="0"/>
              <a:t>In </a:t>
            </a:r>
            <a:r>
              <a:rPr lang="en-US" dirty="0"/>
              <a:t>some sectors—the manufacturing of airplanes and automobiles, for </a:t>
            </a:r>
            <a:r>
              <a:rPr lang="en-US" dirty="0" smtClean="0"/>
              <a:t>example—firms </a:t>
            </a:r>
            <a:r>
              <a:rPr lang="en-US" dirty="0"/>
              <a:t>will need to be quite large to take full advantage of economies of </a:t>
            </a:r>
            <a:r>
              <a:rPr lang="en-US" dirty="0" smtClean="0"/>
              <a:t>scale.</a:t>
            </a:r>
          </a:p>
          <a:p>
            <a:pPr lvl="1"/>
            <a:r>
              <a:rPr lang="en-US" dirty="0" smtClean="0"/>
              <a:t>In </a:t>
            </a:r>
            <a:r>
              <a:rPr lang="en-US" dirty="0"/>
              <a:t>other sectors, however, small </a:t>
            </a:r>
            <a:r>
              <a:rPr lang="en-US" dirty="0" smtClean="0"/>
              <a:t>firms will </a:t>
            </a:r>
            <a:r>
              <a:rPr lang="en-US" dirty="0"/>
              <a:t>be more cost-effective. When consumers place a high value on personalized service </a:t>
            </a:r>
            <a:r>
              <a:rPr lang="en-US" dirty="0" smtClean="0"/>
              <a:t>small </a:t>
            </a:r>
            <a:r>
              <a:rPr lang="en-US" dirty="0"/>
              <a:t>firms </a:t>
            </a:r>
            <a:r>
              <a:rPr lang="en-US" dirty="0" smtClean="0"/>
              <a:t>generally dominate.</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17</a:t>
            </a:fld>
            <a:endParaRPr lang="en-US"/>
          </a:p>
        </p:txBody>
      </p:sp>
    </p:spTree>
    <p:extLst>
      <p:ext uri="{BB962C8B-B14F-4D97-AF65-F5344CB8AC3E}">
        <p14:creationId xmlns:p14="http://schemas.microsoft.com/office/powerpoint/2010/main" val="151547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Competition, Business, and Government</a:t>
            </a:r>
            <a:endParaRPr lang="en-US" dirty="0"/>
          </a:p>
        </p:txBody>
      </p:sp>
      <p:sp>
        <p:nvSpPr>
          <p:cNvPr id="20483" name="Content Placeholder 2"/>
          <p:cNvSpPr>
            <a:spLocks noGrp="1"/>
          </p:cNvSpPr>
          <p:nvPr>
            <p:ph sz="quarter" idx="1"/>
          </p:nvPr>
        </p:nvSpPr>
        <p:spPr>
          <a:xfrm>
            <a:off x="457200" y="1600200"/>
            <a:ext cx="7467600" cy="4873625"/>
          </a:xfrm>
        </p:spPr>
        <p:txBody>
          <a:bodyPr/>
          <a:lstStyle/>
          <a:p>
            <a:r>
              <a:rPr lang="en-US" dirty="0" smtClean="0"/>
              <a:t>Competition is not pro-business.</a:t>
            </a:r>
          </a:p>
          <a:p>
            <a:r>
              <a:rPr lang="en-US" dirty="0" smtClean="0"/>
              <a:t>Businesses often lobby government officials requesting favors that will limit competition.</a:t>
            </a:r>
          </a:p>
          <a:p>
            <a:r>
              <a:rPr lang="en-US" dirty="0" smtClean="0"/>
              <a:t>Government regulations that limit entry into markets and favor some businesses over others undermine the competitive process.</a:t>
            </a:r>
          </a:p>
          <a:p>
            <a:endParaRPr lang="en-US" dirty="0" smtClean="0"/>
          </a:p>
        </p:txBody>
      </p:sp>
      <p:sp>
        <p:nvSpPr>
          <p:cNvPr id="4" name="Slide Number Placeholder 3"/>
          <p:cNvSpPr>
            <a:spLocks noGrp="1"/>
          </p:cNvSpPr>
          <p:nvPr>
            <p:ph type="sldNum" sz="quarter" idx="11"/>
          </p:nvPr>
        </p:nvSpPr>
        <p:spPr/>
        <p:txBody>
          <a:bodyPr/>
          <a:lstStyle/>
          <a:p>
            <a:pPr>
              <a:defRPr/>
            </a:pPr>
            <a:fld id="{D96FF67C-DBFE-4379-939B-726825E33D23}" type="slidenum">
              <a:rPr lang="en-US" smtClean="0"/>
              <a:pPr>
                <a:defRPr/>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Self-interest and Competition</a:t>
            </a:r>
            <a:endParaRPr lang="en-US" dirty="0"/>
          </a:p>
        </p:txBody>
      </p:sp>
      <p:sp>
        <p:nvSpPr>
          <p:cNvPr id="21507" name="Content Placeholder 2"/>
          <p:cNvSpPr>
            <a:spLocks noGrp="1"/>
          </p:cNvSpPr>
          <p:nvPr>
            <p:ph sz="quarter" idx="1"/>
          </p:nvPr>
        </p:nvSpPr>
        <p:spPr>
          <a:xfrm>
            <a:off x="457200" y="1600200"/>
            <a:ext cx="7467600" cy="4873625"/>
          </a:xfrm>
        </p:spPr>
        <p:txBody>
          <a:bodyPr/>
          <a:lstStyle/>
          <a:p>
            <a:pPr marL="0">
              <a:buFont typeface="Wingdings" pitchFamily="2" charset="2"/>
              <a:buNone/>
            </a:pPr>
            <a:r>
              <a:rPr lang="en-US" dirty="0" smtClean="0"/>
              <a:t>When Directed by Competition, Self-Interest is a Powerful Force for Economic Progress.</a:t>
            </a:r>
          </a:p>
          <a:p>
            <a:endParaRPr lang="en-US" i="1" dirty="0" smtClean="0"/>
          </a:p>
          <a:p>
            <a:pPr>
              <a:buFont typeface="Wingdings" pitchFamily="2" charset="2"/>
              <a:buNone/>
            </a:pPr>
            <a:r>
              <a:rPr lang="en-US" i="1" dirty="0" smtClean="0"/>
              <a:t>	It is not from the benevolence of the butcher, the brewer, or the baker that we expect our dinner, but from their regard to their own self-interest. We address ourselves not to their humanity but to their self-love, and never talk to them of our own necessities, but of their advantages.</a:t>
            </a:r>
            <a:r>
              <a:rPr lang="en-US" baseline="30000" dirty="0" smtClean="0"/>
              <a:t> </a:t>
            </a:r>
          </a:p>
          <a:p>
            <a:pPr>
              <a:buFont typeface="Wingdings" pitchFamily="2" charset="2"/>
              <a:buNone/>
            </a:pPr>
            <a:endParaRPr lang="en-US" dirty="0" smtClean="0"/>
          </a:p>
          <a:p>
            <a:pPr algn="r">
              <a:buFont typeface="Wingdings" pitchFamily="2" charset="2"/>
              <a:buNone/>
            </a:pPr>
            <a:r>
              <a:rPr lang="en-US" dirty="0" smtClean="0"/>
              <a:t>—Adam Smith, </a:t>
            </a:r>
            <a:r>
              <a:rPr lang="en-US" i="1" dirty="0" smtClean="0"/>
              <a:t>Wealth of Nations</a:t>
            </a:r>
            <a:r>
              <a:rPr lang="en-US" dirty="0" smtClean="0"/>
              <a:t>, 1776</a:t>
            </a:r>
          </a:p>
        </p:txBody>
      </p:sp>
      <p:sp>
        <p:nvSpPr>
          <p:cNvPr id="4" name="Slide Number Placeholder 3"/>
          <p:cNvSpPr>
            <a:spLocks noGrp="1"/>
          </p:cNvSpPr>
          <p:nvPr>
            <p:ph type="sldNum" sz="quarter" idx="11"/>
          </p:nvPr>
        </p:nvSpPr>
        <p:spPr/>
        <p:txBody>
          <a:bodyPr/>
          <a:lstStyle/>
          <a:p>
            <a:pPr>
              <a:defRPr/>
            </a:pPr>
            <a:fld id="{5C638B64-EC45-4976-85F4-B5CB7F97FD11}"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PowerPoint </a:t>
            </a:r>
            <a:r>
              <a:rPr lang="en-US" dirty="0" smtClean="0"/>
              <a:t>Slides</a:t>
            </a:r>
            <a:endParaRPr lang="en-US" dirty="0"/>
          </a:p>
        </p:txBody>
      </p:sp>
      <p:sp>
        <p:nvSpPr>
          <p:cNvPr id="3" name="Content Placeholder 2"/>
          <p:cNvSpPr>
            <a:spLocks noGrp="1"/>
          </p:cNvSpPr>
          <p:nvPr>
            <p:ph sz="quarter" idx="1"/>
          </p:nvPr>
        </p:nvSpPr>
        <p:spPr/>
        <p:txBody>
          <a:bodyPr>
            <a:noAutofit/>
          </a:bodyPr>
          <a:lstStyle/>
          <a:p>
            <a:r>
              <a:rPr lang="en-US" sz="1800" dirty="0"/>
              <a:t>The PowerPoint slides for the Common Sense Economics (CSE) electronic package provide an overview of the most important points covered in the text. Students should read the text, watch the assigned videos, and listen to the podcasts prior to reviewing the </a:t>
            </a:r>
            <a:r>
              <a:rPr lang="en-US" sz="1800" dirty="0" smtClean="0"/>
              <a:t>slides.</a:t>
            </a:r>
          </a:p>
          <a:p>
            <a:endParaRPr lang="en-US" sz="400" dirty="0" smtClean="0"/>
          </a:p>
          <a:p>
            <a:r>
              <a:rPr lang="en-US" sz="1800" dirty="0" smtClean="0"/>
              <a:t>The </a:t>
            </a:r>
            <a:r>
              <a:rPr lang="en-US" sz="1800" dirty="0"/>
              <a:t>PowerPoint slides are organized by module, which reflects the approximate amount of material most instructors will cover weekly during a regular school term. The 15 core modules cover all of the CSE text. </a:t>
            </a:r>
            <a:r>
              <a:rPr lang="en-US" sz="1800" dirty="0" smtClean="0"/>
              <a:t>Modules 5, 6, and 7 covering part </a:t>
            </a:r>
            <a:r>
              <a:rPr lang="en-US" sz="1800" dirty="0"/>
              <a:t>2</a:t>
            </a:r>
            <a:r>
              <a:rPr lang="en-US" sz="1800" dirty="0" smtClean="0"/>
              <a:t> of CSE are presented here. The </a:t>
            </a:r>
            <a:r>
              <a:rPr lang="en-US" sz="1800" dirty="0"/>
              <a:t>slides for each </a:t>
            </a:r>
            <a:r>
              <a:rPr lang="en-US" sz="1800" dirty="0" smtClean="0"/>
              <a:t>module </a:t>
            </a:r>
            <a:r>
              <a:rPr lang="en-US" sz="1800" dirty="0"/>
              <a:t>are organized as follows: (1) module title and list of concepts covered, (2) highlights and explanation of text material, including the CSE elements covered by the module, and (3) questions for </a:t>
            </a:r>
            <a:r>
              <a:rPr lang="en-US" sz="1800" dirty="0" smtClean="0"/>
              <a:t>thought.</a:t>
            </a:r>
          </a:p>
          <a:p>
            <a:endParaRPr lang="en-US" sz="400" dirty="0" smtClean="0"/>
          </a:p>
          <a:p>
            <a:r>
              <a:rPr lang="en-US" sz="1800" dirty="0" smtClean="0"/>
              <a:t>Some </a:t>
            </a:r>
            <a:r>
              <a:rPr lang="en-US" sz="1800" dirty="0"/>
              <a:t>instructors may want to use the PowerPoint slides for classroom </a:t>
            </a:r>
            <a:r>
              <a:rPr lang="en-US" sz="1800" dirty="0" smtClean="0"/>
              <a:t>instruction. </a:t>
            </a:r>
            <a:r>
              <a:rPr lang="en-US" sz="1800" dirty="0"/>
              <a:t>The slides will provide students with a comprehensive set of notes and explanatory material for the CSE text.</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lgn="ctr" eaLnBrk="1" latinLnBrk="0" hangingPunct="1"/>
            <a:fld id="{2BBB5E19-F10A-4C2F-BF6F-11C513378A2E}" type="slidenum">
              <a:rPr kumimoji="0" lang="en-US" smtClean="0"/>
              <a:pPr algn="ctr" eaLnBrk="1" latinLnBrk="0" hangingPunct="1"/>
              <a:t>2</a:t>
            </a:fld>
            <a:endParaRPr kumimoji="0" lang="en-US"/>
          </a:p>
        </p:txBody>
      </p:sp>
    </p:spTree>
    <p:extLst>
      <p:ext uri="{BB962C8B-B14F-4D97-AF65-F5344CB8AC3E}">
        <p14:creationId xmlns:p14="http://schemas.microsoft.com/office/powerpoint/2010/main" val="21826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Questions for Thought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a:t>Does private ownership entitle the owners to do anything they want with their property? Why or why </a:t>
            </a:r>
            <a:r>
              <a:rPr lang="en-US" dirty="0" smtClean="0"/>
              <a:t>not?</a:t>
            </a:r>
          </a:p>
          <a:p>
            <a:pPr marL="457200" indent="-457200">
              <a:buFont typeface="+mj-lt"/>
              <a:buAutoNum type="arabicPeriod"/>
            </a:pPr>
            <a:endParaRPr lang="en-US" dirty="0" smtClean="0"/>
          </a:p>
          <a:p>
            <a:pPr marL="457200" indent="-457200">
              <a:buFont typeface="+mj-lt"/>
              <a:buAutoNum type="arabicPeriod"/>
            </a:pPr>
            <a:r>
              <a:rPr lang="en-US" dirty="0" smtClean="0"/>
              <a:t>What </a:t>
            </a:r>
            <a:r>
              <a:rPr lang="en-US" dirty="0"/>
              <a:t>would happen to the size of the cattle population if Americans decided to eat substantially less beef? Explain the logic underlying your answer</a:t>
            </a:r>
            <a:r>
              <a:rPr lang="en-US" dirty="0" smtClean="0"/>
              <a:t>.</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20</a:t>
            </a:fld>
            <a:endParaRPr lang="en-US"/>
          </a:p>
        </p:txBody>
      </p:sp>
    </p:spTree>
    <p:extLst>
      <p:ext uri="{BB962C8B-B14F-4D97-AF65-F5344CB8AC3E}">
        <p14:creationId xmlns:p14="http://schemas.microsoft.com/office/powerpoint/2010/main" val="177135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Questions for Thought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startAt="3"/>
            </a:pPr>
            <a:r>
              <a:rPr lang="en-US" dirty="0" smtClean="0"/>
              <a:t>“</a:t>
            </a:r>
            <a:r>
              <a:rPr lang="en-US" dirty="0"/>
              <a:t>The quantity of non-renewable resources such as oil, natural gas, copper, and iron ore is fixed. Unless we begin to reduce our consumption of these and other minerals, we will soon run out of them.” </a:t>
            </a:r>
            <a:r>
              <a:rPr lang="en-US" dirty="0" smtClean="0"/>
              <a:t>Is this true? Explain.</a:t>
            </a:r>
          </a:p>
          <a:p>
            <a:pPr marL="457200" indent="-457200">
              <a:buFont typeface="+mj-lt"/>
              <a:buAutoNum type="arabicPeriod" startAt="3"/>
            </a:pPr>
            <a:endParaRPr lang="en-US" dirty="0" smtClean="0"/>
          </a:p>
          <a:p>
            <a:pPr marL="457200" indent="-457200">
              <a:buFont typeface="+mj-lt"/>
              <a:buAutoNum type="arabicPeriod" startAt="3"/>
            </a:pPr>
            <a:r>
              <a:rPr lang="en-US" dirty="0" smtClean="0"/>
              <a:t>In </a:t>
            </a:r>
            <a:r>
              <a:rPr lang="en-US" dirty="0"/>
              <a:t>a competitive market, what must a firm do in order to be successful? </a:t>
            </a:r>
            <a:r>
              <a:rPr lang="en-US" dirty="0" smtClean="0"/>
              <a:t>What </a:t>
            </a:r>
            <a:r>
              <a:rPr lang="en-US" dirty="0"/>
              <a:t>happens to firms that fail to provide consumers with desired goods at prices equal to or less than those available from other firms? Is this good or bad?</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21</a:t>
            </a:fld>
            <a:endParaRPr lang="en-US"/>
          </a:p>
        </p:txBody>
      </p:sp>
    </p:spTree>
    <p:extLst>
      <p:ext uri="{BB962C8B-B14F-4D97-AF65-F5344CB8AC3E}">
        <p14:creationId xmlns:p14="http://schemas.microsoft.com/office/powerpoint/2010/main" val="101482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a:t>
            </a:r>
            <a:r>
              <a:rPr lang="en-US" dirty="0" smtClean="0"/>
              <a:t>6</a:t>
            </a:r>
            <a:r>
              <a:rPr lang="en-US" dirty="0"/>
              <a:t>: Regulation, </a:t>
            </a:r>
            <a:r>
              <a:rPr lang="en-US" dirty="0" smtClean="0"/>
              <a:t>Capital Markets</a:t>
            </a:r>
            <a:r>
              <a:rPr lang="en-US" dirty="0"/>
              <a:t>, and </a:t>
            </a:r>
            <a:r>
              <a:rPr lang="en-US" dirty="0" smtClean="0"/>
              <a:t>Monetary Stability</a:t>
            </a:r>
            <a:endParaRPr lang="en-US" dirty="0"/>
          </a:p>
        </p:txBody>
      </p:sp>
      <p:sp>
        <p:nvSpPr>
          <p:cNvPr id="3" name="Content Placeholder 2"/>
          <p:cNvSpPr>
            <a:spLocks noGrp="1"/>
          </p:cNvSpPr>
          <p:nvPr>
            <p:ph sz="quarter" idx="1"/>
          </p:nvPr>
        </p:nvSpPr>
        <p:spPr/>
        <p:txBody>
          <a:bodyPr/>
          <a:lstStyle/>
          <a:p>
            <a:r>
              <a:rPr lang="en-US" dirty="0" smtClean="0"/>
              <a:t>CSE Part </a:t>
            </a:r>
            <a:r>
              <a:rPr lang="en-US" dirty="0"/>
              <a:t>2, Elements </a:t>
            </a:r>
            <a:r>
              <a:rPr lang="en-US" dirty="0" smtClean="0"/>
              <a:t>3, 4, and 5</a:t>
            </a:r>
            <a:endParaRPr lang="en-US" dirty="0"/>
          </a:p>
          <a:p>
            <a:r>
              <a:rPr lang="en-US" dirty="0" smtClean="0"/>
              <a:t>Concepts Covered:</a:t>
            </a:r>
          </a:p>
          <a:p>
            <a:pPr lvl="1"/>
            <a:r>
              <a:rPr lang="en-US" dirty="0"/>
              <a:t>Regulation and gains from trade </a:t>
            </a:r>
          </a:p>
          <a:p>
            <a:pPr lvl="1"/>
            <a:r>
              <a:rPr lang="en-US" dirty="0"/>
              <a:t>Capital markets: wealth-creating versus inefficient projects </a:t>
            </a:r>
          </a:p>
          <a:p>
            <a:pPr lvl="1"/>
            <a:r>
              <a:rPr lang="en-US" dirty="0"/>
              <a:t>Monetary policy and </a:t>
            </a:r>
            <a:r>
              <a:rPr lang="en-US" dirty="0" smtClean="0"/>
              <a:t>inflation</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22</a:t>
            </a:fld>
            <a:endParaRPr lang="en-US"/>
          </a:p>
        </p:txBody>
      </p:sp>
    </p:spTree>
    <p:extLst>
      <p:ext uri="{BB962C8B-B14F-4D97-AF65-F5344CB8AC3E}">
        <p14:creationId xmlns:p14="http://schemas.microsoft.com/office/powerpoint/2010/main" val="173649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7467600" cy="2992999"/>
          </a:xfrm>
        </p:spPr>
        <p:txBody>
          <a:bodyPr>
            <a:normAutofit/>
          </a:bodyPr>
          <a:lstStyle/>
          <a:p>
            <a:r>
              <a:rPr lang="en-US" b="1" dirty="0" smtClean="0"/>
              <a:t>Element 3</a:t>
            </a:r>
            <a:r>
              <a:rPr lang="en-US" b="1" dirty="0"/>
              <a:t>.</a:t>
            </a:r>
            <a:r>
              <a:rPr lang="en-US" dirty="0"/>
              <a:t> </a:t>
            </a:r>
            <a:r>
              <a:rPr lang="en-US" dirty="0" smtClean="0"/>
              <a:t>Limits </a:t>
            </a:r>
            <a:r>
              <a:rPr lang="en-US" dirty="0"/>
              <a:t>on </a:t>
            </a:r>
            <a:r>
              <a:rPr lang="en-US" dirty="0" smtClean="0"/>
              <a:t>Government Regulation</a:t>
            </a:r>
            <a:r>
              <a:rPr lang="en-US" dirty="0"/>
              <a:t>: </a:t>
            </a:r>
            <a:r>
              <a:rPr lang="en-US" dirty="0" smtClean="0"/>
              <a:t>Regulatory </a:t>
            </a:r>
            <a:r>
              <a:rPr lang="en-US" dirty="0"/>
              <a:t>policies that reduce exchange and restrict competition impede economic progress.</a:t>
            </a:r>
          </a:p>
        </p:txBody>
      </p:sp>
      <p:sp>
        <p:nvSpPr>
          <p:cNvPr id="3" name="Content Placeholder 2"/>
          <p:cNvSpPr>
            <a:spLocks noGrp="1"/>
          </p:cNvSpPr>
          <p:nvPr>
            <p:ph sz="quarter" idx="1"/>
          </p:nvPr>
        </p:nvSpPr>
        <p:spPr>
          <a:xfrm>
            <a:off x="457200" y="3429000"/>
            <a:ext cx="7467600" cy="3044952"/>
          </a:xfrm>
        </p:spPr>
        <p:txBody>
          <a:bodyPr/>
          <a:lstStyle/>
          <a:p>
            <a:r>
              <a:rPr lang="en-US" sz="2200" dirty="0"/>
              <a:t>Exchange is productive; it helps people expand output and achieve higher income levels.</a:t>
            </a:r>
          </a:p>
          <a:p>
            <a:r>
              <a:rPr lang="en-US" sz="2200" dirty="0"/>
              <a:t>Competition is the source of market </a:t>
            </a:r>
            <a:r>
              <a:rPr lang="en-US" sz="2200" dirty="0" smtClean="0"/>
              <a:t>discipline. Regulations requiring entrants to </a:t>
            </a:r>
            <a:r>
              <a:rPr lang="en-US" sz="2200" dirty="0"/>
              <a:t>obtain permission from </a:t>
            </a:r>
            <a:r>
              <a:rPr lang="en-US" sz="2200" dirty="0" smtClean="0"/>
              <a:t>the government are </a:t>
            </a:r>
            <a:r>
              <a:rPr lang="en-US" sz="2200" dirty="0"/>
              <a:t>generally counterproductive.</a:t>
            </a:r>
          </a:p>
          <a:p>
            <a:r>
              <a:rPr lang="en-US" sz="2200" dirty="0" smtClean="0"/>
              <a:t>A </a:t>
            </a:r>
            <a:r>
              <a:rPr lang="en-US" sz="2200" dirty="0"/>
              <a:t>country cannot realize its full potential unless restrictions that limit trade and reduce competitiveness are kept to a minimum.</a:t>
            </a:r>
            <a:endParaRPr lang="en-US" sz="2200"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23</a:t>
            </a:fld>
            <a:endParaRPr lang="en-US"/>
          </a:p>
        </p:txBody>
      </p:sp>
    </p:spTree>
    <p:extLst>
      <p:ext uri="{BB962C8B-B14F-4D97-AF65-F5344CB8AC3E}">
        <p14:creationId xmlns:p14="http://schemas.microsoft.com/office/powerpoint/2010/main" val="2156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Exchange, Competitiveness of Markets</a:t>
            </a:r>
            <a:endParaRPr lang="en-US" dirty="0"/>
          </a:p>
        </p:txBody>
      </p:sp>
      <p:sp>
        <p:nvSpPr>
          <p:cNvPr id="3" name="Content Placeholder 2"/>
          <p:cNvSpPr>
            <a:spLocks noGrp="1"/>
          </p:cNvSpPr>
          <p:nvPr>
            <p:ph sz="quarter" idx="1"/>
          </p:nvPr>
        </p:nvSpPr>
        <p:spPr/>
        <p:txBody>
          <a:bodyPr/>
          <a:lstStyle/>
          <a:p>
            <a:r>
              <a:rPr lang="en-US" dirty="0" smtClean="0"/>
              <a:t>Governments </a:t>
            </a:r>
            <a:r>
              <a:rPr lang="en-US" dirty="0"/>
              <a:t>limit exchange and reduce the competitiveness of markets </a:t>
            </a:r>
            <a:r>
              <a:rPr lang="en-US" dirty="0" smtClean="0"/>
              <a:t>when they:</a:t>
            </a:r>
          </a:p>
          <a:p>
            <a:pPr marL="823913" lvl="1" indent="-457200">
              <a:buFont typeface="+mj-lt"/>
              <a:buAutoNum type="arabicPeriod"/>
            </a:pPr>
            <a:r>
              <a:rPr lang="en-US" dirty="0"/>
              <a:t>l</a:t>
            </a:r>
            <a:r>
              <a:rPr lang="en-US" dirty="0" smtClean="0"/>
              <a:t>imit </a:t>
            </a:r>
            <a:r>
              <a:rPr lang="en-US" dirty="0"/>
              <a:t>entry into </a:t>
            </a:r>
            <a:r>
              <a:rPr lang="en-US" dirty="0" smtClean="0"/>
              <a:t>businesses </a:t>
            </a:r>
            <a:r>
              <a:rPr lang="en-US" dirty="0"/>
              <a:t>and </a:t>
            </a:r>
            <a:r>
              <a:rPr lang="en-US" dirty="0" smtClean="0"/>
              <a:t>occupations. Licensing </a:t>
            </a:r>
            <a:r>
              <a:rPr lang="en-US" dirty="0"/>
              <a:t>requirements, completing bureaucratic forms, </a:t>
            </a:r>
            <a:r>
              <a:rPr lang="en-US" dirty="0" smtClean="0"/>
              <a:t>and other political roadblocks reduce the competitiveness of markets.</a:t>
            </a:r>
          </a:p>
          <a:p>
            <a:pPr marL="823913" lvl="1" indent="-457200">
              <a:buFont typeface="+mj-lt"/>
              <a:buAutoNum type="arabicPeriod"/>
            </a:pPr>
            <a:r>
              <a:rPr lang="en-US" dirty="0"/>
              <a:t>s</a:t>
            </a:r>
            <a:r>
              <a:rPr lang="en-US" dirty="0" smtClean="0"/>
              <a:t>ubstitute </a:t>
            </a:r>
            <a:r>
              <a:rPr lang="en-US" dirty="0"/>
              <a:t>political authority for </a:t>
            </a:r>
            <a:r>
              <a:rPr lang="en-US" dirty="0" smtClean="0"/>
              <a:t>the rule </a:t>
            </a:r>
            <a:r>
              <a:rPr lang="en-US" dirty="0"/>
              <a:t>of law and freedom of </a:t>
            </a:r>
            <a:r>
              <a:rPr lang="en-US" dirty="0" smtClean="0"/>
              <a:t>contract. Imprecise</a:t>
            </a:r>
            <a:r>
              <a:rPr lang="en-US" dirty="0"/>
              <a:t>, ambiguous and discriminatory laws invite people to spend resources on lobbying </a:t>
            </a:r>
            <a:r>
              <a:rPr lang="en-US" dirty="0" smtClean="0"/>
              <a:t>and searching for political favoritism rather </a:t>
            </a:r>
            <a:r>
              <a:rPr lang="en-US" dirty="0"/>
              <a:t>than production</a:t>
            </a:r>
            <a:r>
              <a:rPr lang="en-US" dirty="0" smtClean="0"/>
              <a:t>.</a:t>
            </a:r>
          </a:p>
          <a:p>
            <a:pPr marL="823913" lvl="1" indent="-457200">
              <a:buFont typeface="+mj-lt"/>
              <a:buAutoNum type="arabicPeriod"/>
            </a:pPr>
            <a:r>
              <a:rPr lang="en-US" dirty="0"/>
              <a:t>i</a:t>
            </a:r>
            <a:r>
              <a:rPr lang="en-US" dirty="0" smtClean="0"/>
              <a:t>mpose </a:t>
            </a:r>
            <a:r>
              <a:rPr lang="en-US" dirty="0"/>
              <a:t>price </a:t>
            </a:r>
            <a:r>
              <a:rPr lang="en-US" dirty="0" smtClean="0"/>
              <a:t>controls. Price </a:t>
            </a:r>
            <a:r>
              <a:rPr lang="en-US" dirty="0"/>
              <a:t>floors and ceilings interfere with trades between buyers and sellers, distort prices, and lead to inefficient levels of production and employment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24</a:t>
            </a:fld>
            <a:endParaRPr lang="en-US"/>
          </a:p>
        </p:txBody>
      </p:sp>
    </p:spTree>
    <p:extLst>
      <p:ext uri="{BB962C8B-B14F-4D97-AF65-F5344CB8AC3E}">
        <p14:creationId xmlns:p14="http://schemas.microsoft.com/office/powerpoint/2010/main" val="144729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the Minimum Wage</a:t>
            </a:r>
            <a:endParaRPr lang="en-US" dirty="0"/>
          </a:p>
        </p:txBody>
      </p:sp>
      <p:sp>
        <p:nvSpPr>
          <p:cNvPr id="3" name="Content Placeholder 2"/>
          <p:cNvSpPr>
            <a:spLocks noGrp="1"/>
          </p:cNvSpPr>
          <p:nvPr>
            <p:ph sz="quarter" idx="1"/>
          </p:nvPr>
        </p:nvSpPr>
        <p:spPr/>
        <p:txBody>
          <a:bodyPr/>
          <a:lstStyle/>
          <a:p>
            <a:r>
              <a:rPr lang="en-US" dirty="0"/>
              <a:t>The basic postulate of economics indicates that a higher minimum wage will reduce the employment of low-skill </a:t>
            </a:r>
            <a:r>
              <a:rPr lang="en-US" dirty="0" smtClean="0"/>
              <a:t>workers.</a:t>
            </a:r>
          </a:p>
          <a:p>
            <a:pPr lvl="1"/>
            <a:r>
              <a:rPr lang="en-US" dirty="0" smtClean="0"/>
              <a:t>Research indicates that each </a:t>
            </a:r>
            <a:r>
              <a:rPr lang="en-US" dirty="0"/>
              <a:t>10 percent increase in the minimum wage will reduce employment by between 1 and 2 percent</a:t>
            </a:r>
            <a:r>
              <a:rPr lang="en-US" dirty="0" smtClean="0"/>
              <a:t>.</a:t>
            </a:r>
          </a:p>
          <a:p>
            <a:pPr lvl="1"/>
            <a:r>
              <a:rPr lang="en-US" dirty="0"/>
              <a:t>Because the wage increases are substantially larger than the reductions in employment, a higher minimum wage will nearly always increase the total earnings of low-skill workers.</a:t>
            </a:r>
          </a:p>
          <a:p>
            <a:pPr lvl="1"/>
            <a:r>
              <a:rPr lang="en-US" dirty="0" smtClean="0"/>
              <a:t>Proponents </a:t>
            </a:r>
            <a:r>
              <a:rPr lang="en-US" dirty="0"/>
              <a:t>of </a:t>
            </a:r>
            <a:r>
              <a:rPr lang="en-US" dirty="0" smtClean="0"/>
              <a:t>minimum </a:t>
            </a:r>
            <a:r>
              <a:rPr lang="en-US" dirty="0"/>
              <a:t>wages believe that the higher total earnings are </a:t>
            </a:r>
            <a:r>
              <a:rPr lang="en-US" dirty="0" smtClean="0"/>
              <a:t>worth </a:t>
            </a:r>
            <a:r>
              <a:rPr lang="en-US" dirty="0"/>
              <a:t>the </a:t>
            </a:r>
            <a:r>
              <a:rPr lang="en-US" dirty="0" smtClean="0"/>
              <a:t>reductions </a:t>
            </a:r>
            <a:r>
              <a:rPr lang="en-US" dirty="0"/>
              <a:t>in employment.</a:t>
            </a:r>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25</a:t>
            </a:fld>
            <a:endParaRPr lang="en-US"/>
          </a:p>
        </p:txBody>
      </p:sp>
    </p:spTree>
    <p:extLst>
      <p:ext uri="{BB962C8B-B14F-4D97-AF65-F5344CB8AC3E}">
        <p14:creationId xmlns:p14="http://schemas.microsoft.com/office/powerpoint/2010/main" val="135556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Wage and Poverty</a:t>
            </a:r>
            <a:endParaRPr lang="en-US" dirty="0"/>
          </a:p>
        </p:txBody>
      </p:sp>
      <p:sp>
        <p:nvSpPr>
          <p:cNvPr id="3" name="Content Placeholder 2"/>
          <p:cNvSpPr>
            <a:spLocks noGrp="1"/>
          </p:cNvSpPr>
          <p:nvPr>
            <p:ph sz="quarter" idx="1"/>
          </p:nvPr>
        </p:nvSpPr>
        <p:spPr/>
        <p:txBody>
          <a:bodyPr/>
          <a:lstStyle/>
          <a:p>
            <a:r>
              <a:rPr lang="en-US" dirty="0" smtClean="0"/>
              <a:t>It appears that a higher minimum wage would reduce poverty, but this view is questionable.</a:t>
            </a:r>
          </a:p>
          <a:p>
            <a:pPr marL="823913" lvl="1" indent="-457200">
              <a:buFont typeface="+mj-lt"/>
              <a:buAutoNum type="arabicPeriod"/>
            </a:pPr>
            <a:r>
              <a:rPr lang="en-US" dirty="0" smtClean="0"/>
              <a:t>About </a:t>
            </a:r>
            <a:r>
              <a:rPr lang="en-US" dirty="0"/>
              <a:t>80 </a:t>
            </a:r>
            <a:r>
              <a:rPr lang="en-US" dirty="0" smtClean="0"/>
              <a:t>percent of minimum wage workers are </a:t>
            </a:r>
            <a:r>
              <a:rPr lang="en-US" dirty="0"/>
              <a:t>members of households with incomes above the poverty </a:t>
            </a:r>
            <a:r>
              <a:rPr lang="en-US" dirty="0" smtClean="0"/>
              <a:t>level. Only </a:t>
            </a:r>
            <a:r>
              <a:rPr lang="en-US" dirty="0"/>
              <a:t>one out of every seven </a:t>
            </a:r>
            <a:r>
              <a:rPr lang="en-US" dirty="0" smtClean="0"/>
              <a:t>is </a:t>
            </a:r>
            <a:r>
              <a:rPr lang="en-US" dirty="0"/>
              <a:t>the primary earner for a family with one or more </a:t>
            </a:r>
            <a:r>
              <a:rPr lang="en-US" dirty="0" smtClean="0"/>
              <a:t>children.</a:t>
            </a:r>
          </a:p>
          <a:p>
            <a:pPr marL="823913" lvl="1" indent="-457200">
              <a:buFont typeface="+mj-lt"/>
              <a:buAutoNum type="arabicPeriod"/>
            </a:pPr>
            <a:r>
              <a:rPr lang="en-US" dirty="0" smtClean="0"/>
              <a:t>Secondary effects: the higher minimum wage will result in less hours </a:t>
            </a:r>
            <a:r>
              <a:rPr lang="en-US" dirty="0"/>
              <a:t>worked, fewer training opportunities, a less convenient work schedule, and fewer fringe </a:t>
            </a:r>
            <a:r>
              <a:rPr lang="en-US" dirty="0" smtClean="0"/>
              <a:t>benefits.</a:t>
            </a:r>
          </a:p>
          <a:p>
            <a:pPr marL="823913" lvl="1" indent="-457200">
              <a:buFont typeface="+mj-lt"/>
              <a:buAutoNum type="arabicPeriod"/>
            </a:pPr>
            <a:r>
              <a:rPr lang="en-US" dirty="0" smtClean="0"/>
              <a:t>More </a:t>
            </a:r>
            <a:r>
              <a:rPr lang="en-US" dirty="0"/>
              <a:t>than half of the poor families in the </a:t>
            </a:r>
            <a:r>
              <a:rPr lang="en-US" dirty="0" smtClean="0"/>
              <a:t>U.S. </a:t>
            </a:r>
            <a:r>
              <a:rPr lang="en-US" dirty="0"/>
              <a:t>do not have anyone in the labor force, and therefore a higher minimum wage will not help them</a:t>
            </a:r>
            <a:r>
              <a:rPr lang="en-US" dirty="0" smtClean="0"/>
              <a:t>.</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26</a:t>
            </a:fld>
            <a:endParaRPr lang="en-US"/>
          </a:p>
        </p:txBody>
      </p:sp>
    </p:spTree>
    <p:extLst>
      <p:ext uri="{BB962C8B-B14F-4D97-AF65-F5344CB8AC3E}">
        <p14:creationId xmlns:p14="http://schemas.microsoft.com/office/powerpoint/2010/main" val="150393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Licensing in the United States</a:t>
            </a:r>
          </a:p>
        </p:txBody>
      </p:sp>
      <p:sp>
        <p:nvSpPr>
          <p:cNvPr id="3" name="Content Placeholder 2"/>
          <p:cNvSpPr>
            <a:spLocks noGrp="1"/>
          </p:cNvSpPr>
          <p:nvPr>
            <p:ph sz="quarter" idx="1"/>
          </p:nvPr>
        </p:nvSpPr>
        <p:spPr/>
        <p:txBody>
          <a:bodyPr/>
          <a:lstStyle/>
          <a:p>
            <a:r>
              <a:rPr lang="en-US" dirty="0"/>
              <a:t>Most </a:t>
            </a:r>
            <a:r>
              <a:rPr lang="en-US" dirty="0" smtClean="0"/>
              <a:t>occupational </a:t>
            </a:r>
            <a:r>
              <a:rPr lang="en-US" dirty="0"/>
              <a:t>licensing occurs at the state </a:t>
            </a:r>
            <a:r>
              <a:rPr lang="en-US" dirty="0" smtClean="0"/>
              <a:t>level.</a:t>
            </a:r>
          </a:p>
          <a:p>
            <a:r>
              <a:rPr lang="en-US" dirty="0" smtClean="0"/>
              <a:t>In </a:t>
            </a:r>
            <a:r>
              <a:rPr lang="en-US" dirty="0"/>
              <a:t>order to obtain a license, one has to pay fees ranging from modest to exorbitant, take training courses for 6 to 12 months, and pass examinations. </a:t>
            </a:r>
          </a:p>
          <a:p>
            <a:r>
              <a:rPr lang="en-US" dirty="0" smtClean="0"/>
              <a:t>Licensing requirements have increased substantially in recent decades.</a:t>
            </a:r>
          </a:p>
          <a:p>
            <a:pPr lvl="1"/>
            <a:r>
              <a:rPr lang="en-US" dirty="0" smtClean="0"/>
              <a:t>In 1970</a:t>
            </a:r>
            <a:r>
              <a:rPr lang="en-US" dirty="0"/>
              <a:t>, fewer than 15 percent of Americans worked in jobs that required a license. Today, the figure is nearly 30 percent, and it is continuing to </a:t>
            </a:r>
            <a:r>
              <a:rPr lang="en-US" dirty="0" smtClean="0"/>
              <a:t>grow.</a:t>
            </a:r>
          </a:p>
          <a:p>
            <a:pPr lvl="1"/>
            <a:r>
              <a:rPr lang="en-US" dirty="0" smtClean="0"/>
              <a:t>Today more </a:t>
            </a:r>
            <a:r>
              <a:rPr lang="en-US" dirty="0"/>
              <a:t>more than 1,100 occupations </a:t>
            </a:r>
            <a:r>
              <a:rPr lang="en-US" dirty="0" smtClean="0"/>
              <a:t>are licensed </a:t>
            </a:r>
            <a:r>
              <a:rPr lang="en-US" dirty="0"/>
              <a:t>in at least one </a:t>
            </a:r>
            <a:r>
              <a:rPr lang="en-US" dirty="0" smtClean="0"/>
              <a:t>state, up from 800 in the 1980s.</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27</a:t>
            </a:fld>
            <a:endParaRPr lang="en-US"/>
          </a:p>
        </p:txBody>
      </p:sp>
    </p:spTree>
    <p:extLst>
      <p:ext uri="{BB962C8B-B14F-4D97-AF65-F5344CB8AC3E}">
        <p14:creationId xmlns:p14="http://schemas.microsoft.com/office/powerpoint/2010/main" val="50373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Licensing in the United States continued…</a:t>
            </a:r>
            <a:endParaRPr lang="en-US" dirty="0"/>
          </a:p>
        </p:txBody>
      </p:sp>
      <p:sp>
        <p:nvSpPr>
          <p:cNvPr id="3" name="Content Placeholder 2"/>
          <p:cNvSpPr>
            <a:spLocks noGrp="1"/>
          </p:cNvSpPr>
          <p:nvPr>
            <p:ph sz="quarter" idx="1"/>
          </p:nvPr>
        </p:nvSpPr>
        <p:spPr/>
        <p:txBody>
          <a:bodyPr/>
          <a:lstStyle/>
          <a:p>
            <a:r>
              <a:rPr lang="en-US" dirty="0" smtClean="0"/>
              <a:t>Occupational licensing </a:t>
            </a:r>
            <a:r>
              <a:rPr lang="en-US" dirty="0"/>
              <a:t>requirements prohibit </a:t>
            </a:r>
            <a:r>
              <a:rPr lang="en-US" dirty="0" smtClean="0"/>
              <a:t>individuals from pursuing desired careers.</a:t>
            </a:r>
          </a:p>
          <a:p>
            <a:r>
              <a:rPr lang="en-US" dirty="0" smtClean="0"/>
              <a:t>Licensing reduces </a:t>
            </a:r>
            <a:r>
              <a:rPr lang="en-US" dirty="0"/>
              <a:t>supply and drives up the price of the goods and services provided by the licensed practitioners</a:t>
            </a:r>
            <a:r>
              <a:rPr lang="en-US" dirty="0" smtClean="0"/>
              <a:t>.</a:t>
            </a:r>
          </a:p>
          <a:p>
            <a:r>
              <a:rPr lang="en-US" dirty="0"/>
              <a:t>Those currently in the occupation gain at the expense of consumers and unlicensed potential producers</a:t>
            </a:r>
            <a:r>
              <a:rPr lang="en-US" dirty="0" smtClean="0"/>
              <a:t>.</a:t>
            </a:r>
          </a:p>
          <a:p>
            <a:r>
              <a:rPr lang="en-US" dirty="0"/>
              <a:t>The employment opportunities of the unlicensed producers are diminished and potential gains from trade lost</a:t>
            </a:r>
            <a:r>
              <a:rPr lang="en-US" dirty="0" smtClean="0"/>
              <a:t>.</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28</a:t>
            </a:fld>
            <a:endParaRPr lang="en-US"/>
          </a:p>
        </p:txBody>
      </p:sp>
    </p:spTree>
    <p:extLst>
      <p:ext uri="{BB962C8B-B14F-4D97-AF65-F5344CB8AC3E}">
        <p14:creationId xmlns:p14="http://schemas.microsoft.com/office/powerpoint/2010/main" val="41036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and Economic Progress</a:t>
            </a:r>
            <a:endParaRPr lang="en-US" dirty="0"/>
          </a:p>
        </p:txBody>
      </p:sp>
      <p:sp>
        <p:nvSpPr>
          <p:cNvPr id="3" name="Content Placeholder 2"/>
          <p:cNvSpPr>
            <a:spLocks noGrp="1"/>
          </p:cNvSpPr>
          <p:nvPr>
            <p:ph sz="quarter" idx="1"/>
          </p:nvPr>
        </p:nvSpPr>
        <p:spPr/>
        <p:txBody>
          <a:bodyPr/>
          <a:lstStyle/>
          <a:p>
            <a:r>
              <a:rPr lang="en-US" dirty="0"/>
              <a:t>Regulations often appear to be an easy way to solve </a:t>
            </a:r>
            <a:r>
              <a:rPr lang="en-US" dirty="0" smtClean="0"/>
              <a:t>problems. But, regulatory policies often reduce gains from trade, production and the competitiveness of markets.</a:t>
            </a:r>
          </a:p>
          <a:p>
            <a:endParaRPr lang="en-US" dirty="0" smtClean="0"/>
          </a:p>
          <a:p>
            <a:r>
              <a:rPr lang="en-US" dirty="0" smtClean="0"/>
              <a:t>Regulatory </a:t>
            </a:r>
            <a:r>
              <a:rPr lang="en-US" dirty="0"/>
              <a:t>policies that impose roadblocks against trade and entry into markets will almost always be counterproductive</a:t>
            </a:r>
            <a:r>
              <a:rPr lang="en-US" dirty="0" smtClean="0"/>
              <a:t>.</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29</a:t>
            </a:fld>
            <a:endParaRPr lang="en-US"/>
          </a:p>
        </p:txBody>
      </p:sp>
    </p:spTree>
    <p:extLst>
      <p:ext uri="{BB962C8B-B14F-4D97-AF65-F5344CB8AC3E}">
        <p14:creationId xmlns:p14="http://schemas.microsoft.com/office/powerpoint/2010/main" val="186509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Property </a:t>
            </a:r>
            <a:r>
              <a:rPr lang="en-US" dirty="0" smtClean="0"/>
              <a:t>Rights </a:t>
            </a:r>
            <a:r>
              <a:rPr lang="en-US" dirty="0"/>
              <a:t>and the </a:t>
            </a:r>
            <a:r>
              <a:rPr lang="en-US" dirty="0" smtClean="0"/>
              <a:t>Competitive Process</a:t>
            </a:r>
            <a:endParaRPr lang="en-US" dirty="0"/>
          </a:p>
        </p:txBody>
      </p:sp>
      <p:sp>
        <p:nvSpPr>
          <p:cNvPr id="3" name="Content Placeholder 2"/>
          <p:cNvSpPr>
            <a:spLocks noGrp="1"/>
          </p:cNvSpPr>
          <p:nvPr>
            <p:ph sz="quarter" idx="1"/>
          </p:nvPr>
        </p:nvSpPr>
        <p:spPr/>
        <p:txBody>
          <a:bodyPr/>
          <a:lstStyle/>
          <a:p>
            <a:r>
              <a:rPr lang="en-US" dirty="0" smtClean="0"/>
              <a:t>CSE Part </a:t>
            </a:r>
            <a:r>
              <a:rPr lang="en-US" dirty="0"/>
              <a:t>2, Elements </a:t>
            </a:r>
            <a:r>
              <a:rPr lang="en-US" dirty="0" smtClean="0"/>
              <a:t>1 and 2</a:t>
            </a:r>
            <a:endParaRPr lang="en-US" dirty="0"/>
          </a:p>
          <a:p>
            <a:r>
              <a:rPr lang="en-US" dirty="0" smtClean="0"/>
              <a:t>Concepts Covered:</a:t>
            </a:r>
          </a:p>
          <a:p>
            <a:pPr lvl="1"/>
            <a:r>
              <a:rPr lang="en-US" dirty="0"/>
              <a:t>Economic growth: record and </a:t>
            </a:r>
            <a:r>
              <a:rPr lang="en-US" dirty="0" smtClean="0"/>
              <a:t>importance</a:t>
            </a:r>
          </a:p>
          <a:p>
            <a:pPr lvl="1"/>
            <a:r>
              <a:rPr lang="en-US" dirty="0" smtClean="0"/>
              <a:t>Legal </a:t>
            </a:r>
            <a:r>
              <a:rPr lang="en-US" dirty="0"/>
              <a:t>system and private ownership </a:t>
            </a:r>
          </a:p>
          <a:p>
            <a:pPr lvl="1"/>
            <a:r>
              <a:rPr lang="en-US" dirty="0"/>
              <a:t>Private property and incentives </a:t>
            </a:r>
          </a:p>
          <a:p>
            <a:pPr lvl="1"/>
            <a:r>
              <a:rPr lang="en-US" dirty="0"/>
              <a:t>Competitive </a:t>
            </a:r>
            <a:r>
              <a:rPr lang="en-US" dirty="0" smtClean="0"/>
              <a:t>process</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3</a:t>
            </a:fld>
            <a:endParaRPr lang="en-US"/>
          </a:p>
        </p:txBody>
      </p:sp>
    </p:spTree>
    <p:extLst>
      <p:ext uri="{BB962C8B-B14F-4D97-AF65-F5344CB8AC3E}">
        <p14:creationId xmlns:p14="http://schemas.microsoft.com/office/powerpoint/2010/main" val="56868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7467600" cy="2992999"/>
          </a:xfrm>
        </p:spPr>
        <p:txBody>
          <a:bodyPr>
            <a:normAutofit/>
          </a:bodyPr>
          <a:lstStyle/>
          <a:p>
            <a:r>
              <a:rPr lang="en-US" b="1" dirty="0" smtClean="0"/>
              <a:t>Element 4.</a:t>
            </a:r>
            <a:r>
              <a:rPr lang="en-US" dirty="0"/>
              <a:t> </a:t>
            </a:r>
            <a:r>
              <a:rPr lang="en-US" dirty="0" smtClean="0"/>
              <a:t>An </a:t>
            </a:r>
            <a:r>
              <a:rPr lang="en-US" dirty="0"/>
              <a:t>Efficient Capital Market: To Realize Its Potential, a Nation Must Have a Mechanism that Channels Capital into Wealth-Creating Projects.</a:t>
            </a:r>
          </a:p>
        </p:txBody>
      </p:sp>
      <p:sp>
        <p:nvSpPr>
          <p:cNvPr id="3" name="Content Placeholder 2"/>
          <p:cNvSpPr>
            <a:spLocks noGrp="1"/>
          </p:cNvSpPr>
          <p:nvPr>
            <p:ph sz="quarter" idx="1"/>
          </p:nvPr>
        </p:nvSpPr>
        <p:spPr>
          <a:xfrm>
            <a:off x="457200" y="3429000"/>
            <a:ext cx="8283388" cy="3044952"/>
          </a:xfrm>
        </p:spPr>
        <p:txBody>
          <a:bodyPr/>
          <a:lstStyle/>
          <a:p>
            <a:r>
              <a:rPr lang="en-US" dirty="0"/>
              <a:t>If a country is going to grow and prosper, a mechanism is needed to channel savings into productive investments. </a:t>
            </a:r>
          </a:p>
          <a:p>
            <a:r>
              <a:rPr lang="en-US" dirty="0"/>
              <a:t>Capital markets perform this function. They:</a:t>
            </a:r>
          </a:p>
          <a:p>
            <a:pPr lvl="1"/>
            <a:r>
              <a:rPr lang="en-US" dirty="0"/>
              <a:t>a</a:t>
            </a:r>
            <a:r>
              <a:rPr lang="en-US" dirty="0" smtClean="0"/>
              <a:t>ttract </a:t>
            </a:r>
            <a:r>
              <a:rPr lang="en-US" dirty="0"/>
              <a:t>savings and channel it into investments expected to generate wealth.</a:t>
            </a:r>
          </a:p>
          <a:p>
            <a:pPr lvl="1"/>
            <a:r>
              <a:rPr lang="en-US" dirty="0"/>
              <a:t>b</a:t>
            </a:r>
            <a:r>
              <a:rPr lang="en-US" dirty="0" smtClean="0"/>
              <a:t>ring </a:t>
            </a:r>
            <a:r>
              <a:rPr lang="en-US" dirty="0"/>
              <a:t>millions of buyers and sellers in various types of markets together</a:t>
            </a:r>
            <a:r>
              <a:rPr lang="en-US" dirty="0" smtClean="0"/>
              <a:t>.</a:t>
            </a:r>
            <a:endParaRPr lang="en-US" sz="2100"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30</a:t>
            </a:fld>
            <a:endParaRPr lang="en-US"/>
          </a:p>
        </p:txBody>
      </p:sp>
    </p:spTree>
    <p:extLst>
      <p:ext uri="{BB962C8B-B14F-4D97-AF65-F5344CB8AC3E}">
        <p14:creationId xmlns:p14="http://schemas.microsoft.com/office/powerpoint/2010/main" val="77501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Capital Investment and Its Role in Growth</a:t>
            </a:r>
            <a:endParaRPr lang="en-US" dirty="0"/>
          </a:p>
        </p:txBody>
      </p:sp>
      <p:sp>
        <p:nvSpPr>
          <p:cNvPr id="26627" name="Content Placeholder 2"/>
          <p:cNvSpPr>
            <a:spLocks noGrp="1"/>
          </p:cNvSpPr>
          <p:nvPr>
            <p:ph sz="quarter" idx="1"/>
          </p:nvPr>
        </p:nvSpPr>
        <p:spPr>
          <a:xfrm>
            <a:off x="457200" y="1600200"/>
            <a:ext cx="7467600" cy="4873625"/>
          </a:xfrm>
        </p:spPr>
        <p:txBody>
          <a:bodyPr/>
          <a:lstStyle/>
          <a:p>
            <a:r>
              <a:rPr lang="en-US" dirty="0" smtClean="0"/>
              <a:t>Capital goods are assets that will help us produce more consumption goods in the future.</a:t>
            </a:r>
          </a:p>
          <a:p>
            <a:pPr lvl="1"/>
            <a:endParaRPr lang="en-US" sz="2400" dirty="0" smtClean="0"/>
          </a:p>
          <a:p>
            <a:r>
              <a:rPr lang="en-US" dirty="0" smtClean="0"/>
              <a:t>Investment requires the sacrifice of </a:t>
            </a:r>
            <a:r>
              <a:rPr lang="en-US" dirty="0"/>
              <a:t>current consumption in order to expand future output and consumption</a:t>
            </a:r>
            <a:r>
              <a:rPr lang="en-US" dirty="0" smtClean="0"/>
              <a:t>.</a:t>
            </a:r>
            <a:endParaRPr lang="en-US" dirty="0"/>
          </a:p>
          <a:p>
            <a:pPr marL="0" indent="0">
              <a:buNone/>
            </a:pPr>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F9E6D3BC-7687-4794-B58E-DE84B8FBF59C}" type="slidenum">
              <a:rPr lang="en-US" smtClean="0"/>
              <a:pPr>
                <a:defRPr/>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Sound Institutions Matter.</a:t>
            </a:r>
            <a:endParaRPr lang="en-US" dirty="0"/>
          </a:p>
        </p:txBody>
      </p:sp>
      <p:sp>
        <p:nvSpPr>
          <p:cNvPr id="31747" name="Content Placeholder 2"/>
          <p:cNvSpPr>
            <a:spLocks noGrp="1"/>
          </p:cNvSpPr>
          <p:nvPr>
            <p:ph sz="quarter" idx="1"/>
          </p:nvPr>
        </p:nvSpPr>
        <p:spPr>
          <a:xfrm>
            <a:off x="457200" y="1600200"/>
            <a:ext cx="7467600" cy="4873625"/>
          </a:xfrm>
        </p:spPr>
        <p:txBody>
          <a:bodyPr/>
          <a:lstStyle/>
          <a:p>
            <a:r>
              <a:rPr lang="en-US" sz="2700" dirty="0" smtClean="0"/>
              <a:t>Sound institutions protect the rights of the buyers and sellers and enforce the rules and regulations against fraud and misrepresentation.</a:t>
            </a:r>
          </a:p>
          <a:p>
            <a:r>
              <a:rPr lang="en-US" sz="2700" dirty="0" smtClean="0"/>
              <a:t>Capital markets, broadly defined, include both personal and business loans.</a:t>
            </a:r>
          </a:p>
          <a:p>
            <a:r>
              <a:rPr lang="en-US" sz="2700" dirty="0" smtClean="0"/>
              <a:t>Banks, credit unions and investment firms are part of the capital market. They bring the buyers and sellers of capital together as savers, borrowers and investors.</a:t>
            </a:r>
          </a:p>
          <a:p>
            <a:endParaRPr lang="en-US" dirty="0" smtClean="0"/>
          </a:p>
        </p:txBody>
      </p:sp>
      <p:sp>
        <p:nvSpPr>
          <p:cNvPr id="4" name="Slide Number Placeholder 3"/>
          <p:cNvSpPr>
            <a:spLocks noGrp="1"/>
          </p:cNvSpPr>
          <p:nvPr>
            <p:ph type="sldNum" sz="quarter" idx="11"/>
          </p:nvPr>
        </p:nvSpPr>
        <p:spPr/>
        <p:txBody>
          <a:bodyPr/>
          <a:lstStyle/>
          <a:p>
            <a:pPr>
              <a:defRPr/>
            </a:pPr>
            <a:fld id="{7F541988-24D7-4388-A950-861300A2FD89}" type="slidenum">
              <a:rPr lang="en-US" smtClean="0"/>
              <a:pPr>
                <a:defRPr/>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Investments: Productive and Unproductive</a:t>
            </a:r>
            <a:endParaRPr lang="en-US" dirty="0"/>
          </a:p>
        </p:txBody>
      </p:sp>
      <p:sp>
        <p:nvSpPr>
          <p:cNvPr id="33795" name="Content Placeholder 2"/>
          <p:cNvSpPr>
            <a:spLocks noGrp="1"/>
          </p:cNvSpPr>
          <p:nvPr>
            <p:ph sz="quarter" idx="1"/>
          </p:nvPr>
        </p:nvSpPr>
        <p:spPr>
          <a:xfrm>
            <a:off x="457200" y="1600200"/>
            <a:ext cx="7467600" cy="4873625"/>
          </a:xfrm>
        </p:spPr>
        <p:txBody>
          <a:bodyPr/>
          <a:lstStyle/>
          <a:p>
            <a:r>
              <a:rPr lang="en-US" dirty="0"/>
              <a:t>Productive investments will yield returns sufficient to cover all costs, including borrowing and the opportunity cost of funds invested</a:t>
            </a:r>
            <a:r>
              <a:rPr lang="en-US" dirty="0" smtClean="0"/>
              <a:t>.</a:t>
            </a:r>
          </a:p>
          <a:p>
            <a:endParaRPr lang="en-US" dirty="0"/>
          </a:p>
          <a:p>
            <a:r>
              <a:rPr lang="en-US" dirty="0" smtClean="0"/>
              <a:t>Not all investment projects are productive. Investment involves risk. Unprofitable and unproductive investments will occur in a world of uncertainty.</a:t>
            </a:r>
          </a:p>
          <a:p>
            <a:endParaRPr lang="en-US" dirty="0" smtClean="0"/>
          </a:p>
          <a:p>
            <a:r>
              <a:rPr lang="en-US" dirty="0" smtClean="0"/>
              <a:t>Failures play an important role. Losses will lead to business failure and bring unproductive investments to a halt.</a:t>
            </a:r>
          </a:p>
        </p:txBody>
      </p:sp>
      <p:sp>
        <p:nvSpPr>
          <p:cNvPr id="4" name="Slide Number Placeholder 3"/>
          <p:cNvSpPr>
            <a:spLocks noGrp="1"/>
          </p:cNvSpPr>
          <p:nvPr>
            <p:ph type="sldNum" sz="quarter" idx="11"/>
          </p:nvPr>
        </p:nvSpPr>
        <p:spPr/>
        <p:txBody>
          <a:bodyPr/>
          <a:lstStyle/>
          <a:p>
            <a:pPr>
              <a:defRPr/>
            </a:pPr>
            <a:fld id="{790AD025-A5C5-4E9D-AFFB-CABBFB43D721}" type="slidenum">
              <a:rPr lang="en-US" smtClean="0"/>
              <a:pPr>
                <a:defRPr/>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Investments: Productive and Unproductive continued…</a:t>
            </a:r>
            <a:endParaRPr lang="en-US" dirty="0"/>
          </a:p>
        </p:txBody>
      </p:sp>
      <p:sp>
        <p:nvSpPr>
          <p:cNvPr id="33795" name="Content Placeholder 2"/>
          <p:cNvSpPr>
            <a:spLocks noGrp="1"/>
          </p:cNvSpPr>
          <p:nvPr>
            <p:ph sz="quarter" idx="1"/>
          </p:nvPr>
        </p:nvSpPr>
        <p:spPr>
          <a:xfrm>
            <a:off x="457200" y="1600200"/>
            <a:ext cx="7467600" cy="4873625"/>
          </a:xfrm>
        </p:spPr>
        <p:txBody>
          <a:bodyPr/>
          <a:lstStyle/>
          <a:p>
            <a:r>
              <a:rPr lang="en-US" dirty="0" smtClean="0"/>
              <a:t>Market forces hold investors accountable for their mistakes. This provides them with a strong incentive to search for and undertake productive projects and avoid ones that are unproductive.</a:t>
            </a:r>
          </a:p>
          <a:p>
            <a:r>
              <a:rPr lang="en-US" dirty="0" smtClean="0"/>
              <a:t>Technology and innovation are also important sources of growth</a:t>
            </a:r>
            <a:r>
              <a:rPr lang="en-US" dirty="0"/>
              <a:t>. In a world of uncertainty, mistaken investments are a necessary price that must be paid for fruitful innovations in new technologies and products. </a:t>
            </a:r>
            <a:r>
              <a:rPr lang="en-US" dirty="0" smtClean="0"/>
              <a:t>If we are going to get the most out of our resources, it must be easy to try out innovative new ideas, but difficult to continue with them if they are counter productive.</a:t>
            </a:r>
          </a:p>
        </p:txBody>
      </p:sp>
      <p:sp>
        <p:nvSpPr>
          <p:cNvPr id="4" name="Slide Number Placeholder 3"/>
          <p:cNvSpPr>
            <a:spLocks noGrp="1"/>
          </p:cNvSpPr>
          <p:nvPr>
            <p:ph type="sldNum" sz="quarter" idx="11"/>
          </p:nvPr>
        </p:nvSpPr>
        <p:spPr/>
        <p:txBody>
          <a:bodyPr/>
          <a:lstStyle/>
          <a:p>
            <a:pPr>
              <a:defRPr/>
            </a:pPr>
            <a:fld id="{790AD025-A5C5-4E9D-AFFB-CABBFB43D721}" type="slidenum">
              <a:rPr lang="en-US" smtClean="0"/>
              <a:pPr>
                <a:defRPr/>
              </a:pPr>
              <a:t>34</a:t>
            </a:fld>
            <a:endParaRPr lang="en-US"/>
          </a:p>
        </p:txBody>
      </p:sp>
    </p:spTree>
    <p:extLst>
      <p:ext uri="{BB962C8B-B14F-4D97-AF65-F5344CB8AC3E}">
        <p14:creationId xmlns:p14="http://schemas.microsoft.com/office/powerpoint/2010/main" val="18094335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Allocation of Investment</a:t>
            </a:r>
            <a:endParaRPr lang="en-US" dirty="0"/>
          </a:p>
        </p:txBody>
      </p:sp>
      <p:sp>
        <p:nvSpPr>
          <p:cNvPr id="3" name="Content Placeholder 2"/>
          <p:cNvSpPr>
            <a:spLocks noGrp="1"/>
          </p:cNvSpPr>
          <p:nvPr>
            <p:ph sz="quarter" idx="1"/>
          </p:nvPr>
        </p:nvSpPr>
        <p:spPr/>
        <p:txBody>
          <a:bodyPr/>
          <a:lstStyle/>
          <a:p>
            <a:r>
              <a:rPr lang="en-US" dirty="0" smtClean="0"/>
              <a:t>When </a:t>
            </a:r>
            <a:r>
              <a:rPr lang="en-US" dirty="0"/>
              <a:t>investment funds are allocated by the government, rather than by the market, an entirely different set of factors comes into </a:t>
            </a:r>
            <a:r>
              <a:rPr lang="en-US" dirty="0" smtClean="0"/>
              <a:t>play.</a:t>
            </a:r>
          </a:p>
          <a:p>
            <a:pPr lvl="1"/>
            <a:r>
              <a:rPr lang="en-US" dirty="0" smtClean="0"/>
              <a:t>Political </a:t>
            </a:r>
            <a:r>
              <a:rPr lang="en-US" dirty="0"/>
              <a:t>influence rather than market returns will determine which projects will be </a:t>
            </a:r>
            <a:r>
              <a:rPr lang="en-US" dirty="0" smtClean="0"/>
              <a:t>undertaken.</a:t>
            </a:r>
          </a:p>
          <a:p>
            <a:pPr lvl="1"/>
            <a:r>
              <a:rPr lang="en-US" dirty="0" smtClean="0"/>
              <a:t>Investment </a:t>
            </a:r>
            <a:r>
              <a:rPr lang="en-US" dirty="0"/>
              <a:t>projects that reduce rather than create wealth will become </a:t>
            </a:r>
            <a:r>
              <a:rPr lang="en-US" dirty="0" smtClean="0"/>
              <a:t>more </a:t>
            </a:r>
            <a:r>
              <a:rPr lang="en-US" dirty="0"/>
              <a:t>likely.</a:t>
            </a:r>
          </a:p>
          <a:p>
            <a:r>
              <a:rPr lang="en-US" dirty="0"/>
              <a:t>The experiences of the centrally planned </a:t>
            </a:r>
            <a:r>
              <a:rPr lang="en-US" dirty="0" smtClean="0"/>
              <a:t>economies illustrate </a:t>
            </a:r>
            <a:r>
              <a:rPr lang="en-US" dirty="0"/>
              <a:t>this </a:t>
            </a:r>
            <a:r>
              <a:rPr lang="en-US" dirty="0" smtClean="0"/>
              <a:t>point.</a:t>
            </a:r>
          </a:p>
          <a:p>
            <a:pPr lvl="1"/>
            <a:r>
              <a:rPr lang="en-US" dirty="0" smtClean="0"/>
              <a:t>The </a:t>
            </a:r>
            <a:r>
              <a:rPr lang="en-US" dirty="0"/>
              <a:t>investment rates in these countries were among the highest in the world. </a:t>
            </a:r>
            <a:r>
              <a:rPr lang="en-US" dirty="0" smtClean="0"/>
              <a:t>But, political, </a:t>
            </a:r>
            <a:r>
              <a:rPr lang="en-US" dirty="0"/>
              <a:t>rather than economic </a:t>
            </a:r>
            <a:r>
              <a:rPr lang="en-US" dirty="0" smtClean="0"/>
              <a:t>considerations, </a:t>
            </a:r>
            <a:r>
              <a:rPr lang="en-US" dirty="0"/>
              <a:t>determined which projects would be funded. </a:t>
            </a:r>
            <a:r>
              <a:rPr lang="en-US" dirty="0" smtClean="0"/>
              <a:t>These economies eventually collapsed due to poor economic performance.</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35</a:t>
            </a:fld>
            <a:endParaRPr lang="en-US"/>
          </a:p>
        </p:txBody>
      </p:sp>
    </p:spTree>
    <p:extLst>
      <p:ext uri="{BB962C8B-B14F-4D97-AF65-F5344CB8AC3E}">
        <p14:creationId xmlns:p14="http://schemas.microsoft.com/office/powerpoint/2010/main" val="753514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Politics in the U.S. Mortgage Market</a:t>
            </a:r>
            <a:endParaRPr lang="en-US" dirty="0"/>
          </a:p>
        </p:txBody>
      </p:sp>
      <p:sp>
        <p:nvSpPr>
          <p:cNvPr id="34819" name="Content Placeholder 2"/>
          <p:cNvSpPr>
            <a:spLocks noGrp="1"/>
          </p:cNvSpPr>
          <p:nvPr>
            <p:ph sz="quarter" idx="1"/>
          </p:nvPr>
        </p:nvSpPr>
        <p:spPr>
          <a:xfrm>
            <a:off x="457200" y="1600200"/>
            <a:ext cx="7543800" cy="4873625"/>
          </a:xfrm>
        </p:spPr>
        <p:txBody>
          <a:bodyPr/>
          <a:lstStyle/>
          <a:p>
            <a:r>
              <a:rPr lang="en-US" dirty="0" smtClean="0"/>
              <a:t>Political considerations have influenced the U.S. mortgage market.</a:t>
            </a:r>
          </a:p>
          <a:p>
            <a:r>
              <a:rPr lang="en-US" dirty="0" smtClean="0"/>
              <a:t>Two large government-sponsored corporations, Fannie Mae and Freddie Mac, played an important role in the allocation of financial capital to the housing industry.</a:t>
            </a:r>
          </a:p>
          <a:p>
            <a:r>
              <a:rPr lang="en-US" dirty="0" smtClean="0"/>
              <a:t>Fannie Mae and Freddie Mac had a competitive advantage because they were able to obtain funds cheaper than private firms since their bonds were perceived to be backed by the federal government.</a:t>
            </a:r>
          </a:p>
          <a:p>
            <a:r>
              <a:rPr lang="en-US" dirty="0" smtClean="0"/>
              <a:t>During 1999-2005 Fannie Mae and Freddie Mac held more than 40 percent of all home mortgages.</a:t>
            </a:r>
          </a:p>
        </p:txBody>
      </p:sp>
      <p:sp>
        <p:nvSpPr>
          <p:cNvPr id="4" name="Slide Number Placeholder 3"/>
          <p:cNvSpPr>
            <a:spLocks noGrp="1"/>
          </p:cNvSpPr>
          <p:nvPr>
            <p:ph type="sldNum" sz="quarter" idx="11"/>
          </p:nvPr>
        </p:nvSpPr>
        <p:spPr/>
        <p:txBody>
          <a:bodyPr/>
          <a:lstStyle/>
          <a:p>
            <a:pPr>
              <a:defRPr/>
            </a:pPr>
            <a:fld id="{5BE51EB1-3076-46C7-A078-7139A48495F2}" type="slidenum">
              <a:rPr lang="en-US" smtClean="0"/>
              <a:pPr>
                <a:defRPr/>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Politics in the U.S. Mortgage </a:t>
            </a:r>
            <a:r>
              <a:rPr lang="en-US" dirty="0" smtClean="0"/>
              <a:t>Market continued…</a:t>
            </a:r>
            <a:endParaRPr lang="en-US" dirty="0"/>
          </a:p>
        </p:txBody>
      </p:sp>
      <p:sp>
        <p:nvSpPr>
          <p:cNvPr id="35843" name="Content Placeholder 2"/>
          <p:cNvSpPr>
            <a:spLocks noGrp="1"/>
          </p:cNvSpPr>
          <p:nvPr>
            <p:ph sz="quarter" idx="1"/>
          </p:nvPr>
        </p:nvSpPr>
        <p:spPr>
          <a:xfrm>
            <a:off x="457200" y="1600200"/>
            <a:ext cx="7467600" cy="4873625"/>
          </a:xfrm>
        </p:spPr>
        <p:txBody>
          <a:bodyPr/>
          <a:lstStyle/>
          <a:p>
            <a:r>
              <a:rPr lang="en-US" sz="2500" dirty="0" smtClean="0"/>
              <a:t>In the mid-1990s, the Department of Housing and Urban Development mandated that, by 1996, 40 percent of the mortgages financed by Fannie Mae and Freddie Mac must go to households with incomes below the median. This figure was increased to 50 percent by 2000 and to 56 percent by 2008. </a:t>
            </a:r>
          </a:p>
          <a:p>
            <a:r>
              <a:rPr lang="en-US" sz="2500" dirty="0" smtClean="0"/>
              <a:t>In order to meet these mandates, Fannie and Freddie</a:t>
            </a:r>
          </a:p>
          <a:p>
            <a:pPr lvl="1"/>
            <a:r>
              <a:rPr lang="en-US" dirty="0" smtClean="0"/>
              <a:t>began accepting more mortgages with little or no down payment.</a:t>
            </a:r>
          </a:p>
          <a:p>
            <a:pPr lvl="1"/>
            <a:r>
              <a:rPr lang="en-US" dirty="0" smtClean="0"/>
              <a:t>substantially increased their mortgages to sub-prime borrowers, those with a poor credit history. </a:t>
            </a:r>
          </a:p>
          <a:p>
            <a:endParaRPr lang="en-US" dirty="0" smtClean="0"/>
          </a:p>
        </p:txBody>
      </p:sp>
      <p:sp>
        <p:nvSpPr>
          <p:cNvPr id="4" name="Slide Number Placeholder 3"/>
          <p:cNvSpPr>
            <a:spLocks noGrp="1"/>
          </p:cNvSpPr>
          <p:nvPr>
            <p:ph type="sldNum" sz="quarter" idx="11"/>
          </p:nvPr>
        </p:nvSpPr>
        <p:spPr/>
        <p:txBody>
          <a:bodyPr/>
          <a:lstStyle/>
          <a:p>
            <a:pPr>
              <a:defRPr/>
            </a:pPr>
            <a:fld id="{5FABCC96-5D1D-4906-973A-6688EA4693F4}" type="slidenum">
              <a:rPr lang="en-US" smtClean="0"/>
              <a:pPr>
                <a:defRPr/>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419600"/>
            <a:ext cx="7924800" cy="1981200"/>
          </a:xfrm>
        </p:spPr>
        <p:txBody>
          <a:bodyPr/>
          <a:lstStyle/>
          <a:p>
            <a:r>
              <a:rPr lang="en-US" sz="2000" dirty="0"/>
              <a:t>In order meet the HUD mandates, Fannie and Freddie reduced lending standards and extended more loans to sub-prime borrowers.</a:t>
            </a:r>
          </a:p>
          <a:p>
            <a:r>
              <a:rPr lang="en-US" sz="2000" dirty="0"/>
              <a:t>Sub-prime mortgages soared from 4.5 percent of the new mortgages in 1994, to 13.2 percent in 2000 and 32 percent in 2005-2006.</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38</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8630"/>
          <a:stretch/>
        </p:blipFill>
        <p:spPr>
          <a:xfrm>
            <a:off x="426721" y="419982"/>
            <a:ext cx="7955279" cy="3749040"/>
          </a:xfrm>
          <a:prstGeom prst="roundRect">
            <a:avLst>
              <a:gd name="adj" fmla="val 2968"/>
            </a:avLst>
          </a:prstGeom>
          <a:ln>
            <a:solidFill>
              <a:schemeClr val="tx1"/>
            </a:solidFill>
          </a:ln>
          <a:effectLst>
            <a:outerShdw blurRad="50800" dist="76200" dir="2700000" algn="tl" rotWithShape="0">
              <a:prstClr val="black">
                <a:alpha val="40000"/>
              </a:prstClr>
            </a:outerShdw>
          </a:effectLst>
        </p:spPr>
      </p:pic>
      <p:sp>
        <p:nvSpPr>
          <p:cNvPr id="6" name="TextBox 5"/>
          <p:cNvSpPr txBox="1"/>
          <p:nvPr/>
        </p:nvSpPr>
        <p:spPr>
          <a:xfrm>
            <a:off x="304800" y="6473952"/>
            <a:ext cx="8257389" cy="400110"/>
          </a:xfrm>
          <a:prstGeom prst="rect">
            <a:avLst/>
          </a:prstGeom>
          <a:noFill/>
        </p:spPr>
        <p:txBody>
          <a:bodyPr wrap="none" rtlCol="0">
            <a:spAutoFit/>
          </a:bodyPr>
          <a:lstStyle/>
          <a:p>
            <a:r>
              <a:rPr lang="en-US" sz="1000" dirty="0" smtClean="0"/>
              <a:t>Source: The 1994-2000 data are from Edward M. </a:t>
            </a:r>
            <a:r>
              <a:rPr lang="en-US" sz="1000" dirty="0" err="1" smtClean="0"/>
              <a:t>Gramlich</a:t>
            </a:r>
            <a:r>
              <a:rPr lang="en-US" sz="1000" dirty="0" smtClean="0"/>
              <a:t>, </a:t>
            </a:r>
            <a:r>
              <a:rPr lang="en-US" sz="1000" i="1" dirty="0" smtClean="0"/>
              <a:t>Financial Services Roundtable Annual Housing Policy Meeting</a:t>
            </a:r>
            <a:r>
              <a:rPr lang="en-US" sz="1000" dirty="0" smtClean="0"/>
              <a:t>, Chicago, Illinois, </a:t>
            </a:r>
          </a:p>
          <a:p>
            <a:r>
              <a:rPr lang="en-US" sz="1000" dirty="0" smtClean="0"/>
              <a:t>21 May 2004. The 2002-2007 data are from the Joint Center for Housing Studies of Harvard University, </a:t>
            </a:r>
            <a:r>
              <a:rPr lang="en-US" sz="1000" i="1" dirty="0" smtClean="0"/>
              <a:t>The State of the Nations Housing 2008</a:t>
            </a:r>
            <a:r>
              <a:rPr lang="en-US" sz="1000" dirty="0" smtClean="0"/>
              <a:t>.</a:t>
            </a:r>
            <a:endParaRPr lang="en-US" sz="1000" dirty="0"/>
          </a:p>
        </p:txBody>
      </p:sp>
    </p:spTree>
    <p:extLst>
      <p:ext uri="{BB962C8B-B14F-4D97-AF65-F5344CB8AC3E}">
        <p14:creationId xmlns:p14="http://schemas.microsoft.com/office/powerpoint/2010/main" val="1541162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Secondary </a:t>
            </a:r>
            <a:r>
              <a:rPr lang="en-US" dirty="0"/>
              <a:t>Effects of </a:t>
            </a:r>
            <a:r>
              <a:rPr lang="en-US" dirty="0" smtClean="0"/>
              <a:t>Mortgage Market Regulations</a:t>
            </a:r>
            <a:endParaRPr lang="en-US" dirty="0"/>
          </a:p>
        </p:txBody>
      </p:sp>
      <p:sp>
        <p:nvSpPr>
          <p:cNvPr id="3" name="Content Placeholder 2"/>
          <p:cNvSpPr>
            <a:spLocks noGrp="1"/>
          </p:cNvSpPr>
          <p:nvPr>
            <p:ph sz="quarter" idx="1"/>
          </p:nvPr>
        </p:nvSpPr>
        <p:spPr/>
        <p:txBody>
          <a:bodyPr/>
          <a:lstStyle/>
          <a:p>
            <a:r>
              <a:rPr lang="en-US" dirty="0" smtClean="0"/>
              <a:t>The impact of declining lending standards:</a:t>
            </a:r>
          </a:p>
          <a:p>
            <a:pPr lvl="1"/>
            <a:r>
              <a:rPr lang="en-US" dirty="0" smtClean="0"/>
              <a:t>Initially, the lower lending standards led to an increase in demand for, and price of, housing.</a:t>
            </a:r>
            <a:endParaRPr lang="en-US" dirty="0"/>
          </a:p>
          <a:p>
            <a:pPr lvl="1"/>
            <a:r>
              <a:rPr lang="en-US" dirty="0" smtClean="0"/>
              <a:t>But, </a:t>
            </a:r>
            <a:r>
              <a:rPr lang="en-US" dirty="0"/>
              <a:t>the artificially created housing boom was not sustainable. </a:t>
            </a:r>
            <a:r>
              <a:rPr lang="en-US" dirty="0" smtClean="0"/>
              <a:t>As </a:t>
            </a:r>
            <a:r>
              <a:rPr lang="en-US" dirty="0"/>
              <a:t>soon as prices leveled off and then began </a:t>
            </a:r>
            <a:r>
              <a:rPr lang="en-US" dirty="0" smtClean="0"/>
              <a:t>to decline </a:t>
            </a:r>
            <a:r>
              <a:rPr lang="en-US" dirty="0"/>
              <a:t>during the second half of 2006, </a:t>
            </a:r>
            <a:r>
              <a:rPr lang="en-US" dirty="0" smtClean="0"/>
              <a:t>both the default and foreclosure rates soared. This </a:t>
            </a:r>
            <a:r>
              <a:rPr lang="en-US" dirty="0"/>
              <a:t>occurred well before the </a:t>
            </a:r>
            <a:r>
              <a:rPr lang="en-US" dirty="0" smtClean="0"/>
              <a:t>2008-2009 recession.</a:t>
            </a:r>
          </a:p>
          <a:p>
            <a:pPr lvl="1"/>
            <a:r>
              <a:rPr lang="en-US" dirty="0" smtClean="0"/>
              <a:t>By </a:t>
            </a:r>
            <a:r>
              <a:rPr lang="en-US" dirty="0"/>
              <a:t>summer 2008, Fannie Mae and Freddie Mac were insolvent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39</a:t>
            </a:fld>
            <a:endParaRPr lang="en-US"/>
          </a:p>
        </p:txBody>
      </p:sp>
    </p:spTree>
    <p:extLst>
      <p:ext uri="{BB962C8B-B14F-4D97-AF65-F5344CB8AC3E}">
        <p14:creationId xmlns:p14="http://schemas.microsoft.com/office/powerpoint/2010/main" val="61625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Economic Growth </a:t>
            </a:r>
            <a:r>
              <a:rPr lang="en-US" dirty="0" smtClean="0"/>
              <a:t>Important</a:t>
            </a:r>
            <a:r>
              <a:rPr lang="en-US" dirty="0"/>
              <a:t>? </a:t>
            </a:r>
          </a:p>
        </p:txBody>
      </p:sp>
      <p:sp>
        <p:nvSpPr>
          <p:cNvPr id="3" name="Content Placeholder 2"/>
          <p:cNvSpPr>
            <a:spLocks noGrp="1"/>
          </p:cNvSpPr>
          <p:nvPr>
            <p:ph sz="quarter" idx="1"/>
          </p:nvPr>
        </p:nvSpPr>
        <p:spPr/>
        <p:txBody>
          <a:bodyPr/>
          <a:lstStyle/>
          <a:p>
            <a:r>
              <a:rPr lang="en-US" dirty="0"/>
              <a:t>Robert Lucas, the 1995 Nobel laureate, stated, “Once you start thinking about economic growth, it is hard to think about anything else</a:t>
            </a:r>
            <a:r>
              <a:rPr lang="en-US" dirty="0" smtClean="0"/>
              <a:t>.”</a:t>
            </a:r>
          </a:p>
          <a:p>
            <a:endParaRPr lang="en-US" dirty="0" smtClean="0"/>
          </a:p>
          <a:p>
            <a:r>
              <a:rPr lang="en-US" dirty="0" smtClean="0"/>
              <a:t>Why </a:t>
            </a:r>
            <a:r>
              <a:rPr lang="en-US" dirty="0"/>
              <a:t>do </a:t>
            </a:r>
            <a:r>
              <a:rPr lang="en-US" dirty="0" smtClean="0"/>
              <a:t>economists </a:t>
            </a:r>
            <a:r>
              <a:rPr lang="en-US" dirty="0"/>
              <a:t>place so much emphasis on economic </a:t>
            </a:r>
            <a:r>
              <a:rPr lang="en-US" dirty="0" smtClean="0"/>
              <a:t>growth? Answer: Growth </a:t>
            </a:r>
            <a:r>
              <a:rPr lang="en-US" dirty="0"/>
              <a:t>of real output is necessary for the growth of real income. Without growth, higher income levels and living standards cannot be </a:t>
            </a:r>
            <a:r>
              <a:rPr lang="en-US" dirty="0" smtClean="0"/>
              <a:t>achieved.</a:t>
            </a:r>
          </a:p>
          <a:p>
            <a:endParaRPr lang="en-US" dirty="0" smtClean="0"/>
          </a:p>
          <a:p>
            <a:r>
              <a:rPr lang="en-US" dirty="0" smtClean="0"/>
              <a:t>Throughout </a:t>
            </a:r>
            <a:r>
              <a:rPr lang="en-US" dirty="0"/>
              <a:t>most of human history, economic growth has been extremely </a:t>
            </a:r>
            <a:r>
              <a:rPr lang="en-US" dirty="0" smtClean="0"/>
              <a:t>rare, but this began to change around 1800.</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4</a:t>
            </a:fld>
            <a:endParaRPr lang="en-US"/>
          </a:p>
        </p:txBody>
      </p:sp>
    </p:spTree>
    <p:extLst>
      <p:ext uri="{BB962C8B-B14F-4D97-AF65-F5344CB8AC3E}">
        <p14:creationId xmlns:p14="http://schemas.microsoft.com/office/powerpoint/2010/main" val="8326449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Secondary </a:t>
            </a:r>
            <a:r>
              <a:rPr lang="en-US" dirty="0"/>
              <a:t>Effects of </a:t>
            </a:r>
            <a:r>
              <a:rPr lang="en-US" dirty="0" smtClean="0"/>
              <a:t>Mortgage Market Regulations continued…</a:t>
            </a:r>
            <a:endParaRPr lang="en-US" dirty="0"/>
          </a:p>
        </p:txBody>
      </p:sp>
      <p:sp>
        <p:nvSpPr>
          <p:cNvPr id="3" name="Content Placeholder 2"/>
          <p:cNvSpPr>
            <a:spLocks noGrp="1"/>
          </p:cNvSpPr>
          <p:nvPr>
            <p:ph sz="quarter" idx="1"/>
          </p:nvPr>
        </p:nvSpPr>
        <p:spPr/>
        <p:txBody>
          <a:bodyPr/>
          <a:lstStyle/>
          <a:p>
            <a:r>
              <a:rPr lang="en-US" dirty="0" smtClean="0"/>
              <a:t>The </a:t>
            </a:r>
            <a:r>
              <a:rPr lang="en-US" dirty="0"/>
              <a:t>interest rate policies of the </a:t>
            </a:r>
            <a:r>
              <a:rPr lang="en-US" dirty="0" smtClean="0"/>
              <a:t>Federal </a:t>
            </a:r>
            <a:r>
              <a:rPr lang="en-US" dirty="0"/>
              <a:t>Reserve </a:t>
            </a:r>
            <a:r>
              <a:rPr lang="en-US" dirty="0" smtClean="0"/>
              <a:t>also </a:t>
            </a:r>
            <a:r>
              <a:rPr lang="en-US" dirty="0"/>
              <a:t>contributed to the </a:t>
            </a:r>
            <a:r>
              <a:rPr lang="en-US" dirty="0" smtClean="0"/>
              <a:t>recession </a:t>
            </a:r>
            <a:r>
              <a:rPr lang="en-US" dirty="0"/>
              <a:t>of </a:t>
            </a:r>
            <a:r>
              <a:rPr lang="en-US" dirty="0" smtClean="0"/>
              <a:t>2008. But, the </a:t>
            </a:r>
            <a:r>
              <a:rPr lang="en-US" dirty="0"/>
              <a:t>political allocation of credit and accompanying regulatory erosion of lending standards channeled a lot of financial capital into projects that should never have been </a:t>
            </a:r>
            <a:r>
              <a:rPr lang="en-US" dirty="0" smtClean="0"/>
              <a:t>undertaken.</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40</a:t>
            </a:fld>
            <a:endParaRPr lang="en-US"/>
          </a:p>
        </p:txBody>
      </p:sp>
    </p:spTree>
    <p:extLst>
      <p:ext uri="{BB962C8B-B14F-4D97-AF65-F5344CB8AC3E}">
        <p14:creationId xmlns:p14="http://schemas.microsoft.com/office/powerpoint/2010/main" val="428115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59162"/>
          </a:xfrm>
        </p:spPr>
        <p:txBody>
          <a:bodyPr>
            <a:normAutofit/>
          </a:bodyPr>
          <a:lstStyle/>
          <a:p>
            <a:r>
              <a:rPr lang="en-US" b="1" dirty="0" smtClean="0"/>
              <a:t>Element 5.</a:t>
            </a:r>
            <a:r>
              <a:rPr lang="en-US" dirty="0" smtClean="0"/>
              <a:t> Monetary </a:t>
            </a:r>
            <a:r>
              <a:rPr lang="en-US" dirty="0"/>
              <a:t>Stability: A </a:t>
            </a:r>
            <a:r>
              <a:rPr lang="en-US" dirty="0" smtClean="0"/>
              <a:t>stable monetary policy is essential </a:t>
            </a:r>
            <a:r>
              <a:rPr lang="en-US" dirty="0"/>
              <a:t>for the </a:t>
            </a:r>
            <a:r>
              <a:rPr lang="en-US" dirty="0" smtClean="0"/>
              <a:t>control </a:t>
            </a:r>
            <a:r>
              <a:rPr lang="en-US" dirty="0"/>
              <a:t>of </a:t>
            </a:r>
            <a:r>
              <a:rPr lang="en-US" dirty="0" smtClean="0"/>
              <a:t>inflation</a:t>
            </a:r>
            <a:r>
              <a:rPr lang="en-US" dirty="0"/>
              <a:t>, </a:t>
            </a:r>
            <a:r>
              <a:rPr lang="en-US" dirty="0" smtClean="0"/>
              <a:t>efficient allocation </a:t>
            </a:r>
            <a:r>
              <a:rPr lang="en-US" dirty="0"/>
              <a:t>of </a:t>
            </a:r>
            <a:r>
              <a:rPr lang="en-US" dirty="0" smtClean="0"/>
              <a:t>investment</a:t>
            </a:r>
            <a:r>
              <a:rPr lang="en-US" dirty="0"/>
              <a:t>, and </a:t>
            </a:r>
            <a:r>
              <a:rPr lang="en-US" dirty="0" smtClean="0"/>
              <a:t>achievement </a:t>
            </a:r>
            <a:r>
              <a:rPr lang="en-US" dirty="0"/>
              <a:t>of </a:t>
            </a:r>
            <a:r>
              <a:rPr lang="en-US" dirty="0" smtClean="0"/>
              <a:t>economic stability.</a:t>
            </a:r>
            <a:endParaRPr lang="en-US" dirty="0"/>
          </a:p>
        </p:txBody>
      </p:sp>
      <p:sp>
        <p:nvSpPr>
          <p:cNvPr id="3" name="Content Placeholder 2"/>
          <p:cNvSpPr>
            <a:spLocks noGrp="1"/>
          </p:cNvSpPr>
          <p:nvPr>
            <p:ph sz="quarter" idx="1"/>
          </p:nvPr>
        </p:nvSpPr>
        <p:spPr>
          <a:xfrm>
            <a:off x="457200" y="3886200"/>
            <a:ext cx="7467600" cy="2587752"/>
          </a:xfrm>
        </p:spPr>
        <p:txBody>
          <a:bodyPr/>
          <a:lstStyle/>
          <a:p>
            <a:endParaRPr lang="en-US"/>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41</a:t>
            </a:fld>
            <a:endParaRPr lang="en-US"/>
          </a:p>
        </p:txBody>
      </p:sp>
    </p:spTree>
    <p:extLst>
      <p:ext uri="{BB962C8B-B14F-4D97-AF65-F5344CB8AC3E}">
        <p14:creationId xmlns:p14="http://schemas.microsoft.com/office/powerpoint/2010/main" val="749714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Money</a:t>
            </a:r>
            <a:endParaRPr lang="en-US" dirty="0"/>
          </a:p>
        </p:txBody>
      </p:sp>
      <p:sp>
        <p:nvSpPr>
          <p:cNvPr id="40963" name="Content Placeholder 2"/>
          <p:cNvSpPr>
            <a:spLocks noGrp="1"/>
          </p:cNvSpPr>
          <p:nvPr>
            <p:ph sz="quarter" idx="1"/>
          </p:nvPr>
        </p:nvSpPr>
        <p:spPr>
          <a:xfrm>
            <a:off x="457200" y="1600200"/>
            <a:ext cx="7467600" cy="4873625"/>
          </a:xfrm>
        </p:spPr>
        <p:txBody>
          <a:bodyPr/>
          <a:lstStyle/>
          <a:p>
            <a:r>
              <a:rPr lang="en-US" sz="2300" dirty="0" smtClean="0"/>
              <a:t>Money is to an economy what language is to communication.</a:t>
            </a:r>
          </a:p>
          <a:p>
            <a:endParaRPr lang="en-US" sz="2300" dirty="0" smtClean="0"/>
          </a:p>
          <a:p>
            <a:r>
              <a:rPr lang="en-US" sz="2300" dirty="0" smtClean="0"/>
              <a:t>Money of stable value enhances the gains from trade.</a:t>
            </a:r>
          </a:p>
          <a:p>
            <a:pPr lvl="1"/>
            <a:r>
              <a:rPr lang="en-US" sz="2000" dirty="0" smtClean="0"/>
              <a:t>If money has a stable and predictable value, it will reduce the uncertainty accompanying transactions across time. For example, it will be easier for borrowers and lenders to find mutually acceptable terms for loans and for many individuals to engage in time-dimension transactions (such as borrowing or lending for a house, automobile, capital equipment, education, business and the like over time) with some degree of certainty.</a:t>
            </a:r>
          </a:p>
          <a:p>
            <a:endParaRPr lang="en-US" dirty="0" smtClean="0"/>
          </a:p>
        </p:txBody>
      </p:sp>
      <p:sp>
        <p:nvSpPr>
          <p:cNvPr id="4" name="Slide Number Placeholder 3"/>
          <p:cNvSpPr>
            <a:spLocks noGrp="1"/>
          </p:cNvSpPr>
          <p:nvPr>
            <p:ph type="sldNum" sz="quarter" idx="11"/>
          </p:nvPr>
        </p:nvSpPr>
        <p:spPr/>
        <p:txBody>
          <a:bodyPr/>
          <a:lstStyle/>
          <a:p>
            <a:pPr>
              <a:defRPr/>
            </a:pPr>
            <a:fld id="{939BE4A1-883D-4FE6-A8BC-3ED850269830}" type="slidenum">
              <a:rPr lang="en-US" smtClean="0"/>
              <a:pPr>
                <a:defRPr/>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Money Serves Three Primary Functions</a:t>
            </a:r>
            <a:endParaRPr lang="en-US" dirty="0"/>
          </a:p>
        </p:txBody>
      </p:sp>
      <p:sp>
        <p:nvSpPr>
          <p:cNvPr id="3" name="Content Placeholder 2"/>
          <p:cNvSpPr>
            <a:spLocks noGrp="1"/>
          </p:cNvSpPr>
          <p:nvPr>
            <p:ph sz="quarter" idx="1"/>
          </p:nvPr>
        </p:nvSpPr>
        <p:spPr>
          <a:xfrm>
            <a:off x="457200" y="1600200"/>
            <a:ext cx="7467600" cy="4873625"/>
          </a:xfrm>
        </p:spPr>
        <p:txBody>
          <a:bodyPr/>
          <a:lstStyle/>
          <a:p>
            <a:pPr marL="457200" indent="-457200">
              <a:buFont typeface="+mj-lt"/>
              <a:buAutoNum type="arabicPeriod"/>
              <a:defRPr/>
            </a:pPr>
            <a:r>
              <a:rPr lang="en-US" sz="2700" dirty="0" smtClean="0"/>
              <a:t>Medium of exchange </a:t>
            </a:r>
          </a:p>
          <a:p>
            <a:pPr marL="457200" indent="-457200">
              <a:buFont typeface="+mj-lt"/>
              <a:buAutoNum type="arabicPeriod"/>
              <a:defRPr/>
            </a:pPr>
            <a:r>
              <a:rPr lang="en-US" sz="2700" dirty="0" smtClean="0"/>
              <a:t>Store of value</a:t>
            </a:r>
          </a:p>
          <a:p>
            <a:pPr marL="457200" indent="-457200">
              <a:buFont typeface="+mj-lt"/>
              <a:buAutoNum type="arabicPeriod"/>
              <a:defRPr/>
            </a:pPr>
            <a:r>
              <a:rPr lang="en-US" sz="2700" dirty="0" smtClean="0"/>
              <a:t>Unit of account</a:t>
            </a:r>
          </a:p>
          <a:p>
            <a:pPr>
              <a:defRPr/>
            </a:pPr>
            <a:endParaRPr lang="en-US" dirty="0"/>
          </a:p>
        </p:txBody>
      </p:sp>
      <p:sp>
        <p:nvSpPr>
          <p:cNvPr id="4" name="Slide Number Placeholder 3"/>
          <p:cNvSpPr>
            <a:spLocks noGrp="1"/>
          </p:cNvSpPr>
          <p:nvPr>
            <p:ph type="sldNum" sz="quarter" idx="11"/>
          </p:nvPr>
        </p:nvSpPr>
        <p:spPr/>
        <p:txBody>
          <a:bodyPr/>
          <a:lstStyle/>
          <a:p>
            <a:pPr>
              <a:defRPr/>
            </a:pPr>
            <a:fld id="{9E184B82-D423-413A-B767-357181BB8AF7}" type="slidenum">
              <a:rPr lang="en-US" smtClean="0"/>
              <a:pPr>
                <a:defRPr/>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Measurement and Control of Money</a:t>
            </a:r>
            <a:endParaRPr lang="en-US" dirty="0"/>
          </a:p>
        </p:txBody>
      </p:sp>
      <p:sp>
        <p:nvSpPr>
          <p:cNvPr id="43011" name="Content Placeholder 2"/>
          <p:cNvSpPr>
            <a:spLocks noGrp="1"/>
          </p:cNvSpPr>
          <p:nvPr>
            <p:ph sz="quarter" idx="1"/>
          </p:nvPr>
        </p:nvSpPr>
        <p:spPr>
          <a:xfrm>
            <a:off x="457200" y="1600200"/>
            <a:ext cx="7467600" cy="4873625"/>
          </a:xfrm>
        </p:spPr>
        <p:txBody>
          <a:bodyPr/>
          <a:lstStyle/>
          <a:p>
            <a:pPr lvl="1"/>
            <a:r>
              <a:rPr lang="en-US" sz="2400" dirty="0" smtClean="0"/>
              <a:t>The M1 money supply consists of currency held by the public, checking accounts, and traveler’s checks. The components of the M1 money supply can be used readily to buy goods and services.</a:t>
            </a:r>
          </a:p>
          <a:p>
            <a:pPr lvl="1"/>
            <a:endParaRPr lang="en-US" sz="2400" dirty="0" smtClean="0"/>
          </a:p>
          <a:p>
            <a:pPr lvl="1"/>
            <a:r>
              <a:rPr lang="en-US" sz="2400" dirty="0" smtClean="0"/>
              <a:t>The M2 money supply is a broader measure of money that includes various savings accounts.</a:t>
            </a:r>
          </a:p>
          <a:p>
            <a:pPr lvl="1"/>
            <a:endParaRPr lang="en-US" sz="2400" dirty="0" smtClean="0"/>
          </a:p>
          <a:p>
            <a:pPr lvl="1"/>
            <a:r>
              <a:rPr lang="en-US" sz="2400" dirty="0" smtClean="0"/>
              <a:t>The money supply of a nation is controlled by its central bank. In </a:t>
            </a:r>
            <a:r>
              <a:rPr lang="en-US" sz="2400" dirty="0"/>
              <a:t>the U.S., the central bank is the Federal Reserve Bank or the Fed.</a:t>
            </a:r>
            <a:endParaRPr lang="en-US" sz="2400" dirty="0" smtClean="0"/>
          </a:p>
          <a:p>
            <a:endParaRPr lang="en-US" dirty="0" smtClean="0"/>
          </a:p>
        </p:txBody>
      </p:sp>
      <p:sp>
        <p:nvSpPr>
          <p:cNvPr id="4" name="Slide Number Placeholder 3"/>
          <p:cNvSpPr>
            <a:spLocks noGrp="1"/>
          </p:cNvSpPr>
          <p:nvPr>
            <p:ph type="sldNum" sz="quarter" idx="11"/>
          </p:nvPr>
        </p:nvSpPr>
        <p:spPr/>
        <p:txBody>
          <a:bodyPr/>
          <a:lstStyle/>
          <a:p>
            <a:pPr>
              <a:defRPr/>
            </a:pPr>
            <a:fld id="{7768AEAB-38A7-42A8-AD29-291899B428DC}" type="slidenum">
              <a:rPr lang="en-US" smtClean="0"/>
              <a:pPr>
                <a:defRPr/>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Value of Money</a:t>
            </a:r>
            <a:endParaRPr lang="en-US" dirty="0"/>
          </a:p>
        </p:txBody>
      </p:sp>
      <p:sp>
        <p:nvSpPr>
          <p:cNvPr id="47107" name="Content Placeholder 2"/>
          <p:cNvSpPr>
            <a:spLocks noGrp="1"/>
          </p:cNvSpPr>
          <p:nvPr>
            <p:ph sz="quarter" idx="1"/>
          </p:nvPr>
        </p:nvSpPr>
        <p:spPr>
          <a:xfrm>
            <a:off x="457200" y="1371600"/>
            <a:ext cx="7467600" cy="5102225"/>
          </a:xfrm>
        </p:spPr>
        <p:txBody>
          <a:bodyPr/>
          <a:lstStyle/>
          <a:p>
            <a:r>
              <a:rPr lang="en-US" sz="2200" dirty="0" smtClean="0"/>
              <a:t>The value of money is determined by the supply of, and demand for, money.</a:t>
            </a:r>
          </a:p>
          <a:p>
            <a:r>
              <a:rPr lang="en-US" sz="2200" dirty="0" smtClean="0"/>
              <a:t>The value of money is steady when the supply of money grows slowly (e.g. at approximately the same rate as goods and services).   </a:t>
            </a:r>
          </a:p>
          <a:p>
            <a:r>
              <a:rPr lang="en-US" sz="2200" dirty="0" smtClean="0"/>
              <a:t>When a central bank expands the money supply rapidly relative to the production of goods and services, inflation results because there are too many units of money (for example, dollars) chasing too few goods and services.  </a:t>
            </a:r>
          </a:p>
          <a:p>
            <a:r>
              <a:rPr lang="en-US" sz="2200" dirty="0" smtClean="0"/>
              <a:t>Inflation is caused by rapid increases in the supply of money.</a:t>
            </a:r>
          </a:p>
          <a:p>
            <a:r>
              <a:rPr lang="en-US" sz="2200" dirty="0" smtClean="0"/>
              <a:t>Inflation generates uncertainty, reduces the gains from trade, and thereby retards economic growth.</a:t>
            </a:r>
          </a:p>
          <a:p>
            <a:endParaRPr lang="en-US" dirty="0" smtClean="0"/>
          </a:p>
        </p:txBody>
      </p:sp>
      <p:sp>
        <p:nvSpPr>
          <p:cNvPr id="4" name="Slide Number Placeholder 3"/>
          <p:cNvSpPr>
            <a:spLocks noGrp="1"/>
          </p:cNvSpPr>
          <p:nvPr>
            <p:ph type="sldNum" sz="quarter" idx="11"/>
          </p:nvPr>
        </p:nvSpPr>
        <p:spPr/>
        <p:txBody>
          <a:bodyPr/>
          <a:lstStyle/>
          <a:p>
            <a:pPr>
              <a:defRPr/>
            </a:pPr>
            <a:fld id="{60DB7416-2A28-4C97-B883-2F658649EBCA}" type="slidenum">
              <a:rPr lang="en-US" smtClean="0"/>
              <a:pPr>
                <a:defRPr/>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Linkages Between Various Rates of Growth of the Money Supply and Inflation</a:t>
            </a:r>
          </a:p>
        </p:txBody>
      </p:sp>
      <p:sp>
        <p:nvSpPr>
          <p:cNvPr id="3" name="Content Placeholder 2"/>
          <p:cNvSpPr>
            <a:spLocks noGrp="1"/>
          </p:cNvSpPr>
          <p:nvPr>
            <p:ph sz="quarter" idx="1"/>
          </p:nvPr>
        </p:nvSpPr>
        <p:spPr>
          <a:xfrm>
            <a:off x="457200" y="1600200"/>
            <a:ext cx="2438400" cy="4873752"/>
          </a:xfrm>
        </p:spPr>
        <p:txBody>
          <a:bodyPr/>
          <a:lstStyle/>
          <a:p>
            <a:r>
              <a:rPr lang="en-US" dirty="0"/>
              <a:t>Inflation is caused by rapid increases in the supply of money.</a:t>
            </a:r>
          </a:p>
          <a:p>
            <a:r>
              <a:rPr lang="en-US" dirty="0"/>
              <a:t>The evidence presented in </a:t>
            </a:r>
            <a:r>
              <a:rPr lang="en-US" dirty="0" smtClean="0"/>
              <a:t>exhibit 6 </a:t>
            </a:r>
            <a:r>
              <a:rPr lang="en-US" dirty="0"/>
              <a:t>supports this claim.</a:t>
            </a:r>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46</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5" t="734" r="-45" b="26231"/>
          <a:stretch/>
        </p:blipFill>
        <p:spPr>
          <a:xfrm>
            <a:off x="3124200" y="990600"/>
            <a:ext cx="4800600" cy="5334000"/>
          </a:xfrm>
          <a:prstGeom prst="roundRect">
            <a:avLst>
              <a:gd name="adj" fmla="val 2316"/>
            </a:avLst>
          </a:prstGeom>
          <a:ln>
            <a:solidFill>
              <a:schemeClr val="tx1"/>
            </a:solidFill>
          </a:ln>
          <a:effectLst>
            <a:outerShdw blurRad="50800" dist="76200" dir="2700000" algn="tl" rotWithShape="0">
              <a:prstClr val="black">
                <a:alpha val="40000"/>
              </a:prstClr>
            </a:outerShdw>
          </a:effectLst>
        </p:spPr>
      </p:pic>
      <p:sp>
        <p:nvSpPr>
          <p:cNvPr id="6" name="TextBox 5"/>
          <p:cNvSpPr txBox="1"/>
          <p:nvPr/>
        </p:nvSpPr>
        <p:spPr>
          <a:xfrm>
            <a:off x="457200" y="6553200"/>
            <a:ext cx="7951216" cy="246221"/>
          </a:xfrm>
          <a:prstGeom prst="rect">
            <a:avLst/>
          </a:prstGeom>
          <a:noFill/>
        </p:spPr>
        <p:txBody>
          <a:bodyPr wrap="none" rtlCol="0">
            <a:spAutoFit/>
          </a:bodyPr>
          <a:lstStyle/>
          <a:p>
            <a:r>
              <a:rPr lang="en-US" sz="1000" dirty="0" smtClean="0"/>
              <a:t>Source: The World Bank, </a:t>
            </a:r>
            <a:r>
              <a:rPr lang="en-US" sz="1000" i="1" dirty="0" smtClean="0"/>
              <a:t>World Development Indicators</a:t>
            </a:r>
            <a:r>
              <a:rPr lang="en-US" sz="1000" dirty="0" smtClean="0"/>
              <a:t>, </a:t>
            </a:r>
            <a:r>
              <a:rPr lang="en-US" sz="1000" smtClean="0"/>
              <a:t>2015 and International </a:t>
            </a:r>
            <a:r>
              <a:rPr lang="en-US" sz="1000" dirty="0" smtClean="0"/>
              <a:t>Monetary Fund, </a:t>
            </a:r>
            <a:r>
              <a:rPr lang="en-US" sz="1000" i="1" dirty="0" smtClean="0"/>
              <a:t>International Financial Statistics</a:t>
            </a:r>
            <a:r>
              <a:rPr lang="en-US" sz="1000" dirty="0" smtClean="0"/>
              <a:t> (annual).</a:t>
            </a:r>
            <a:endParaRPr lang="en-US" sz="1000" dirty="0"/>
          </a:p>
        </p:txBody>
      </p:sp>
    </p:spTree>
    <p:extLst>
      <p:ext uri="{BB962C8B-B14F-4D97-AF65-F5344CB8AC3E}">
        <p14:creationId xmlns:p14="http://schemas.microsoft.com/office/powerpoint/2010/main" val="1512314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Monetary Policy and Economic Stability</a:t>
            </a:r>
            <a:endParaRPr lang="en-US" dirty="0"/>
          </a:p>
        </p:txBody>
      </p:sp>
      <p:sp>
        <p:nvSpPr>
          <p:cNvPr id="49155" name="Content Placeholder 2"/>
          <p:cNvSpPr>
            <a:spLocks noGrp="1"/>
          </p:cNvSpPr>
          <p:nvPr>
            <p:ph sz="quarter" idx="1"/>
          </p:nvPr>
        </p:nvSpPr>
        <p:spPr>
          <a:xfrm>
            <a:off x="457200" y="1600200"/>
            <a:ext cx="7467600" cy="4873625"/>
          </a:xfrm>
        </p:spPr>
        <p:txBody>
          <a:bodyPr/>
          <a:lstStyle/>
          <a:p>
            <a:r>
              <a:rPr lang="en-US" dirty="0" smtClean="0"/>
              <a:t>Shifts in monetary policy exert an impact on output and prices with a time lag.</a:t>
            </a:r>
          </a:p>
          <a:p>
            <a:endParaRPr lang="en-US" dirty="0" smtClean="0"/>
          </a:p>
          <a:p>
            <a:r>
              <a:rPr lang="en-US" dirty="0" smtClean="0"/>
              <a:t>The time lags of monetary policy are variable and sometimes quite lengthy.</a:t>
            </a:r>
          </a:p>
          <a:p>
            <a:endParaRPr lang="en-US" dirty="0" smtClean="0"/>
          </a:p>
          <a:p>
            <a:r>
              <a:rPr lang="en-US" dirty="0" smtClean="0"/>
              <a:t>Because of these time lags, persistent shifts back and forth from restrictive to expansionary monetary policy are likely to do more harm than good. They are likely to be a source of economic instability.</a:t>
            </a:r>
          </a:p>
          <a:p>
            <a:endParaRPr lang="en-US" dirty="0" smtClean="0"/>
          </a:p>
        </p:txBody>
      </p:sp>
      <p:sp>
        <p:nvSpPr>
          <p:cNvPr id="4" name="Slide Number Placeholder 3"/>
          <p:cNvSpPr>
            <a:spLocks noGrp="1"/>
          </p:cNvSpPr>
          <p:nvPr>
            <p:ph type="sldNum" sz="quarter" idx="11"/>
          </p:nvPr>
        </p:nvSpPr>
        <p:spPr/>
        <p:txBody>
          <a:bodyPr/>
          <a:lstStyle/>
          <a:p>
            <a:pPr>
              <a:defRPr/>
            </a:pPr>
            <a:fld id="{7FB0241D-749C-4DA5-879E-C0140BAC79E9}" type="slidenum">
              <a:rPr lang="en-US" smtClean="0"/>
              <a:pPr>
                <a:defRPr/>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Monetary Policy and the Great Recession</a:t>
            </a:r>
            <a:endParaRPr lang="en-US" dirty="0"/>
          </a:p>
        </p:txBody>
      </p:sp>
      <p:sp>
        <p:nvSpPr>
          <p:cNvPr id="50179" name="Content Placeholder 2"/>
          <p:cNvSpPr>
            <a:spLocks noGrp="1"/>
          </p:cNvSpPr>
          <p:nvPr>
            <p:ph sz="quarter" idx="1"/>
          </p:nvPr>
        </p:nvSpPr>
        <p:spPr>
          <a:xfrm>
            <a:off x="457200" y="1600200"/>
            <a:ext cx="7467600" cy="4873625"/>
          </a:xfrm>
        </p:spPr>
        <p:txBody>
          <a:bodyPr/>
          <a:lstStyle/>
          <a:p>
            <a:r>
              <a:rPr lang="en-US" dirty="0" smtClean="0"/>
              <a:t>Expansionary monetary policy during 2002-2004 pushed interest rates to historic low levels.</a:t>
            </a:r>
          </a:p>
          <a:p>
            <a:endParaRPr lang="en-US" dirty="0" smtClean="0"/>
          </a:p>
          <a:p>
            <a:r>
              <a:rPr lang="en-US" dirty="0" smtClean="0"/>
              <a:t>Along with regulations promoting easy credit for housing, the low interest rates of 2002-2004 generated a boom in housing prices.</a:t>
            </a:r>
          </a:p>
          <a:p>
            <a:endParaRPr lang="en-US" dirty="0" smtClean="0"/>
          </a:p>
        </p:txBody>
      </p:sp>
      <p:sp>
        <p:nvSpPr>
          <p:cNvPr id="4" name="Slide Number Placeholder 3"/>
          <p:cNvSpPr>
            <a:spLocks noGrp="1"/>
          </p:cNvSpPr>
          <p:nvPr>
            <p:ph type="sldNum" sz="quarter" idx="11"/>
          </p:nvPr>
        </p:nvSpPr>
        <p:spPr/>
        <p:txBody>
          <a:bodyPr/>
          <a:lstStyle/>
          <a:p>
            <a:pPr>
              <a:defRPr/>
            </a:pPr>
            <a:fld id="{BA5050C1-D71C-4E74-93B3-4DCF50009F7A}" type="slidenum">
              <a:rPr lang="en-US" smtClean="0"/>
              <a:pPr>
                <a:defRPr/>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457200"/>
          </a:xfrm>
        </p:spPr>
        <p:txBody>
          <a:bodyPr>
            <a:normAutofit/>
          </a:bodyPr>
          <a:lstStyle/>
          <a:p>
            <a:r>
              <a:rPr lang="en-US" sz="2200" dirty="0"/>
              <a:t>Monetary Policy and the Great Recession Continued…</a:t>
            </a:r>
          </a:p>
        </p:txBody>
      </p:sp>
      <p:sp>
        <p:nvSpPr>
          <p:cNvPr id="3" name="Content Placeholder 2"/>
          <p:cNvSpPr>
            <a:spLocks noGrp="1"/>
          </p:cNvSpPr>
          <p:nvPr>
            <p:ph sz="quarter" idx="1"/>
          </p:nvPr>
        </p:nvSpPr>
        <p:spPr>
          <a:xfrm>
            <a:off x="457200" y="4946650"/>
            <a:ext cx="7620000" cy="1758950"/>
          </a:xfrm>
        </p:spPr>
        <p:txBody>
          <a:bodyPr/>
          <a:lstStyle/>
          <a:p>
            <a:r>
              <a:rPr lang="en-US" sz="2000" dirty="0"/>
              <a:t>As </a:t>
            </a:r>
            <a:r>
              <a:rPr lang="en-US" sz="2000" dirty="0" smtClean="0"/>
              <a:t>inflation rose </a:t>
            </a:r>
            <a:r>
              <a:rPr lang="en-US" sz="2000" dirty="0"/>
              <a:t>during 2005, the Fed shifted to a more restrictive monetary policy that </a:t>
            </a:r>
            <a:r>
              <a:rPr lang="en-US" sz="2000" dirty="0" smtClean="0"/>
              <a:t>increased interest rates.</a:t>
            </a:r>
            <a:endParaRPr lang="en-US" sz="2000" dirty="0"/>
          </a:p>
          <a:p>
            <a:r>
              <a:rPr lang="en-US" sz="2000" dirty="0" smtClean="0"/>
              <a:t>This </a:t>
            </a:r>
            <a:r>
              <a:rPr lang="en-US" sz="2000" dirty="0"/>
              <a:t>more restrictive monetary policy reduced </a:t>
            </a:r>
            <a:r>
              <a:rPr lang="en-US" sz="2000" dirty="0" smtClean="0"/>
              <a:t>home </a:t>
            </a:r>
            <a:r>
              <a:rPr lang="en-US" sz="2000" dirty="0"/>
              <a:t>prices, led to higher mortgage default rates, and </a:t>
            </a:r>
            <a:r>
              <a:rPr lang="en-US" sz="2000" dirty="0" smtClean="0"/>
              <a:t>contributed </a:t>
            </a:r>
            <a:r>
              <a:rPr lang="en-US" sz="2000" dirty="0"/>
              <a:t>to the Great </a:t>
            </a:r>
            <a:r>
              <a:rPr lang="en-US" sz="2000" dirty="0" smtClean="0"/>
              <a:t>Recession.</a:t>
            </a:r>
            <a:endParaRPr lang="en-US" sz="2000" dirty="0"/>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49</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2" t="1554" r="10046" b="14584"/>
          <a:stretch/>
        </p:blipFill>
        <p:spPr>
          <a:xfrm>
            <a:off x="788096" y="723378"/>
            <a:ext cx="7594092" cy="4142232"/>
          </a:xfrm>
          <a:prstGeom prst="roundRect">
            <a:avLst>
              <a:gd name="adj" fmla="val 3966"/>
            </a:avLst>
          </a:prstGeom>
          <a:ln>
            <a:solidFill>
              <a:schemeClr val="tx1"/>
            </a:solidFill>
          </a:ln>
          <a:effectLst>
            <a:outerShdw blurRad="50800" dist="76200" dir="2700000" algn="tl" rotWithShape="0">
              <a:prstClr val="black">
                <a:alpha val="40000"/>
              </a:prstClr>
            </a:outerShdw>
          </a:effectLst>
        </p:spPr>
      </p:pic>
      <p:sp>
        <p:nvSpPr>
          <p:cNvPr id="6" name="TextBox 5"/>
          <p:cNvSpPr txBox="1"/>
          <p:nvPr/>
        </p:nvSpPr>
        <p:spPr>
          <a:xfrm>
            <a:off x="3501405" y="6546411"/>
            <a:ext cx="2064989" cy="246221"/>
          </a:xfrm>
          <a:prstGeom prst="rect">
            <a:avLst/>
          </a:prstGeom>
          <a:noFill/>
        </p:spPr>
        <p:txBody>
          <a:bodyPr wrap="none" rtlCol="0">
            <a:spAutoFit/>
          </a:bodyPr>
          <a:lstStyle/>
          <a:p>
            <a:r>
              <a:rPr lang="en-US" sz="1000" dirty="0" smtClean="0"/>
              <a:t>Source: Federal Reserve System</a:t>
            </a:r>
            <a:endParaRPr lang="en-US" sz="1000" dirty="0"/>
          </a:p>
        </p:txBody>
      </p:sp>
      <p:sp>
        <p:nvSpPr>
          <p:cNvPr id="8" name="Rectangle 7"/>
          <p:cNvSpPr/>
          <p:nvPr/>
        </p:nvSpPr>
        <p:spPr>
          <a:xfrm>
            <a:off x="4343400" y="1280160"/>
            <a:ext cx="1447800" cy="2944368"/>
          </a:xfrm>
          <a:prstGeom prst="rect">
            <a:avLst/>
          </a:prstGeom>
          <a:solidFill>
            <a:schemeClr val="accent1">
              <a:lumMod val="60000"/>
              <a:lumOff val="40000"/>
              <a:alpha val="23000"/>
            </a:schemeClr>
          </a:solidFill>
          <a:ln>
            <a:solidFill>
              <a:schemeClr val="bg1">
                <a:lumMod val="8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15584" y="1280160"/>
            <a:ext cx="1271016" cy="2944368"/>
          </a:xfrm>
          <a:prstGeom prst="rect">
            <a:avLst/>
          </a:prstGeom>
          <a:solidFill>
            <a:schemeClr val="accent3">
              <a:lumMod val="60000"/>
              <a:lumOff val="40000"/>
              <a:alpha val="31000"/>
            </a:schemeClr>
          </a:solidFill>
          <a:ln>
            <a:solidFill>
              <a:schemeClr val="bg1">
                <a:lumMod val="8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67406" y="1371600"/>
            <a:ext cx="1021433" cy="954107"/>
          </a:xfrm>
          <a:prstGeom prst="rect">
            <a:avLst/>
          </a:prstGeom>
          <a:noFill/>
        </p:spPr>
        <p:txBody>
          <a:bodyPr wrap="none" rtlCol="0">
            <a:spAutoFit/>
          </a:bodyPr>
          <a:lstStyle/>
          <a:p>
            <a:pPr algn="ctr"/>
            <a:r>
              <a:rPr lang="en-US" sz="1400" dirty="0" smtClean="0"/>
              <a:t>Period of</a:t>
            </a:r>
          </a:p>
          <a:p>
            <a:pPr algn="ctr"/>
            <a:r>
              <a:rPr lang="en-US" sz="1400" dirty="0" smtClean="0"/>
              <a:t>Restrictive</a:t>
            </a:r>
          </a:p>
          <a:p>
            <a:pPr algn="ctr"/>
            <a:r>
              <a:rPr lang="en-US" sz="1400" dirty="0" smtClean="0"/>
              <a:t>Monetary</a:t>
            </a:r>
          </a:p>
          <a:p>
            <a:pPr algn="ctr"/>
            <a:r>
              <a:rPr lang="en-US" sz="1400" dirty="0" smtClean="0"/>
              <a:t>Policy</a:t>
            </a:r>
            <a:endParaRPr lang="en-US" sz="1400" dirty="0"/>
          </a:p>
        </p:txBody>
      </p:sp>
      <p:sp>
        <p:nvSpPr>
          <p:cNvPr id="11" name="TextBox 10"/>
          <p:cNvSpPr txBox="1"/>
          <p:nvPr/>
        </p:nvSpPr>
        <p:spPr>
          <a:xfrm>
            <a:off x="4483037" y="2438400"/>
            <a:ext cx="1249060" cy="954107"/>
          </a:xfrm>
          <a:prstGeom prst="rect">
            <a:avLst/>
          </a:prstGeom>
          <a:noFill/>
        </p:spPr>
        <p:txBody>
          <a:bodyPr wrap="none" rtlCol="0">
            <a:spAutoFit/>
          </a:bodyPr>
          <a:lstStyle/>
          <a:p>
            <a:pPr algn="ctr"/>
            <a:r>
              <a:rPr lang="en-US" sz="1400" dirty="0" smtClean="0"/>
              <a:t>Period of</a:t>
            </a:r>
          </a:p>
          <a:p>
            <a:pPr algn="ctr"/>
            <a:r>
              <a:rPr lang="en-US" sz="1400" dirty="0" smtClean="0"/>
              <a:t>expansionary</a:t>
            </a:r>
          </a:p>
          <a:p>
            <a:pPr algn="ctr"/>
            <a:r>
              <a:rPr lang="en-US" sz="1400" dirty="0" smtClean="0"/>
              <a:t>monetary</a:t>
            </a:r>
          </a:p>
          <a:p>
            <a:pPr algn="ctr"/>
            <a:r>
              <a:rPr lang="en-US" sz="1400" dirty="0"/>
              <a:t>p</a:t>
            </a:r>
            <a:r>
              <a:rPr lang="en-US" sz="1400" dirty="0" smtClean="0"/>
              <a:t>olicy</a:t>
            </a:r>
            <a:endParaRPr lang="en-US" sz="1400" dirty="0"/>
          </a:p>
        </p:txBody>
      </p:sp>
      <p:sp>
        <p:nvSpPr>
          <p:cNvPr id="13" name="TextBox 12"/>
          <p:cNvSpPr txBox="1"/>
          <p:nvPr/>
        </p:nvSpPr>
        <p:spPr>
          <a:xfrm>
            <a:off x="4061239" y="4495800"/>
            <a:ext cx="564322" cy="307777"/>
          </a:xfrm>
          <a:prstGeom prst="rect">
            <a:avLst/>
          </a:prstGeom>
          <a:noFill/>
        </p:spPr>
        <p:txBody>
          <a:bodyPr wrap="none" rtlCol="0">
            <a:spAutoFit/>
          </a:bodyPr>
          <a:lstStyle/>
          <a:p>
            <a:r>
              <a:rPr lang="en-US" sz="1400" b="1" dirty="0" smtClean="0"/>
              <a:t>Year</a:t>
            </a:r>
            <a:endParaRPr lang="en-US" sz="1400" b="1" dirty="0"/>
          </a:p>
        </p:txBody>
      </p:sp>
    </p:spTree>
    <p:extLst>
      <p:ext uri="{BB962C8B-B14F-4D97-AF65-F5344CB8AC3E}">
        <p14:creationId xmlns:p14="http://schemas.microsoft.com/office/powerpoint/2010/main" val="134705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341" y="762000"/>
            <a:ext cx="3011518" cy="6096000"/>
          </a:xfrm>
        </p:spPr>
        <p:txBody>
          <a:bodyPr/>
          <a:lstStyle/>
          <a:p>
            <a:r>
              <a:rPr lang="en-US" sz="1800" dirty="0">
                <a:latin typeface="Calibri" charset="0"/>
                <a:ea typeface="Calibri" charset="0"/>
                <a:cs typeface="Calibri" charset="0"/>
              </a:rPr>
              <a:t>Per capita income changed very little for centuries prior to 1800, but growth has exploded during the last 200 years</a:t>
            </a:r>
            <a:r>
              <a:rPr lang="en-US" sz="1800" dirty="0" smtClean="0">
                <a:latin typeface="Calibri" charset="0"/>
                <a:ea typeface="Calibri" charset="0"/>
                <a:cs typeface="Calibri" charset="0"/>
              </a:rPr>
              <a:t>.</a:t>
            </a:r>
          </a:p>
          <a:p>
            <a:endParaRPr lang="en-US" sz="1800" dirty="0">
              <a:latin typeface="Calibri" charset="0"/>
              <a:ea typeface="Calibri" charset="0"/>
              <a:cs typeface="Calibri" charset="0"/>
            </a:endParaRPr>
          </a:p>
          <a:p>
            <a:r>
              <a:rPr lang="en-US" sz="1800" dirty="0">
                <a:latin typeface="Calibri" charset="0"/>
                <a:ea typeface="Calibri" charset="0"/>
                <a:cs typeface="Calibri" charset="0"/>
              </a:rPr>
              <a:t>(Measured in 1990 dollars) </a:t>
            </a:r>
            <a:r>
              <a:rPr lang="en-US" sz="1800" b="1" i="1" dirty="0">
                <a:solidFill>
                  <a:srgbClr val="7DB437"/>
                </a:solidFill>
                <a:latin typeface="Calibri" charset="0"/>
                <a:ea typeface="Calibri" charset="0"/>
                <a:cs typeface="Calibri" charset="0"/>
              </a:rPr>
              <a:t>world</a:t>
            </a:r>
            <a:r>
              <a:rPr lang="en-US" sz="1800" dirty="0">
                <a:solidFill>
                  <a:srgbClr val="7DB437"/>
                </a:solidFill>
                <a:latin typeface="Calibri" charset="0"/>
                <a:ea typeface="Calibri" charset="0"/>
                <a:cs typeface="Calibri" charset="0"/>
              </a:rPr>
              <a:t> </a:t>
            </a:r>
            <a:r>
              <a:rPr lang="en-US" sz="1800" dirty="0">
                <a:latin typeface="Calibri" charset="0"/>
                <a:ea typeface="Calibri" charset="0"/>
                <a:cs typeface="Calibri" charset="0"/>
              </a:rPr>
              <a:t>per capita income was $667 in </a:t>
            </a:r>
            <a:r>
              <a:rPr lang="en-US" sz="1800" dirty="0" smtClean="0">
                <a:latin typeface="Calibri" charset="0"/>
                <a:ea typeface="Calibri" charset="0"/>
                <a:cs typeface="Calibri" charset="0"/>
              </a:rPr>
              <a:t>1820—only </a:t>
            </a:r>
            <a:r>
              <a:rPr lang="en-US" sz="1800" dirty="0">
                <a:latin typeface="Calibri" charset="0"/>
                <a:ea typeface="Calibri" charset="0"/>
                <a:cs typeface="Calibri" charset="0"/>
              </a:rPr>
              <a:t>about 50% higher than year 1000. </a:t>
            </a:r>
            <a:r>
              <a:rPr lang="en-US" sz="1800" dirty="0" smtClean="0">
                <a:latin typeface="Calibri" charset="0"/>
                <a:ea typeface="Calibri" charset="0"/>
                <a:cs typeface="Calibri" charset="0"/>
              </a:rPr>
              <a:t>By </a:t>
            </a:r>
            <a:r>
              <a:rPr lang="en-US" sz="1800" dirty="0">
                <a:latin typeface="Calibri" charset="0"/>
                <a:ea typeface="Calibri" charset="0"/>
                <a:cs typeface="Calibri" charset="0"/>
              </a:rPr>
              <a:t>2003, however, income had risen to $</a:t>
            </a:r>
            <a:r>
              <a:rPr lang="en-US" sz="1800" dirty="0" smtClean="0">
                <a:latin typeface="Calibri" charset="0"/>
                <a:ea typeface="Calibri" charset="0"/>
                <a:cs typeface="Calibri" charset="0"/>
              </a:rPr>
              <a:t>6,516—10 </a:t>
            </a:r>
            <a:r>
              <a:rPr lang="en-US" sz="1800" dirty="0">
                <a:latin typeface="Calibri" charset="0"/>
                <a:ea typeface="Calibri" charset="0"/>
                <a:cs typeface="Calibri" charset="0"/>
              </a:rPr>
              <a:t>times the 1820 level</a:t>
            </a:r>
            <a:r>
              <a:rPr lang="en-US" sz="1800" dirty="0" smtClean="0">
                <a:latin typeface="Calibri" charset="0"/>
                <a:ea typeface="Calibri" charset="0"/>
                <a:cs typeface="Calibri" charset="0"/>
              </a:rPr>
              <a:t>.</a:t>
            </a:r>
          </a:p>
          <a:p>
            <a:endParaRPr lang="en-US" sz="1800" dirty="0">
              <a:latin typeface="Calibri" charset="0"/>
              <a:ea typeface="Calibri" charset="0"/>
              <a:cs typeface="Calibri" charset="0"/>
            </a:endParaRPr>
          </a:p>
          <a:p>
            <a:r>
              <a:rPr lang="en-US" sz="1800" dirty="0">
                <a:latin typeface="Calibri" charset="0"/>
                <a:ea typeface="Calibri" charset="0"/>
                <a:cs typeface="Calibri" charset="0"/>
              </a:rPr>
              <a:t>During the past 200 years, the income growth of the </a:t>
            </a:r>
            <a:r>
              <a:rPr lang="en-US" sz="1800" b="1" i="1" dirty="0">
                <a:solidFill>
                  <a:srgbClr val="C01900"/>
                </a:solidFill>
                <a:latin typeface="Calibri" charset="0"/>
                <a:ea typeface="Calibri" charset="0"/>
                <a:cs typeface="Calibri" charset="0"/>
              </a:rPr>
              <a:t>high-income industrial countries</a:t>
            </a:r>
            <a:r>
              <a:rPr lang="en-US" sz="1800" b="1" dirty="0">
                <a:solidFill>
                  <a:srgbClr val="C01900"/>
                </a:solidFill>
                <a:latin typeface="Calibri" charset="0"/>
                <a:ea typeface="Calibri" charset="0"/>
                <a:cs typeface="Calibri" charset="0"/>
              </a:rPr>
              <a:t> </a:t>
            </a:r>
            <a:r>
              <a:rPr lang="en-US" sz="1800" dirty="0">
                <a:latin typeface="Calibri" charset="0"/>
                <a:ea typeface="Calibri" charset="0"/>
                <a:cs typeface="Calibri" charset="0"/>
              </a:rPr>
              <a:t>(</a:t>
            </a:r>
            <a:r>
              <a:rPr lang="en-US" sz="1800" b="1" i="1" dirty="0">
                <a:solidFill>
                  <a:srgbClr val="C01900"/>
                </a:solidFill>
                <a:latin typeface="Calibri" charset="0"/>
                <a:ea typeface="Calibri" charset="0"/>
                <a:cs typeface="Calibri" charset="0"/>
              </a:rPr>
              <a:t>west</a:t>
            </a:r>
            <a:r>
              <a:rPr lang="en-US" sz="1800" dirty="0">
                <a:latin typeface="Calibri" charset="0"/>
                <a:ea typeface="Calibri" charset="0"/>
                <a:cs typeface="Calibri" charset="0"/>
              </a:rPr>
              <a:t>) has been even </a:t>
            </a:r>
            <a:r>
              <a:rPr lang="en-US" sz="1800" dirty="0" smtClean="0">
                <a:latin typeface="Calibri" charset="0"/>
                <a:ea typeface="Calibri" charset="0"/>
                <a:cs typeface="Calibri" charset="0"/>
              </a:rPr>
              <a:t>higher–nearly </a:t>
            </a:r>
            <a:r>
              <a:rPr lang="en-US" sz="1800" dirty="0">
                <a:latin typeface="Calibri" charset="0"/>
                <a:ea typeface="Calibri" charset="0"/>
                <a:cs typeface="Calibri" charset="0"/>
              </a:rPr>
              <a:t>20 fold.</a:t>
            </a:r>
          </a:p>
          <a:p>
            <a:endParaRPr lang="en-US" sz="1800"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a:t>
            </a:fld>
            <a:endParaRPr lang="en-US"/>
          </a:p>
        </p:txBody>
      </p:sp>
      <p:sp>
        <p:nvSpPr>
          <p:cNvPr id="5" name="Slide Number Placeholder 3"/>
          <p:cNvSpPr txBox="1">
            <a:spLocks/>
          </p:cNvSpPr>
          <p:nvPr/>
        </p:nvSpPr>
        <p:spPr>
          <a:xfrm>
            <a:off x="7876784" y="5194300"/>
            <a:ext cx="609600" cy="520700"/>
          </a:xfrm>
          <a:prstGeom prst="rect">
            <a:avLst/>
          </a:prstGeom>
        </p:spPr>
        <p:txBody>
          <a:bodyPr vert="horz" rtlCol="0" anchor="ctr"/>
          <a:lstStyle>
            <a:defPPr>
              <a:defRPr lang="en-US"/>
            </a:defPPr>
            <a:lvl1pPr algn="ctr" rtl="0" eaLnBrk="1" fontAlgn="auto" latinLnBrk="0" hangingPunct="1">
              <a:spcBef>
                <a:spcPts val="0"/>
              </a:spcBef>
              <a:spcAft>
                <a:spcPts val="0"/>
              </a:spcAft>
              <a:defRPr kumimoji="0" sz="1800" b="1"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26F14747-9C45-418B-A952-BFA113E9DC17}" type="slidenum">
              <a:rPr lang="en-US" smtClean="0"/>
              <a:pPr>
                <a:defRPr/>
              </a:pPr>
              <a:t>5</a:t>
            </a:fld>
            <a:endParaRPr lang="en-US"/>
          </a:p>
        </p:txBody>
      </p:sp>
      <p:sp>
        <p:nvSpPr>
          <p:cNvPr id="6" name="Rounded Rectangle 5"/>
          <p:cNvSpPr/>
          <p:nvPr/>
        </p:nvSpPr>
        <p:spPr>
          <a:xfrm>
            <a:off x="3027531" y="877306"/>
            <a:ext cx="5659269" cy="483004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7" name="Freeform 6"/>
          <p:cNvSpPr/>
          <p:nvPr/>
        </p:nvSpPr>
        <p:spPr>
          <a:xfrm>
            <a:off x="3967840" y="4103808"/>
            <a:ext cx="4464050" cy="952500"/>
          </a:xfrm>
          <a:custGeom>
            <a:avLst/>
            <a:gdLst>
              <a:gd name="connsiteX0" fmla="*/ 0 w 4464050"/>
              <a:gd name="connsiteY0" fmla="*/ 952500 h 952500"/>
              <a:gd name="connsiteX1" fmla="*/ 374650 w 4464050"/>
              <a:gd name="connsiteY1" fmla="*/ 952500 h 952500"/>
              <a:gd name="connsiteX2" fmla="*/ 762000 w 4464050"/>
              <a:gd name="connsiteY2" fmla="*/ 952500 h 952500"/>
              <a:gd name="connsiteX3" fmla="*/ 889000 w 4464050"/>
              <a:gd name="connsiteY3" fmla="*/ 939800 h 952500"/>
              <a:gd name="connsiteX4" fmla="*/ 1320800 w 4464050"/>
              <a:gd name="connsiteY4" fmla="*/ 939800 h 952500"/>
              <a:gd name="connsiteX5" fmla="*/ 1784350 w 4464050"/>
              <a:gd name="connsiteY5" fmla="*/ 939800 h 952500"/>
              <a:gd name="connsiteX6" fmla="*/ 1911350 w 4464050"/>
              <a:gd name="connsiteY6" fmla="*/ 933450 h 952500"/>
              <a:gd name="connsiteX7" fmla="*/ 2654300 w 4464050"/>
              <a:gd name="connsiteY7" fmla="*/ 927100 h 952500"/>
              <a:gd name="connsiteX8" fmla="*/ 2825750 w 4464050"/>
              <a:gd name="connsiteY8" fmla="*/ 927100 h 952500"/>
              <a:gd name="connsiteX9" fmla="*/ 3130550 w 4464050"/>
              <a:gd name="connsiteY9" fmla="*/ 927100 h 952500"/>
              <a:gd name="connsiteX10" fmla="*/ 3587750 w 4464050"/>
              <a:gd name="connsiteY10" fmla="*/ 927100 h 952500"/>
              <a:gd name="connsiteX11" fmla="*/ 3689350 w 4464050"/>
              <a:gd name="connsiteY11" fmla="*/ 914400 h 952500"/>
              <a:gd name="connsiteX12" fmla="*/ 3784600 w 4464050"/>
              <a:gd name="connsiteY12" fmla="*/ 889000 h 952500"/>
              <a:gd name="connsiteX13" fmla="*/ 3898900 w 4464050"/>
              <a:gd name="connsiteY13" fmla="*/ 889000 h 952500"/>
              <a:gd name="connsiteX14" fmla="*/ 4044950 w 4464050"/>
              <a:gd name="connsiteY14" fmla="*/ 806450 h 952500"/>
              <a:gd name="connsiteX15" fmla="*/ 4121150 w 4464050"/>
              <a:gd name="connsiteY15" fmla="*/ 800100 h 952500"/>
              <a:gd name="connsiteX16" fmla="*/ 4235450 w 4464050"/>
              <a:gd name="connsiteY16" fmla="*/ 698500 h 952500"/>
              <a:gd name="connsiteX17" fmla="*/ 4337050 w 4464050"/>
              <a:gd name="connsiteY17" fmla="*/ 431800 h 952500"/>
              <a:gd name="connsiteX18" fmla="*/ 4457700 w 4464050"/>
              <a:gd name="connsiteY18" fmla="*/ 12700 h 952500"/>
              <a:gd name="connsiteX19" fmla="*/ 4464050 w 4464050"/>
              <a:gd name="connsiteY19"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050" h="952500">
                <a:moveTo>
                  <a:pt x="0" y="952500"/>
                </a:moveTo>
                <a:lnTo>
                  <a:pt x="374650" y="952500"/>
                </a:lnTo>
                <a:lnTo>
                  <a:pt x="762000" y="952500"/>
                </a:lnTo>
                <a:lnTo>
                  <a:pt x="889000" y="939800"/>
                </a:lnTo>
                <a:lnTo>
                  <a:pt x="1320800" y="939800"/>
                </a:lnTo>
                <a:lnTo>
                  <a:pt x="1784350" y="939800"/>
                </a:lnTo>
                <a:lnTo>
                  <a:pt x="1911350" y="933450"/>
                </a:lnTo>
                <a:lnTo>
                  <a:pt x="2654300" y="927100"/>
                </a:lnTo>
                <a:lnTo>
                  <a:pt x="2825750" y="927100"/>
                </a:lnTo>
                <a:lnTo>
                  <a:pt x="3130550" y="927100"/>
                </a:lnTo>
                <a:lnTo>
                  <a:pt x="3587750" y="927100"/>
                </a:lnTo>
                <a:lnTo>
                  <a:pt x="3689350" y="914400"/>
                </a:lnTo>
                <a:lnTo>
                  <a:pt x="3784600" y="889000"/>
                </a:lnTo>
                <a:lnTo>
                  <a:pt x="3898900" y="889000"/>
                </a:lnTo>
                <a:lnTo>
                  <a:pt x="4044950" y="806450"/>
                </a:lnTo>
                <a:lnTo>
                  <a:pt x="4121150" y="800100"/>
                </a:lnTo>
                <a:lnTo>
                  <a:pt x="4235450" y="698500"/>
                </a:lnTo>
                <a:lnTo>
                  <a:pt x="4337050" y="431800"/>
                </a:lnTo>
                <a:lnTo>
                  <a:pt x="4457700" y="12700"/>
                </a:lnTo>
                <a:lnTo>
                  <a:pt x="4464050" y="0"/>
                </a:lnTo>
              </a:path>
            </a:pathLst>
          </a:custGeom>
          <a:noFill/>
          <a:ln w="57150">
            <a:solidFill>
              <a:srgbClr val="7EB3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8" name="Freeform 7"/>
          <p:cNvSpPr/>
          <p:nvPr/>
        </p:nvSpPr>
        <p:spPr>
          <a:xfrm>
            <a:off x="3967840" y="1417758"/>
            <a:ext cx="4464050" cy="3663950"/>
          </a:xfrm>
          <a:custGeom>
            <a:avLst/>
            <a:gdLst>
              <a:gd name="connsiteX0" fmla="*/ 0 w 4464050"/>
              <a:gd name="connsiteY0" fmla="*/ 3663950 h 3663950"/>
              <a:gd name="connsiteX1" fmla="*/ 387350 w 4464050"/>
              <a:gd name="connsiteY1" fmla="*/ 3632200 h 3663950"/>
              <a:gd name="connsiteX2" fmla="*/ 698500 w 4464050"/>
              <a:gd name="connsiteY2" fmla="*/ 3632200 h 3663950"/>
              <a:gd name="connsiteX3" fmla="*/ 882650 w 4464050"/>
              <a:gd name="connsiteY3" fmla="*/ 3613150 h 3663950"/>
              <a:gd name="connsiteX4" fmla="*/ 1162050 w 4464050"/>
              <a:gd name="connsiteY4" fmla="*/ 3600450 h 3663950"/>
              <a:gd name="connsiteX5" fmla="*/ 1517650 w 4464050"/>
              <a:gd name="connsiteY5" fmla="*/ 3600450 h 3663950"/>
              <a:gd name="connsiteX6" fmla="*/ 1816100 w 4464050"/>
              <a:gd name="connsiteY6" fmla="*/ 3594100 h 3663950"/>
              <a:gd name="connsiteX7" fmla="*/ 2159000 w 4464050"/>
              <a:gd name="connsiteY7" fmla="*/ 3568700 h 3663950"/>
              <a:gd name="connsiteX8" fmla="*/ 2311400 w 4464050"/>
              <a:gd name="connsiteY8" fmla="*/ 3575050 h 3663950"/>
              <a:gd name="connsiteX9" fmla="*/ 2609850 w 4464050"/>
              <a:gd name="connsiteY9" fmla="*/ 3556000 h 3663950"/>
              <a:gd name="connsiteX10" fmla="*/ 2927350 w 4464050"/>
              <a:gd name="connsiteY10" fmla="*/ 3556000 h 3663950"/>
              <a:gd name="connsiteX11" fmla="*/ 3225800 w 4464050"/>
              <a:gd name="connsiteY11" fmla="*/ 3530600 h 3663950"/>
              <a:gd name="connsiteX12" fmla="*/ 3676650 w 4464050"/>
              <a:gd name="connsiteY12" fmla="*/ 3517900 h 3663950"/>
              <a:gd name="connsiteX13" fmla="*/ 3917950 w 4464050"/>
              <a:gd name="connsiteY13" fmla="*/ 3390900 h 3663950"/>
              <a:gd name="connsiteX14" fmla="*/ 4006850 w 4464050"/>
              <a:gd name="connsiteY14" fmla="*/ 3187700 h 3663950"/>
              <a:gd name="connsiteX15" fmla="*/ 4108450 w 4464050"/>
              <a:gd name="connsiteY15" fmla="*/ 3105150 h 3663950"/>
              <a:gd name="connsiteX16" fmla="*/ 4235450 w 4464050"/>
              <a:gd name="connsiteY16" fmla="*/ 2743200 h 3663950"/>
              <a:gd name="connsiteX17" fmla="*/ 4279900 w 4464050"/>
              <a:gd name="connsiteY17" fmla="*/ 2330450 h 3663950"/>
              <a:gd name="connsiteX18" fmla="*/ 4330700 w 4464050"/>
              <a:gd name="connsiteY18" fmla="*/ 1670050 h 3663950"/>
              <a:gd name="connsiteX19" fmla="*/ 4368800 w 4464050"/>
              <a:gd name="connsiteY19" fmla="*/ 1320800 h 3663950"/>
              <a:gd name="connsiteX20" fmla="*/ 4406900 w 4464050"/>
              <a:gd name="connsiteY20" fmla="*/ 774700 h 3663950"/>
              <a:gd name="connsiteX21" fmla="*/ 4438650 w 4464050"/>
              <a:gd name="connsiteY21" fmla="*/ 336550 h 3663950"/>
              <a:gd name="connsiteX22" fmla="*/ 4464050 w 4464050"/>
              <a:gd name="connsiteY22" fmla="*/ 0 h 366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4050" h="3663950">
                <a:moveTo>
                  <a:pt x="0" y="3663950"/>
                </a:moveTo>
                <a:lnTo>
                  <a:pt x="387350" y="3632200"/>
                </a:lnTo>
                <a:lnTo>
                  <a:pt x="698500" y="3632200"/>
                </a:lnTo>
                <a:lnTo>
                  <a:pt x="882650" y="3613150"/>
                </a:lnTo>
                <a:lnTo>
                  <a:pt x="1162050" y="3600450"/>
                </a:lnTo>
                <a:lnTo>
                  <a:pt x="1517650" y="3600450"/>
                </a:lnTo>
                <a:lnTo>
                  <a:pt x="1816100" y="3594100"/>
                </a:lnTo>
                <a:lnTo>
                  <a:pt x="2159000" y="3568700"/>
                </a:lnTo>
                <a:lnTo>
                  <a:pt x="2311400" y="3575050"/>
                </a:lnTo>
                <a:lnTo>
                  <a:pt x="2609850" y="3556000"/>
                </a:lnTo>
                <a:lnTo>
                  <a:pt x="2927350" y="3556000"/>
                </a:lnTo>
                <a:lnTo>
                  <a:pt x="3225800" y="3530600"/>
                </a:lnTo>
                <a:lnTo>
                  <a:pt x="3676650" y="3517900"/>
                </a:lnTo>
                <a:lnTo>
                  <a:pt x="3917950" y="3390900"/>
                </a:lnTo>
                <a:lnTo>
                  <a:pt x="4006850" y="3187700"/>
                </a:lnTo>
                <a:lnTo>
                  <a:pt x="4108450" y="3105150"/>
                </a:lnTo>
                <a:lnTo>
                  <a:pt x="4235450" y="2743200"/>
                </a:lnTo>
                <a:lnTo>
                  <a:pt x="4279900" y="2330450"/>
                </a:lnTo>
                <a:lnTo>
                  <a:pt x="4330700" y="1670050"/>
                </a:lnTo>
                <a:lnTo>
                  <a:pt x="4368800" y="1320800"/>
                </a:lnTo>
                <a:lnTo>
                  <a:pt x="4406900" y="774700"/>
                </a:lnTo>
                <a:lnTo>
                  <a:pt x="4438650" y="336550"/>
                </a:lnTo>
                <a:lnTo>
                  <a:pt x="4464050" y="0"/>
                </a:ln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cxnSp>
        <p:nvCxnSpPr>
          <p:cNvPr id="9" name="Straight Connector 8"/>
          <p:cNvCxnSpPr/>
          <p:nvPr/>
        </p:nvCxnSpPr>
        <p:spPr>
          <a:xfrm>
            <a:off x="3925930" y="5135048"/>
            <a:ext cx="4507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925930" y="1212272"/>
            <a:ext cx="0" cy="39227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p:nvSpPr>
        <p:spPr bwMode="auto">
          <a:xfrm>
            <a:off x="4197763"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1100</a:t>
            </a:r>
            <a:endParaRPr kumimoji="0" lang="en-US" sz="1500" baseline="-25000" dirty="0">
              <a:latin typeface="Calibri"/>
              <a:cs typeface="Calibri"/>
            </a:endParaRPr>
          </a:p>
        </p:txBody>
      </p:sp>
      <p:sp>
        <p:nvSpPr>
          <p:cNvPr id="12" name="Rectangle 11"/>
          <p:cNvSpPr>
            <a:spLocks noChangeArrowheads="1"/>
          </p:cNvSpPr>
          <p:nvPr/>
        </p:nvSpPr>
        <p:spPr bwMode="auto">
          <a:xfrm>
            <a:off x="4639002"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1200</a:t>
            </a:r>
            <a:endParaRPr kumimoji="0" lang="en-US" sz="1500" baseline="-25000" dirty="0">
              <a:latin typeface="Calibri"/>
              <a:cs typeface="Calibri"/>
            </a:endParaRPr>
          </a:p>
        </p:txBody>
      </p:sp>
      <p:sp>
        <p:nvSpPr>
          <p:cNvPr id="13" name="Rectangle 7"/>
          <p:cNvSpPr>
            <a:spLocks noChangeArrowheads="1"/>
          </p:cNvSpPr>
          <p:nvPr/>
        </p:nvSpPr>
        <p:spPr bwMode="auto">
          <a:xfrm>
            <a:off x="5098428"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1300</a:t>
            </a:r>
            <a:endParaRPr kumimoji="0" lang="en-US" sz="1500" baseline="-25000" dirty="0">
              <a:latin typeface="Calibri"/>
              <a:cs typeface="Calibri"/>
            </a:endParaRPr>
          </a:p>
        </p:txBody>
      </p:sp>
      <p:sp>
        <p:nvSpPr>
          <p:cNvPr id="14" name="Rectangle 7"/>
          <p:cNvSpPr>
            <a:spLocks noChangeArrowheads="1"/>
          </p:cNvSpPr>
          <p:nvPr/>
        </p:nvSpPr>
        <p:spPr bwMode="auto">
          <a:xfrm>
            <a:off x="5550072"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1400</a:t>
            </a:r>
            <a:endParaRPr kumimoji="0" lang="en-US" sz="1500" baseline="-25000" dirty="0">
              <a:latin typeface="Calibri"/>
              <a:cs typeface="Calibri"/>
            </a:endParaRPr>
          </a:p>
        </p:txBody>
      </p:sp>
      <p:sp>
        <p:nvSpPr>
          <p:cNvPr id="15" name="Rectangle 7"/>
          <p:cNvSpPr>
            <a:spLocks noChangeArrowheads="1"/>
          </p:cNvSpPr>
          <p:nvPr/>
        </p:nvSpPr>
        <p:spPr bwMode="auto">
          <a:xfrm>
            <a:off x="6452193"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1600</a:t>
            </a:r>
            <a:endParaRPr kumimoji="0" lang="en-US" sz="1500" baseline="-25000" dirty="0">
              <a:latin typeface="Calibri"/>
              <a:cs typeface="Calibri"/>
            </a:endParaRPr>
          </a:p>
        </p:txBody>
      </p:sp>
      <p:sp>
        <p:nvSpPr>
          <p:cNvPr id="16" name="Rectangle 7"/>
          <p:cNvSpPr>
            <a:spLocks noChangeArrowheads="1"/>
          </p:cNvSpPr>
          <p:nvPr/>
        </p:nvSpPr>
        <p:spPr bwMode="auto">
          <a:xfrm>
            <a:off x="6003625"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1500</a:t>
            </a:r>
            <a:endParaRPr kumimoji="0" lang="en-US" sz="1500" baseline="-25000" dirty="0">
              <a:latin typeface="Calibri"/>
              <a:cs typeface="Calibri"/>
            </a:endParaRPr>
          </a:p>
        </p:txBody>
      </p:sp>
      <p:sp>
        <p:nvSpPr>
          <p:cNvPr id="17" name="Rectangle 7"/>
          <p:cNvSpPr>
            <a:spLocks noChangeArrowheads="1"/>
          </p:cNvSpPr>
          <p:nvPr/>
        </p:nvSpPr>
        <p:spPr bwMode="auto">
          <a:xfrm>
            <a:off x="6887458"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1700</a:t>
            </a:r>
            <a:endParaRPr kumimoji="0" lang="en-US" sz="1500" baseline="-25000" dirty="0">
              <a:latin typeface="Calibri"/>
              <a:cs typeface="Calibri"/>
            </a:endParaRPr>
          </a:p>
        </p:txBody>
      </p:sp>
      <p:sp>
        <p:nvSpPr>
          <p:cNvPr id="18" name="Rectangle 7"/>
          <p:cNvSpPr>
            <a:spLocks noChangeArrowheads="1"/>
          </p:cNvSpPr>
          <p:nvPr/>
        </p:nvSpPr>
        <p:spPr bwMode="auto">
          <a:xfrm>
            <a:off x="7324597"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1800</a:t>
            </a:r>
            <a:endParaRPr kumimoji="0" lang="en-US" sz="1500" baseline="-25000" dirty="0">
              <a:latin typeface="Calibri"/>
              <a:cs typeface="Calibri"/>
            </a:endParaRPr>
          </a:p>
        </p:txBody>
      </p:sp>
      <p:sp>
        <p:nvSpPr>
          <p:cNvPr id="19" name="Rectangle 7"/>
          <p:cNvSpPr>
            <a:spLocks noChangeArrowheads="1"/>
          </p:cNvSpPr>
          <p:nvPr/>
        </p:nvSpPr>
        <p:spPr bwMode="auto">
          <a:xfrm>
            <a:off x="7778662"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1900</a:t>
            </a:r>
            <a:endParaRPr kumimoji="0" lang="en-US" sz="1500" baseline="-25000" dirty="0">
              <a:latin typeface="Calibri"/>
              <a:cs typeface="Calibri"/>
            </a:endParaRPr>
          </a:p>
        </p:txBody>
      </p:sp>
      <p:sp>
        <p:nvSpPr>
          <p:cNvPr id="20" name="Rectangle 7"/>
          <p:cNvSpPr>
            <a:spLocks noChangeArrowheads="1"/>
          </p:cNvSpPr>
          <p:nvPr/>
        </p:nvSpPr>
        <p:spPr bwMode="auto">
          <a:xfrm>
            <a:off x="8219483" y="5256002"/>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2003</a:t>
            </a:r>
            <a:endParaRPr kumimoji="0" lang="en-US" sz="1500" baseline="-25000" dirty="0">
              <a:latin typeface="Calibri"/>
              <a:cs typeface="Calibri"/>
            </a:endParaRPr>
          </a:p>
        </p:txBody>
      </p:sp>
      <p:sp>
        <p:nvSpPr>
          <p:cNvPr id="21" name="Rectangle 7"/>
          <p:cNvSpPr>
            <a:spLocks noChangeArrowheads="1"/>
          </p:cNvSpPr>
          <p:nvPr/>
        </p:nvSpPr>
        <p:spPr bwMode="auto">
          <a:xfrm>
            <a:off x="3737515" y="5252954"/>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1000</a:t>
            </a:r>
            <a:endParaRPr kumimoji="0" lang="en-US" sz="1500" baseline="-25000" dirty="0">
              <a:latin typeface="Calibri"/>
              <a:cs typeface="Calibri"/>
            </a:endParaRPr>
          </a:p>
        </p:txBody>
      </p:sp>
      <p:sp>
        <p:nvSpPr>
          <p:cNvPr id="22" name="Rectangle 7"/>
          <p:cNvSpPr>
            <a:spLocks noChangeArrowheads="1"/>
          </p:cNvSpPr>
          <p:nvPr/>
        </p:nvSpPr>
        <p:spPr bwMode="auto">
          <a:xfrm>
            <a:off x="3284644" y="4217904"/>
            <a:ext cx="535472"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$5,000</a:t>
            </a:r>
            <a:endParaRPr kumimoji="0" lang="en-US" sz="1500" baseline="-25000" dirty="0">
              <a:latin typeface="Calibri"/>
              <a:cs typeface="Calibri"/>
            </a:endParaRPr>
          </a:p>
        </p:txBody>
      </p:sp>
      <p:sp>
        <p:nvSpPr>
          <p:cNvPr id="23" name="Rectangle 7"/>
          <p:cNvSpPr>
            <a:spLocks noChangeArrowheads="1"/>
          </p:cNvSpPr>
          <p:nvPr/>
        </p:nvSpPr>
        <p:spPr bwMode="auto">
          <a:xfrm>
            <a:off x="3180668" y="3446760"/>
            <a:ext cx="632967"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smtClean="0">
                <a:latin typeface="Calibri"/>
                <a:cs typeface="Calibri"/>
              </a:rPr>
              <a:t>$10,000</a:t>
            </a:r>
            <a:endParaRPr kumimoji="0" lang="en-US" sz="1500" baseline="-25000" dirty="0">
              <a:latin typeface="Calibri"/>
              <a:cs typeface="Calibri"/>
            </a:endParaRPr>
          </a:p>
        </p:txBody>
      </p:sp>
      <p:sp>
        <p:nvSpPr>
          <p:cNvPr id="24" name="Rectangle 7"/>
          <p:cNvSpPr>
            <a:spLocks noChangeArrowheads="1"/>
          </p:cNvSpPr>
          <p:nvPr/>
        </p:nvSpPr>
        <p:spPr bwMode="auto">
          <a:xfrm>
            <a:off x="3180668" y="2657328"/>
            <a:ext cx="632967"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smtClean="0">
                <a:latin typeface="Calibri"/>
                <a:cs typeface="Calibri"/>
              </a:rPr>
              <a:t>$15,000</a:t>
            </a:r>
            <a:endParaRPr kumimoji="0" lang="en-US" sz="1500" baseline="-25000" dirty="0">
              <a:latin typeface="Calibri"/>
              <a:cs typeface="Calibri"/>
            </a:endParaRPr>
          </a:p>
        </p:txBody>
      </p:sp>
      <p:sp>
        <p:nvSpPr>
          <p:cNvPr id="25" name="Rectangle 7"/>
          <p:cNvSpPr>
            <a:spLocks noChangeArrowheads="1"/>
          </p:cNvSpPr>
          <p:nvPr/>
        </p:nvSpPr>
        <p:spPr bwMode="auto">
          <a:xfrm>
            <a:off x="3180668" y="1886184"/>
            <a:ext cx="632967"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smtClean="0">
                <a:latin typeface="Calibri"/>
                <a:cs typeface="Calibri"/>
              </a:rPr>
              <a:t>$20,000</a:t>
            </a:r>
            <a:endParaRPr kumimoji="0" lang="en-US" sz="1500" baseline="-25000" dirty="0">
              <a:latin typeface="Calibri"/>
              <a:cs typeface="Calibri"/>
            </a:endParaRPr>
          </a:p>
        </p:txBody>
      </p:sp>
      <p:sp>
        <p:nvSpPr>
          <p:cNvPr id="26" name="Rectangle 7"/>
          <p:cNvSpPr>
            <a:spLocks noChangeArrowheads="1"/>
          </p:cNvSpPr>
          <p:nvPr/>
        </p:nvSpPr>
        <p:spPr bwMode="auto">
          <a:xfrm>
            <a:off x="3180668" y="1115040"/>
            <a:ext cx="632967"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smtClean="0">
                <a:latin typeface="Calibri"/>
                <a:cs typeface="Calibri"/>
              </a:rPr>
              <a:t>$25,000</a:t>
            </a:r>
            <a:endParaRPr kumimoji="0" lang="en-US" sz="1500" baseline="-25000" dirty="0">
              <a:latin typeface="Calibri"/>
              <a:cs typeface="Calibri"/>
            </a:endParaRPr>
          </a:p>
        </p:txBody>
      </p:sp>
      <p:sp>
        <p:nvSpPr>
          <p:cNvPr id="27" name="Rectangle 7"/>
          <p:cNvSpPr>
            <a:spLocks noChangeArrowheads="1"/>
          </p:cNvSpPr>
          <p:nvPr/>
        </p:nvSpPr>
        <p:spPr bwMode="auto">
          <a:xfrm>
            <a:off x="6034613" y="4472336"/>
            <a:ext cx="82073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69962E"/>
                </a:solidFill>
                <a:latin typeface="Calibri"/>
                <a:cs typeface="Calibri"/>
              </a:rPr>
              <a:t>1820: $667</a:t>
            </a:r>
            <a:endParaRPr kumimoji="0" lang="en-US" sz="1400" b="1" i="1" baseline="-25000" dirty="0">
              <a:solidFill>
                <a:srgbClr val="69962E"/>
              </a:solidFill>
              <a:latin typeface="Calibri"/>
              <a:cs typeface="Calibri"/>
            </a:endParaRPr>
          </a:p>
        </p:txBody>
      </p:sp>
      <p:sp>
        <p:nvSpPr>
          <p:cNvPr id="28" name="Rectangle 7"/>
          <p:cNvSpPr>
            <a:spLocks noChangeArrowheads="1"/>
          </p:cNvSpPr>
          <p:nvPr/>
        </p:nvSpPr>
        <p:spPr bwMode="auto">
          <a:xfrm>
            <a:off x="6572081" y="4018488"/>
            <a:ext cx="987884"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C00000"/>
                </a:solidFill>
                <a:latin typeface="Calibri"/>
                <a:cs typeface="Calibri"/>
              </a:rPr>
              <a:t>1820: $1,202</a:t>
            </a:r>
            <a:endParaRPr kumimoji="0" lang="en-US" sz="1400" b="1" i="1" baseline="-25000" dirty="0">
              <a:solidFill>
                <a:srgbClr val="C00000"/>
              </a:solidFill>
              <a:latin typeface="Calibri"/>
              <a:cs typeface="Calibri"/>
            </a:endParaRPr>
          </a:p>
        </p:txBody>
      </p:sp>
      <p:sp>
        <p:nvSpPr>
          <p:cNvPr id="29" name="Rectangle 7"/>
          <p:cNvSpPr>
            <a:spLocks noChangeArrowheads="1"/>
          </p:cNvSpPr>
          <p:nvPr/>
        </p:nvSpPr>
        <p:spPr bwMode="auto">
          <a:xfrm>
            <a:off x="7045446" y="2996161"/>
            <a:ext cx="987884"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69962E"/>
                </a:solidFill>
                <a:latin typeface="Calibri"/>
                <a:cs typeface="Calibri"/>
              </a:rPr>
              <a:t>2003: $6,516</a:t>
            </a:r>
            <a:endParaRPr kumimoji="0" lang="en-US" sz="1400" b="1" i="1" baseline="-25000" dirty="0">
              <a:solidFill>
                <a:srgbClr val="69962E"/>
              </a:solidFill>
              <a:latin typeface="Calibri"/>
              <a:cs typeface="Calibri"/>
            </a:endParaRPr>
          </a:p>
        </p:txBody>
      </p:sp>
      <p:sp>
        <p:nvSpPr>
          <p:cNvPr id="30" name="Rectangle 7"/>
          <p:cNvSpPr>
            <a:spLocks noChangeArrowheads="1"/>
          </p:cNvSpPr>
          <p:nvPr/>
        </p:nvSpPr>
        <p:spPr bwMode="auto">
          <a:xfrm>
            <a:off x="6988184" y="1685314"/>
            <a:ext cx="1078879"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C00000"/>
                </a:solidFill>
                <a:latin typeface="Calibri"/>
                <a:cs typeface="Calibri"/>
              </a:rPr>
              <a:t>2003: $23,710</a:t>
            </a:r>
            <a:endParaRPr kumimoji="0" lang="en-US" sz="1400" b="1" i="1" baseline="-25000" dirty="0">
              <a:solidFill>
                <a:srgbClr val="C00000"/>
              </a:solidFill>
              <a:latin typeface="Calibri"/>
              <a:cs typeface="Calibri"/>
            </a:endParaRPr>
          </a:p>
        </p:txBody>
      </p:sp>
      <p:sp>
        <p:nvSpPr>
          <p:cNvPr id="31" name="Rectangle 7"/>
          <p:cNvSpPr>
            <a:spLocks noChangeArrowheads="1"/>
          </p:cNvSpPr>
          <p:nvPr/>
        </p:nvSpPr>
        <p:spPr bwMode="auto">
          <a:xfrm>
            <a:off x="6643027" y="2186964"/>
            <a:ext cx="157207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C00000"/>
                </a:solidFill>
                <a:latin typeface="Calibri"/>
                <a:cs typeface="Calibri"/>
              </a:rPr>
              <a:t>West GDP per capita</a:t>
            </a:r>
            <a:endParaRPr kumimoji="0" lang="en-US" sz="1400" b="1" i="1" baseline="-25000" dirty="0">
              <a:solidFill>
                <a:srgbClr val="C00000"/>
              </a:solidFill>
              <a:latin typeface="Calibri"/>
              <a:cs typeface="Calibri"/>
            </a:endParaRPr>
          </a:p>
        </p:txBody>
      </p:sp>
      <p:sp>
        <p:nvSpPr>
          <p:cNvPr id="32" name="Rectangle 7"/>
          <p:cNvSpPr>
            <a:spLocks noChangeArrowheads="1"/>
          </p:cNvSpPr>
          <p:nvPr/>
        </p:nvSpPr>
        <p:spPr bwMode="auto">
          <a:xfrm>
            <a:off x="6281636" y="3653060"/>
            <a:ext cx="1632691"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69962E"/>
                </a:solidFill>
                <a:latin typeface="Calibri"/>
                <a:cs typeface="Calibri"/>
              </a:rPr>
              <a:t>World GDP per capita</a:t>
            </a:r>
            <a:endParaRPr kumimoji="0" lang="en-US" sz="1400" b="1" i="1" baseline="-25000" dirty="0">
              <a:solidFill>
                <a:srgbClr val="69962E"/>
              </a:solidFill>
              <a:latin typeface="Calibri"/>
              <a:cs typeface="Calibri"/>
            </a:endParaRPr>
          </a:p>
        </p:txBody>
      </p:sp>
      <p:cxnSp>
        <p:nvCxnSpPr>
          <p:cNvPr id="33" name="Straight Connector 32"/>
          <p:cNvCxnSpPr/>
          <p:nvPr/>
        </p:nvCxnSpPr>
        <p:spPr>
          <a:xfrm>
            <a:off x="6812640" y="4700480"/>
            <a:ext cx="792331" cy="317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914327" y="3249733"/>
            <a:ext cx="464165" cy="7687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050577" y="4316482"/>
            <a:ext cx="554394" cy="5874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7714658" y="1417758"/>
            <a:ext cx="660082" cy="209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925930"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76145"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26360"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76575"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726790"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177005"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627220"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077435"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527650"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977865"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428080" y="5135048"/>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859890" y="432918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859890" y="355448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859890" y="277343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859890" y="200508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859890" y="123038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Rectangle 7"/>
          <p:cNvSpPr>
            <a:spLocks noChangeArrowheads="1"/>
          </p:cNvSpPr>
          <p:nvPr/>
        </p:nvSpPr>
        <p:spPr bwMode="auto">
          <a:xfrm>
            <a:off x="4769573" y="1083594"/>
            <a:ext cx="2826223"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smtClean="0">
                <a:latin typeface="Calibri"/>
                <a:cs typeface="Calibri"/>
              </a:rPr>
              <a:t>GDP Per Capita (</a:t>
            </a:r>
            <a:r>
              <a:rPr kumimoji="0" lang="en-US" b="1" i="1" smtClean="0">
                <a:latin typeface="Calibri"/>
                <a:cs typeface="Calibri"/>
              </a:rPr>
              <a:t>1990 dollars)</a:t>
            </a:r>
            <a:endParaRPr kumimoji="0" lang="en-US" b="1" i="1" baseline="-25000" dirty="0">
              <a:latin typeface="Calibri"/>
              <a:cs typeface="Calibri"/>
            </a:endParaRPr>
          </a:p>
        </p:txBody>
      </p:sp>
      <p:sp>
        <p:nvSpPr>
          <p:cNvPr id="54" name="Title 5"/>
          <p:cNvSpPr>
            <a:spLocks noGrp="1"/>
          </p:cNvSpPr>
          <p:nvPr>
            <p:ph type="title"/>
          </p:nvPr>
        </p:nvSpPr>
        <p:spPr>
          <a:xfrm>
            <a:off x="457199" y="0"/>
            <a:ext cx="7773469" cy="646427"/>
          </a:xfrm>
        </p:spPr>
        <p:txBody>
          <a:bodyPr/>
          <a:lstStyle/>
          <a:p>
            <a:r>
              <a:rPr lang="en-US" dirty="0"/>
              <a:t>Per Capita Income: </a:t>
            </a:r>
            <a:r>
              <a:rPr lang="en-US" dirty="0" smtClean="0"/>
              <a:t>The </a:t>
            </a:r>
            <a:r>
              <a:rPr lang="en-US" dirty="0"/>
              <a:t>last 1000 years</a:t>
            </a:r>
          </a:p>
        </p:txBody>
      </p:sp>
      <p:sp>
        <p:nvSpPr>
          <p:cNvPr id="55" name="TextBox 54"/>
          <p:cNvSpPr txBox="1"/>
          <p:nvPr/>
        </p:nvSpPr>
        <p:spPr>
          <a:xfrm>
            <a:off x="3006236" y="6389613"/>
            <a:ext cx="4613764" cy="400110"/>
          </a:xfrm>
          <a:prstGeom prst="rect">
            <a:avLst/>
          </a:prstGeom>
          <a:noFill/>
        </p:spPr>
        <p:txBody>
          <a:bodyPr wrap="none" rtlCol="0">
            <a:spAutoFit/>
          </a:bodyPr>
          <a:lstStyle/>
          <a:p>
            <a:r>
              <a:rPr lang="en-US" sz="1000" dirty="0" smtClean="0"/>
              <a:t>Source: Angus Maddison, </a:t>
            </a:r>
            <a:r>
              <a:rPr lang="en-US" sz="1000" i="1" dirty="0" smtClean="0"/>
              <a:t>Contours of the World Economy, 1-2030AD: Essays</a:t>
            </a:r>
          </a:p>
          <a:p>
            <a:r>
              <a:rPr lang="en-US" sz="1000" i="1" dirty="0" smtClean="0"/>
              <a:t>in Macro-Economic History</a:t>
            </a:r>
            <a:r>
              <a:rPr lang="en-US" sz="1000" dirty="0" smtClean="0"/>
              <a:t> (Oxford: Oxford University Press, 2007)</a:t>
            </a:r>
            <a:endParaRPr lang="en-US" sz="1000" dirty="0"/>
          </a:p>
        </p:txBody>
      </p:sp>
    </p:spTree>
    <p:extLst>
      <p:ext uri="{BB962C8B-B14F-4D97-AF65-F5344CB8AC3E}">
        <p14:creationId xmlns:p14="http://schemas.microsoft.com/office/powerpoint/2010/main" val="618810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Questions for Thought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Would </a:t>
            </a:r>
            <a:r>
              <a:rPr lang="en-US" dirty="0"/>
              <a:t>an increase in the minimum wage be an effective way to reduce the poverty rate? Why or why </a:t>
            </a:r>
            <a:r>
              <a:rPr lang="en-US" dirty="0" smtClean="0"/>
              <a:t>not?</a:t>
            </a:r>
          </a:p>
          <a:p>
            <a:pPr marL="457200" indent="-457200">
              <a:buFont typeface="+mj-lt"/>
              <a:buAutoNum type="arabicPeriod"/>
            </a:pPr>
            <a:endParaRPr lang="en-US" dirty="0" smtClean="0"/>
          </a:p>
          <a:p>
            <a:pPr marL="457200" indent="-457200">
              <a:buFont typeface="+mj-lt"/>
              <a:buAutoNum type="arabicPeriod"/>
            </a:pPr>
            <a:r>
              <a:rPr lang="en-US" dirty="0" smtClean="0"/>
              <a:t>What </a:t>
            </a:r>
            <a:r>
              <a:rPr lang="en-US" dirty="0"/>
              <a:t>is the motivation for occupational licensing? Who is helped and who is hurt by occupational </a:t>
            </a:r>
            <a:r>
              <a:rPr lang="en-US" dirty="0" smtClean="0"/>
              <a:t>licensing?</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50</a:t>
            </a:fld>
            <a:endParaRPr lang="en-US"/>
          </a:p>
        </p:txBody>
      </p:sp>
    </p:spTree>
    <p:extLst>
      <p:ext uri="{BB962C8B-B14F-4D97-AF65-F5344CB8AC3E}">
        <p14:creationId xmlns:p14="http://schemas.microsoft.com/office/powerpoint/2010/main" val="786500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Questions for Thought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startAt="3"/>
            </a:pPr>
            <a:r>
              <a:rPr lang="en-US" dirty="0"/>
              <a:t>How did the combination of regulations promoting loose mortgage lending standards and the Fed’s artificially low interest rate policies influence the boom and bust in the housing market and the soaring default rates and Great Recession that followed?</a:t>
            </a:r>
            <a:endParaRPr lang="en-US" dirty="0" smtClean="0"/>
          </a:p>
          <a:p>
            <a:pPr marL="457200" indent="-457200">
              <a:buFont typeface="+mj-lt"/>
              <a:buAutoNum type="arabicPeriod" startAt="3"/>
            </a:pPr>
            <a:endParaRPr lang="en-US" dirty="0" smtClean="0"/>
          </a:p>
          <a:p>
            <a:pPr marL="457200" indent="-457200">
              <a:buFont typeface="+mj-lt"/>
              <a:buAutoNum type="arabicPeriod" startAt="3"/>
            </a:pPr>
            <a:r>
              <a:rPr lang="en-US" dirty="0" smtClean="0"/>
              <a:t>How </a:t>
            </a:r>
            <a:r>
              <a:rPr lang="en-US" dirty="0"/>
              <a:t>does money of stable value influence the volume of </a:t>
            </a:r>
            <a:r>
              <a:rPr lang="en-US" dirty="0" smtClean="0"/>
              <a:t>trade? How </a:t>
            </a:r>
            <a:r>
              <a:rPr lang="en-US" dirty="0"/>
              <a:t>will this influence economic growth and prosperity?</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51</a:t>
            </a:fld>
            <a:endParaRPr lang="en-US"/>
          </a:p>
        </p:txBody>
      </p:sp>
    </p:spTree>
    <p:extLst>
      <p:ext uri="{BB962C8B-B14F-4D97-AF65-F5344CB8AC3E}">
        <p14:creationId xmlns:p14="http://schemas.microsoft.com/office/powerpoint/2010/main" val="1054681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Impact of </a:t>
            </a:r>
            <a:r>
              <a:rPr lang="en-US" dirty="0" smtClean="0"/>
              <a:t>Taxes </a:t>
            </a:r>
            <a:r>
              <a:rPr lang="en-US" dirty="0"/>
              <a:t>and </a:t>
            </a:r>
            <a:r>
              <a:rPr lang="en-US" dirty="0" smtClean="0"/>
              <a:t>International Trade</a:t>
            </a:r>
            <a:endParaRPr lang="en-US" dirty="0"/>
          </a:p>
        </p:txBody>
      </p:sp>
      <p:sp>
        <p:nvSpPr>
          <p:cNvPr id="3" name="Content Placeholder 2"/>
          <p:cNvSpPr>
            <a:spLocks noGrp="1"/>
          </p:cNvSpPr>
          <p:nvPr>
            <p:ph sz="quarter" idx="1"/>
          </p:nvPr>
        </p:nvSpPr>
        <p:spPr/>
        <p:txBody>
          <a:bodyPr/>
          <a:lstStyle/>
          <a:p>
            <a:r>
              <a:rPr lang="en-US" dirty="0" smtClean="0"/>
              <a:t>CSE Part </a:t>
            </a:r>
            <a:r>
              <a:rPr lang="en-US" dirty="0"/>
              <a:t>2, Elements 6 </a:t>
            </a:r>
            <a:r>
              <a:rPr lang="en-US" dirty="0" smtClean="0"/>
              <a:t>and 7 plus concluding thoughts </a:t>
            </a:r>
            <a:endParaRPr lang="en-US" dirty="0"/>
          </a:p>
          <a:p>
            <a:r>
              <a:rPr lang="en-US" dirty="0" smtClean="0"/>
              <a:t>Concepts Covered:</a:t>
            </a:r>
          </a:p>
          <a:p>
            <a:pPr lvl="1"/>
            <a:r>
              <a:rPr lang="en-US" dirty="0"/>
              <a:t>Taxes, incentives, and productive activity</a:t>
            </a:r>
          </a:p>
          <a:p>
            <a:pPr lvl="1"/>
            <a:r>
              <a:rPr lang="en-US" dirty="0"/>
              <a:t>Gains from international trade </a:t>
            </a:r>
          </a:p>
          <a:p>
            <a:pPr lvl="1"/>
            <a:r>
              <a:rPr lang="en-US" dirty="0"/>
              <a:t>Economics, politics, and trade restrictions </a:t>
            </a:r>
          </a:p>
          <a:p>
            <a:pPr lvl="1"/>
            <a:r>
              <a:rPr lang="en-US" dirty="0"/>
              <a:t>Economic freedom, growth, and </a:t>
            </a:r>
            <a:r>
              <a:rPr lang="en-US" dirty="0" smtClean="0"/>
              <a:t>income</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52</a:t>
            </a:fld>
            <a:endParaRPr lang="en-US"/>
          </a:p>
        </p:txBody>
      </p:sp>
    </p:spTree>
    <p:extLst>
      <p:ext uri="{BB962C8B-B14F-4D97-AF65-F5344CB8AC3E}">
        <p14:creationId xmlns:p14="http://schemas.microsoft.com/office/powerpoint/2010/main" val="960168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a:bodyPr>
          <a:lstStyle/>
          <a:p>
            <a:r>
              <a:rPr lang="en-US" b="1" dirty="0" smtClean="0"/>
              <a:t>Element 6.</a:t>
            </a:r>
            <a:r>
              <a:rPr lang="en-US" dirty="0" smtClean="0"/>
              <a:t> Low </a:t>
            </a:r>
            <a:r>
              <a:rPr lang="en-US" dirty="0"/>
              <a:t>Tax Rates: People produce more when they can keep more of what they earn.</a:t>
            </a:r>
          </a:p>
        </p:txBody>
      </p:sp>
      <p:sp>
        <p:nvSpPr>
          <p:cNvPr id="3" name="Content Placeholder 2"/>
          <p:cNvSpPr>
            <a:spLocks noGrp="1"/>
          </p:cNvSpPr>
          <p:nvPr>
            <p:ph sz="quarter" idx="1"/>
          </p:nvPr>
        </p:nvSpPr>
        <p:spPr>
          <a:xfrm>
            <a:off x="838200" y="2514600"/>
            <a:ext cx="6858000" cy="3959352"/>
          </a:xfrm>
        </p:spPr>
        <p:txBody>
          <a:bodyPr/>
          <a:lstStyle/>
          <a:p>
            <a:pPr marL="0" indent="0">
              <a:buNone/>
            </a:pPr>
            <a:r>
              <a:rPr lang="en-US" i="1" dirty="0"/>
              <a:t>Taxes are paid in the sweat of every man who labors. If those taxes are excessive, they are reflected in idle factories, in </a:t>
            </a:r>
            <a:r>
              <a:rPr lang="en-US" i="1" dirty="0" smtClean="0"/>
              <a:t>tax-sold </a:t>
            </a:r>
            <a:r>
              <a:rPr lang="en-US" i="1" dirty="0"/>
              <a:t>farms, and in hordes of hungry people tramping streets and seeking jobs in vain.</a:t>
            </a:r>
          </a:p>
          <a:p>
            <a:pPr marL="0" indent="0">
              <a:buNone/>
            </a:pPr>
            <a:r>
              <a:rPr lang="en-US" dirty="0" smtClean="0"/>
              <a:t>		   —Franklin </a:t>
            </a:r>
            <a:r>
              <a:rPr lang="en-US" dirty="0"/>
              <a:t>D. </a:t>
            </a:r>
            <a:r>
              <a:rPr lang="en-US" dirty="0" smtClean="0"/>
              <a:t>Roosevelt, </a:t>
            </a:r>
          </a:p>
          <a:p>
            <a:pPr marL="0" indent="0">
              <a:buNone/>
            </a:pPr>
            <a:r>
              <a:rPr lang="en-US" dirty="0" smtClean="0"/>
              <a:t>		       Pittsburgh</a:t>
            </a:r>
            <a:r>
              <a:rPr lang="en-US" dirty="0"/>
              <a:t>, October 19, 1932</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53</a:t>
            </a:fld>
            <a:endParaRPr lang="en-US"/>
          </a:p>
        </p:txBody>
      </p:sp>
    </p:spTree>
    <p:extLst>
      <p:ext uri="{BB962C8B-B14F-4D97-AF65-F5344CB8AC3E}">
        <p14:creationId xmlns:p14="http://schemas.microsoft.com/office/powerpoint/2010/main" val="792092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Marginal Tax Rates and Incentive to Earn</a:t>
            </a: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sz="2700" dirty="0" smtClean="0"/>
              <a:t>The marginal tax rate is the additional tax liability divided by addition income.</a:t>
            </a:r>
          </a:p>
          <a:p>
            <a:r>
              <a:rPr lang="en-US" sz="2700" dirty="0" smtClean="0"/>
              <a:t>It is important because it determines the share of additional income the taxpayer is permitted to keep.</a:t>
            </a:r>
            <a:endParaRPr lang="en-US" sz="2700" dirty="0"/>
          </a:p>
          <a:p>
            <a:r>
              <a:rPr lang="en-US" sz="2700" dirty="0" smtClean="0"/>
              <a:t>High marginal tax rates:</a:t>
            </a:r>
            <a:endParaRPr lang="en-US" sz="2700" dirty="0"/>
          </a:p>
          <a:p>
            <a:pPr lvl="1"/>
            <a:r>
              <a:rPr lang="en-US" dirty="0"/>
              <a:t>d</a:t>
            </a:r>
            <a:r>
              <a:rPr lang="en-US" dirty="0" smtClean="0"/>
              <a:t>iscourage work effort and reduce the productivity of labor.</a:t>
            </a:r>
          </a:p>
          <a:p>
            <a:pPr lvl="1"/>
            <a:r>
              <a:rPr lang="en-US" dirty="0"/>
              <a:t>r</a:t>
            </a:r>
            <a:r>
              <a:rPr lang="en-US" dirty="0" smtClean="0"/>
              <a:t>educe both the level and efficiency of capital formation.</a:t>
            </a:r>
          </a:p>
          <a:p>
            <a:pPr lvl="1"/>
            <a:r>
              <a:rPr lang="en-US" dirty="0"/>
              <a:t>e</a:t>
            </a:r>
            <a:r>
              <a:rPr lang="en-US" dirty="0" smtClean="0"/>
              <a:t>ncourage individuals to consume tax-deductible goods when nondeductible goods may actually be more desirable.</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Tax Reductions: Historical Examples</a:t>
            </a:r>
            <a:endParaRPr lang="en-US" dirty="0"/>
          </a:p>
        </p:txBody>
      </p:sp>
      <p:sp>
        <p:nvSpPr>
          <p:cNvPr id="3" name="Content Placeholder 2"/>
          <p:cNvSpPr>
            <a:spLocks noGrp="1"/>
          </p:cNvSpPr>
          <p:nvPr>
            <p:ph sz="quarter" idx="1"/>
          </p:nvPr>
        </p:nvSpPr>
        <p:spPr/>
        <p:txBody>
          <a:bodyPr/>
          <a:lstStyle/>
          <a:p>
            <a:r>
              <a:rPr lang="en-US" dirty="0"/>
              <a:t>Reductions in tax rates, particularly high rates, can increase the incentive to earn and improve the efficiency of resource </a:t>
            </a:r>
            <a:r>
              <a:rPr lang="en-US" dirty="0" smtClean="0"/>
              <a:t>use.</a:t>
            </a:r>
          </a:p>
          <a:p>
            <a:r>
              <a:rPr lang="en-US" dirty="0" smtClean="0"/>
              <a:t>The </a:t>
            </a:r>
            <a:r>
              <a:rPr lang="en-US" dirty="0"/>
              <a:t>United States has had three major reductions in tax </a:t>
            </a:r>
            <a:r>
              <a:rPr lang="en-US" dirty="0" smtClean="0"/>
              <a:t>rates:</a:t>
            </a:r>
          </a:p>
          <a:p>
            <a:pPr lvl="1"/>
            <a:r>
              <a:rPr lang="en-US" dirty="0" smtClean="0"/>
              <a:t>the </a:t>
            </a:r>
            <a:r>
              <a:rPr lang="en-US" dirty="0"/>
              <a:t>rate reductions during the 1920s in the aftermath of World War </a:t>
            </a:r>
            <a:r>
              <a:rPr lang="en-US" dirty="0" smtClean="0"/>
              <a:t>I</a:t>
            </a:r>
          </a:p>
          <a:p>
            <a:pPr lvl="1"/>
            <a:r>
              <a:rPr lang="en-US" dirty="0" smtClean="0"/>
              <a:t>the </a:t>
            </a:r>
            <a:r>
              <a:rPr lang="en-US" dirty="0"/>
              <a:t>Kennedy tax cuts of the </a:t>
            </a:r>
            <a:r>
              <a:rPr lang="en-US" dirty="0" smtClean="0"/>
              <a:t>1960s</a:t>
            </a:r>
          </a:p>
          <a:p>
            <a:pPr lvl="1"/>
            <a:r>
              <a:rPr lang="en-US" dirty="0" smtClean="0"/>
              <a:t>the </a:t>
            </a:r>
            <a:r>
              <a:rPr lang="en-US" dirty="0"/>
              <a:t>Reagan tax cuts of the </a:t>
            </a:r>
            <a:r>
              <a:rPr lang="en-US" dirty="0" smtClean="0"/>
              <a:t>1980s</a:t>
            </a:r>
          </a:p>
          <a:p>
            <a:endParaRPr lang="en-US" dirty="0" smtClean="0"/>
          </a:p>
          <a:p>
            <a:r>
              <a:rPr lang="en-US" dirty="0" smtClean="0"/>
              <a:t>All </a:t>
            </a:r>
            <a:r>
              <a:rPr lang="en-US" dirty="0"/>
              <a:t>were followed by strong and lengthy expansions in real output. </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55</a:t>
            </a:fld>
            <a:endParaRPr lang="en-US"/>
          </a:p>
        </p:txBody>
      </p:sp>
    </p:spTree>
    <p:extLst>
      <p:ext uri="{BB962C8B-B14F-4D97-AF65-F5344CB8AC3E}">
        <p14:creationId xmlns:p14="http://schemas.microsoft.com/office/powerpoint/2010/main" val="447473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lvl="0"/>
            <a:r>
              <a:rPr lang="en-US" dirty="0" smtClean="0"/>
              <a:t>Tax Policy and the Great Depression</a:t>
            </a:r>
            <a:endParaRPr lang="en-US" dirty="0"/>
          </a:p>
        </p:txBody>
      </p:sp>
      <p:sp>
        <p:nvSpPr>
          <p:cNvPr id="3" name="Content Placeholder 2"/>
          <p:cNvSpPr>
            <a:spLocks noGrp="1"/>
          </p:cNvSpPr>
          <p:nvPr>
            <p:ph sz="quarter" idx="1"/>
          </p:nvPr>
        </p:nvSpPr>
        <p:spPr>
          <a:xfrm>
            <a:off x="304800" y="1143000"/>
            <a:ext cx="7848600" cy="5410200"/>
          </a:xfrm>
        </p:spPr>
        <p:txBody>
          <a:bodyPr/>
          <a:lstStyle/>
          <a:p>
            <a:r>
              <a:rPr lang="en-US" dirty="0" smtClean="0"/>
              <a:t>Large tax increases can exert a disastrous impact on the economy.</a:t>
            </a:r>
          </a:p>
          <a:p>
            <a:r>
              <a:rPr lang="en-US" dirty="0" smtClean="0"/>
              <a:t>A large personal income tax increase was adopted in 1932 in the midst of the Great Depression.</a:t>
            </a:r>
          </a:p>
          <a:p>
            <a:pPr lvl="1"/>
            <a:r>
              <a:rPr lang="en-US" dirty="0" smtClean="0"/>
              <a:t>The top marginal rate was increased from 25 percent to 63 percent in 1932. Other income tax rates were increased by a similar proportion.</a:t>
            </a:r>
          </a:p>
          <a:p>
            <a:pPr lvl="1"/>
            <a:r>
              <a:rPr lang="en-US" dirty="0" smtClean="0"/>
              <a:t>The results were disastrous. In 1932, real output fell by 13 percent, the largest single-year decline during the Great Depression era. Unemployment rose from 15.9 percent in 1931 to 23.6 percent in 1932.</a:t>
            </a:r>
          </a:p>
          <a:p>
            <a:r>
              <a:rPr lang="en-US" dirty="0" smtClean="0"/>
              <a:t>In 1936, the Roosevelt Administration increased the top marginal rate to 79 percent. Recession and rising unemployment also followed this tax increase. </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Implicit Marginal Tax Rates</a:t>
            </a:r>
            <a:endParaRPr lang="en-US" dirty="0"/>
          </a:p>
        </p:txBody>
      </p:sp>
      <p:sp>
        <p:nvSpPr>
          <p:cNvPr id="3" name="Content Placeholder 2"/>
          <p:cNvSpPr>
            <a:spLocks noGrp="1"/>
          </p:cNvSpPr>
          <p:nvPr>
            <p:ph sz="quarter" idx="1"/>
          </p:nvPr>
        </p:nvSpPr>
        <p:spPr/>
        <p:txBody>
          <a:bodyPr/>
          <a:lstStyle/>
          <a:p>
            <a:r>
              <a:rPr lang="en-US" dirty="0"/>
              <a:t>Many people with relatively low incomes </a:t>
            </a:r>
            <a:r>
              <a:rPr lang="en-US" dirty="0" smtClean="0"/>
              <a:t>often confront high implicit marginal tax rates once the combination of additional taxes and the loss of transfer benefits is considered.</a:t>
            </a:r>
          </a:p>
          <a:p>
            <a:endParaRPr lang="en-US" dirty="0" smtClean="0"/>
          </a:p>
          <a:p>
            <a:r>
              <a:rPr lang="en-US" dirty="0" smtClean="0"/>
              <a:t>These high marginal tax rates </a:t>
            </a:r>
            <a:r>
              <a:rPr lang="en-US" dirty="0"/>
              <a:t>substantially reduce </a:t>
            </a:r>
            <a:r>
              <a:rPr lang="en-US" dirty="0" smtClean="0"/>
              <a:t>the </a:t>
            </a:r>
            <a:r>
              <a:rPr lang="en-US" dirty="0"/>
              <a:t>incentive to earn and make it more difficult </a:t>
            </a:r>
            <a:r>
              <a:rPr lang="en-US" dirty="0" smtClean="0"/>
              <a:t>for many to </a:t>
            </a:r>
            <a:r>
              <a:rPr lang="en-US" dirty="0"/>
              <a:t>move up the income ladder</a:t>
            </a:r>
            <a:r>
              <a:rPr lang="en-US" dirty="0" smtClean="0"/>
              <a:t>.</a:t>
            </a:r>
          </a:p>
          <a:p>
            <a:endParaRPr lang="en-US" dirty="0"/>
          </a:p>
          <a:p>
            <a:r>
              <a:rPr lang="en-US" dirty="0" smtClean="0"/>
              <a:t>These high implicit rates also reduce </a:t>
            </a:r>
            <a:r>
              <a:rPr lang="en-US" dirty="0"/>
              <a:t>productive activity, impede both employment and investment, and promote wasteful use of resources</a:t>
            </a:r>
            <a:r>
              <a:rPr lang="en-US" dirty="0" smtClean="0"/>
              <a:t>.</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57</a:t>
            </a:fld>
            <a:endParaRPr lang="en-US"/>
          </a:p>
        </p:txBody>
      </p:sp>
    </p:spTree>
    <p:extLst>
      <p:ext uri="{BB962C8B-B14F-4D97-AF65-F5344CB8AC3E}">
        <p14:creationId xmlns:p14="http://schemas.microsoft.com/office/powerpoint/2010/main" val="89595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44762"/>
          </a:xfrm>
        </p:spPr>
        <p:txBody>
          <a:bodyPr>
            <a:normAutofit/>
          </a:bodyPr>
          <a:lstStyle/>
          <a:p>
            <a:r>
              <a:rPr lang="en-US" b="1" dirty="0" smtClean="0"/>
              <a:t>Element 7.</a:t>
            </a:r>
            <a:r>
              <a:rPr lang="en-US" dirty="0" smtClean="0"/>
              <a:t> Free Trade</a:t>
            </a:r>
            <a:r>
              <a:rPr lang="en-US" dirty="0"/>
              <a:t>: people achieve higher incomes when they are free to trade with people in other countries.</a:t>
            </a:r>
          </a:p>
        </p:txBody>
      </p:sp>
      <p:sp>
        <p:nvSpPr>
          <p:cNvPr id="3" name="Content Placeholder 2"/>
          <p:cNvSpPr>
            <a:spLocks noGrp="1"/>
          </p:cNvSpPr>
          <p:nvPr>
            <p:ph sz="quarter" idx="1"/>
          </p:nvPr>
        </p:nvSpPr>
        <p:spPr>
          <a:xfrm>
            <a:off x="762000" y="2971800"/>
            <a:ext cx="6934200" cy="3502152"/>
          </a:xfrm>
        </p:spPr>
        <p:txBody>
          <a:bodyPr/>
          <a:lstStyle/>
          <a:p>
            <a:pPr marL="0" indent="0">
              <a:buNone/>
            </a:pPr>
            <a:r>
              <a:rPr lang="en-US" sz="2200" i="1" dirty="0"/>
              <a:t>Free trade consists simply in letting people buy and sell as they want to buy and sell. Protective tariffs are as much applications of force as are blockading squadrons, and their objective is the same—to prevent trade. The difference between the two is that blockading squadrons are a means whereby nations seek to prevent their enemies from trading; protective tariffs are a means whereby nations attempt to prevent their own people from trading.</a:t>
            </a:r>
          </a:p>
          <a:p>
            <a:pPr marL="0" indent="0">
              <a:buNone/>
            </a:pPr>
            <a:r>
              <a:rPr lang="en-US" dirty="0" smtClean="0"/>
              <a:t>				       —Henry </a:t>
            </a:r>
            <a:r>
              <a:rPr lang="en-US" dirty="0"/>
              <a:t>George</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58</a:t>
            </a:fld>
            <a:endParaRPr lang="en-US"/>
          </a:p>
        </p:txBody>
      </p:sp>
    </p:spTree>
    <p:extLst>
      <p:ext uri="{BB962C8B-B14F-4D97-AF65-F5344CB8AC3E}">
        <p14:creationId xmlns:p14="http://schemas.microsoft.com/office/powerpoint/2010/main" val="723550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Key principle of International Trade</a:t>
            </a:r>
            <a:endParaRPr lang="en-US" dirty="0"/>
          </a:p>
        </p:txBody>
      </p:sp>
      <p:sp>
        <p:nvSpPr>
          <p:cNvPr id="3" name="Content Placeholder 2"/>
          <p:cNvSpPr>
            <a:spLocks noGrp="1"/>
          </p:cNvSpPr>
          <p:nvPr>
            <p:ph sz="quarter" idx="1"/>
          </p:nvPr>
        </p:nvSpPr>
        <p:spPr/>
        <p:txBody>
          <a:bodyPr/>
          <a:lstStyle/>
          <a:p>
            <a:pPr lvl="0"/>
            <a:r>
              <a:rPr lang="en-US" dirty="0" smtClean="0"/>
              <a:t>A nation progresses by selling goods and services that it can produce at a relatively low cost and trading for those that would be costly to produce domestically.</a:t>
            </a:r>
          </a:p>
          <a:p>
            <a:pPr lvl="1"/>
            <a:r>
              <a:rPr lang="en-US" sz="2400" dirty="0" smtClean="0"/>
              <a:t>Exchange makes it possible for both trading partners to expand their production and consumption.</a:t>
            </a:r>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340" y="914400"/>
            <a:ext cx="3223063" cy="4972050"/>
          </a:xfrm>
        </p:spPr>
        <p:txBody>
          <a:bodyPr/>
          <a:lstStyle/>
          <a:p>
            <a:r>
              <a:rPr lang="en-US" sz="2000" dirty="0">
                <a:latin typeface="Calibri" charset="0"/>
                <a:ea typeface="Calibri" charset="0"/>
                <a:cs typeface="Calibri" charset="0"/>
              </a:rPr>
              <a:t>The pattern of life expectancy is similar to that of per capita income</a:t>
            </a:r>
            <a:r>
              <a:rPr lang="en-US" sz="2000" dirty="0" smtClean="0">
                <a:latin typeface="Calibri" charset="0"/>
                <a:ea typeface="Calibri" charset="0"/>
                <a:cs typeface="Calibri" charset="0"/>
              </a:rPr>
              <a:t>.</a:t>
            </a:r>
          </a:p>
          <a:p>
            <a:endParaRPr lang="en-US" sz="2000" dirty="0">
              <a:latin typeface="Calibri" charset="0"/>
              <a:ea typeface="Calibri" charset="0"/>
              <a:cs typeface="Calibri" charset="0"/>
            </a:endParaRPr>
          </a:p>
          <a:p>
            <a:r>
              <a:rPr lang="en-US" sz="2000" dirty="0">
                <a:latin typeface="Calibri" charset="0"/>
                <a:ea typeface="Calibri" charset="0"/>
                <a:cs typeface="Calibri" charset="0"/>
              </a:rPr>
              <a:t>Life expectancy at birth </a:t>
            </a:r>
            <a:br>
              <a:rPr lang="en-US" sz="2000" dirty="0">
                <a:latin typeface="Calibri" charset="0"/>
                <a:ea typeface="Calibri" charset="0"/>
                <a:cs typeface="Calibri" charset="0"/>
              </a:rPr>
            </a:br>
            <a:r>
              <a:rPr lang="en-US" sz="2000" dirty="0">
                <a:latin typeface="Calibri" charset="0"/>
                <a:ea typeface="Calibri" charset="0"/>
                <a:cs typeface="Calibri" charset="0"/>
              </a:rPr>
              <a:t>for </a:t>
            </a:r>
            <a:r>
              <a:rPr lang="en-US" sz="2000" b="1" i="1" dirty="0">
                <a:solidFill>
                  <a:srgbClr val="7DB437"/>
                </a:solidFill>
                <a:latin typeface="Calibri" charset="0"/>
                <a:ea typeface="Calibri" charset="0"/>
                <a:cs typeface="Calibri" charset="0"/>
              </a:rPr>
              <a:t>the world</a:t>
            </a:r>
            <a:r>
              <a:rPr lang="en-US" sz="2000" dirty="0">
                <a:latin typeface="Calibri" charset="0"/>
                <a:ea typeface="Calibri" charset="0"/>
                <a:cs typeface="Calibri" charset="0"/>
              </a:rPr>
              <a:t> rose from </a:t>
            </a:r>
            <a:br>
              <a:rPr lang="en-US" sz="2000" dirty="0">
                <a:latin typeface="Calibri" charset="0"/>
                <a:ea typeface="Calibri" charset="0"/>
                <a:cs typeface="Calibri" charset="0"/>
              </a:rPr>
            </a:br>
            <a:r>
              <a:rPr lang="en-US" sz="2000" dirty="0">
                <a:latin typeface="Calibri" charset="0"/>
                <a:ea typeface="Calibri" charset="0"/>
                <a:cs typeface="Calibri" charset="0"/>
              </a:rPr>
              <a:t>24 to 26 years between 1000 and 1820, but it soared to 64 by 2003</a:t>
            </a:r>
            <a:r>
              <a:rPr lang="en-US" sz="2000" dirty="0" smtClean="0">
                <a:latin typeface="Calibri" charset="0"/>
                <a:ea typeface="Calibri" charset="0"/>
                <a:cs typeface="Calibri" charset="0"/>
              </a:rPr>
              <a:t>.</a:t>
            </a:r>
          </a:p>
          <a:p>
            <a:endParaRPr lang="en-US" sz="2000" dirty="0">
              <a:latin typeface="Calibri" charset="0"/>
              <a:ea typeface="Calibri" charset="0"/>
              <a:cs typeface="Calibri" charset="0"/>
            </a:endParaRPr>
          </a:p>
          <a:p>
            <a:r>
              <a:rPr lang="en-US" sz="2000" dirty="0">
                <a:latin typeface="Calibri" charset="0"/>
                <a:ea typeface="Calibri" charset="0"/>
                <a:cs typeface="Calibri" charset="0"/>
              </a:rPr>
              <a:t>Life expectancy in the </a:t>
            </a:r>
            <a:r>
              <a:rPr lang="en-US" sz="2000" b="1" i="1" dirty="0">
                <a:solidFill>
                  <a:srgbClr val="C01900"/>
                </a:solidFill>
                <a:latin typeface="Calibri" charset="0"/>
                <a:ea typeface="Calibri" charset="0"/>
                <a:cs typeface="Calibri" charset="0"/>
              </a:rPr>
              <a:t>high-income industrial countries</a:t>
            </a:r>
            <a:r>
              <a:rPr lang="en-US" sz="2000" dirty="0">
                <a:latin typeface="Calibri" charset="0"/>
                <a:ea typeface="Calibri" charset="0"/>
                <a:cs typeface="Calibri" charset="0"/>
              </a:rPr>
              <a:t> (</a:t>
            </a:r>
            <a:r>
              <a:rPr lang="en-US" sz="2000" b="1" i="1" dirty="0">
                <a:solidFill>
                  <a:srgbClr val="C01900"/>
                </a:solidFill>
                <a:latin typeface="Calibri" charset="0"/>
                <a:ea typeface="Calibri" charset="0"/>
                <a:cs typeface="Calibri" charset="0"/>
              </a:rPr>
              <a:t>West</a:t>
            </a:r>
            <a:r>
              <a:rPr lang="en-US" sz="2000" dirty="0">
                <a:latin typeface="Calibri" charset="0"/>
                <a:ea typeface="Calibri" charset="0"/>
                <a:cs typeface="Calibri" charset="0"/>
              </a:rPr>
              <a:t>) followed a similar pattern.</a:t>
            </a:r>
          </a:p>
          <a:p>
            <a:endParaRPr lang="en-US" sz="1800"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a:t>
            </a:fld>
            <a:endParaRPr lang="en-US"/>
          </a:p>
        </p:txBody>
      </p:sp>
      <p:sp>
        <p:nvSpPr>
          <p:cNvPr id="54" name="Title 5"/>
          <p:cNvSpPr>
            <a:spLocks noGrp="1"/>
          </p:cNvSpPr>
          <p:nvPr>
            <p:ph type="title"/>
          </p:nvPr>
        </p:nvSpPr>
        <p:spPr>
          <a:xfrm>
            <a:off x="457199" y="0"/>
            <a:ext cx="7773469" cy="646427"/>
          </a:xfrm>
        </p:spPr>
        <p:txBody>
          <a:bodyPr/>
          <a:lstStyle/>
          <a:p>
            <a:r>
              <a:rPr lang="en-US" dirty="0"/>
              <a:t>Life Expectancy: </a:t>
            </a:r>
            <a:r>
              <a:rPr lang="en-US" dirty="0" smtClean="0"/>
              <a:t>The </a:t>
            </a:r>
            <a:r>
              <a:rPr lang="en-US" dirty="0"/>
              <a:t>last 1000 years</a:t>
            </a:r>
          </a:p>
        </p:txBody>
      </p:sp>
      <p:sp>
        <p:nvSpPr>
          <p:cNvPr id="55" name="TextBox 54"/>
          <p:cNvSpPr txBox="1"/>
          <p:nvPr/>
        </p:nvSpPr>
        <p:spPr>
          <a:xfrm>
            <a:off x="3006236" y="6389613"/>
            <a:ext cx="4613764" cy="400110"/>
          </a:xfrm>
          <a:prstGeom prst="rect">
            <a:avLst/>
          </a:prstGeom>
          <a:noFill/>
        </p:spPr>
        <p:txBody>
          <a:bodyPr wrap="none" rtlCol="0">
            <a:spAutoFit/>
          </a:bodyPr>
          <a:lstStyle/>
          <a:p>
            <a:r>
              <a:rPr lang="en-US" sz="1000" dirty="0" smtClean="0"/>
              <a:t>Source: Angus Maddison, </a:t>
            </a:r>
            <a:r>
              <a:rPr lang="en-US" sz="1000" i="1" dirty="0" smtClean="0"/>
              <a:t>Contours of the World Economy, 1-2030AD: Essays</a:t>
            </a:r>
          </a:p>
          <a:p>
            <a:r>
              <a:rPr lang="en-US" sz="1000" i="1" dirty="0" smtClean="0"/>
              <a:t>in Macro-Economic History</a:t>
            </a:r>
            <a:r>
              <a:rPr lang="en-US" sz="1000" dirty="0" smtClean="0"/>
              <a:t> (Oxford: Oxford University Press, 2007)</a:t>
            </a:r>
            <a:endParaRPr lang="en-US" sz="1000" dirty="0"/>
          </a:p>
        </p:txBody>
      </p:sp>
      <p:sp>
        <p:nvSpPr>
          <p:cNvPr id="56" name="Rounded Rectangle 55"/>
          <p:cNvSpPr/>
          <p:nvPr/>
        </p:nvSpPr>
        <p:spPr>
          <a:xfrm>
            <a:off x="3263933" y="676392"/>
            <a:ext cx="5422867" cy="503860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cxnSp>
        <p:nvCxnSpPr>
          <p:cNvPr id="57" name="Straight Connector 56"/>
          <p:cNvCxnSpPr/>
          <p:nvPr/>
        </p:nvCxnSpPr>
        <p:spPr>
          <a:xfrm>
            <a:off x="3880210" y="5142702"/>
            <a:ext cx="4507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3880210" y="1219926"/>
            <a:ext cx="0" cy="39227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Rectangle 7"/>
          <p:cNvSpPr>
            <a:spLocks noChangeArrowheads="1"/>
          </p:cNvSpPr>
          <p:nvPr/>
        </p:nvSpPr>
        <p:spPr bwMode="auto">
          <a:xfrm>
            <a:off x="4133755"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1100</a:t>
            </a:r>
            <a:endParaRPr kumimoji="0" lang="en-US" sz="1500" baseline="-25000" dirty="0">
              <a:latin typeface="Calibri"/>
              <a:cs typeface="Calibri"/>
            </a:endParaRPr>
          </a:p>
        </p:txBody>
      </p:sp>
      <p:sp>
        <p:nvSpPr>
          <p:cNvPr id="60" name="Rectangle 7"/>
          <p:cNvSpPr>
            <a:spLocks noChangeArrowheads="1"/>
          </p:cNvSpPr>
          <p:nvPr/>
        </p:nvSpPr>
        <p:spPr bwMode="auto">
          <a:xfrm>
            <a:off x="4574994"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1200</a:t>
            </a:r>
            <a:endParaRPr kumimoji="0" lang="en-US" sz="1500" baseline="-25000" dirty="0">
              <a:latin typeface="Calibri"/>
              <a:cs typeface="Calibri"/>
            </a:endParaRPr>
          </a:p>
        </p:txBody>
      </p:sp>
      <p:sp>
        <p:nvSpPr>
          <p:cNvPr id="61" name="Rectangle 7"/>
          <p:cNvSpPr>
            <a:spLocks noChangeArrowheads="1"/>
          </p:cNvSpPr>
          <p:nvPr/>
        </p:nvSpPr>
        <p:spPr bwMode="auto">
          <a:xfrm>
            <a:off x="5034420"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1300</a:t>
            </a:r>
            <a:endParaRPr kumimoji="0" lang="en-US" sz="1500" baseline="-25000" dirty="0">
              <a:latin typeface="Calibri"/>
              <a:cs typeface="Calibri"/>
            </a:endParaRPr>
          </a:p>
        </p:txBody>
      </p:sp>
      <p:sp>
        <p:nvSpPr>
          <p:cNvPr id="62" name="Rectangle 61"/>
          <p:cNvSpPr>
            <a:spLocks noChangeArrowheads="1"/>
          </p:cNvSpPr>
          <p:nvPr/>
        </p:nvSpPr>
        <p:spPr bwMode="auto">
          <a:xfrm>
            <a:off x="5486064"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1400</a:t>
            </a:r>
            <a:endParaRPr kumimoji="0" lang="en-US" sz="1500" baseline="-25000" dirty="0">
              <a:latin typeface="Calibri"/>
              <a:cs typeface="Calibri"/>
            </a:endParaRPr>
          </a:p>
        </p:txBody>
      </p:sp>
      <p:sp>
        <p:nvSpPr>
          <p:cNvPr id="63" name="Rectangle 7"/>
          <p:cNvSpPr>
            <a:spLocks noChangeArrowheads="1"/>
          </p:cNvSpPr>
          <p:nvPr/>
        </p:nvSpPr>
        <p:spPr bwMode="auto">
          <a:xfrm>
            <a:off x="6388185"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1600</a:t>
            </a:r>
            <a:endParaRPr kumimoji="0" lang="en-US" sz="1500" baseline="-25000" dirty="0">
              <a:latin typeface="Calibri"/>
              <a:cs typeface="Calibri"/>
            </a:endParaRPr>
          </a:p>
        </p:txBody>
      </p:sp>
      <p:sp>
        <p:nvSpPr>
          <p:cNvPr id="64" name="Rectangle 7"/>
          <p:cNvSpPr>
            <a:spLocks noChangeArrowheads="1"/>
          </p:cNvSpPr>
          <p:nvPr/>
        </p:nvSpPr>
        <p:spPr bwMode="auto">
          <a:xfrm>
            <a:off x="5939617"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1500</a:t>
            </a:r>
            <a:endParaRPr kumimoji="0" lang="en-US" sz="1500" baseline="-25000" dirty="0">
              <a:latin typeface="Calibri"/>
              <a:cs typeface="Calibri"/>
            </a:endParaRPr>
          </a:p>
        </p:txBody>
      </p:sp>
      <p:sp>
        <p:nvSpPr>
          <p:cNvPr id="65" name="Rectangle 7"/>
          <p:cNvSpPr>
            <a:spLocks noChangeArrowheads="1"/>
          </p:cNvSpPr>
          <p:nvPr/>
        </p:nvSpPr>
        <p:spPr bwMode="auto">
          <a:xfrm>
            <a:off x="6823450"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1700</a:t>
            </a:r>
            <a:endParaRPr kumimoji="0" lang="en-US" sz="1500" baseline="-25000" dirty="0">
              <a:latin typeface="Calibri"/>
              <a:cs typeface="Calibri"/>
            </a:endParaRPr>
          </a:p>
        </p:txBody>
      </p:sp>
      <p:sp>
        <p:nvSpPr>
          <p:cNvPr id="66" name="Rectangle 7"/>
          <p:cNvSpPr>
            <a:spLocks noChangeArrowheads="1"/>
          </p:cNvSpPr>
          <p:nvPr/>
        </p:nvSpPr>
        <p:spPr bwMode="auto">
          <a:xfrm>
            <a:off x="7260589"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1800</a:t>
            </a:r>
            <a:endParaRPr kumimoji="0" lang="en-US" sz="1500" baseline="-25000" dirty="0">
              <a:latin typeface="Calibri"/>
              <a:cs typeface="Calibri"/>
            </a:endParaRPr>
          </a:p>
        </p:txBody>
      </p:sp>
      <p:sp>
        <p:nvSpPr>
          <p:cNvPr id="67" name="Rectangle 7"/>
          <p:cNvSpPr>
            <a:spLocks noChangeArrowheads="1"/>
          </p:cNvSpPr>
          <p:nvPr/>
        </p:nvSpPr>
        <p:spPr bwMode="auto">
          <a:xfrm>
            <a:off x="7714654"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1900</a:t>
            </a:r>
            <a:endParaRPr kumimoji="0" lang="en-US" sz="1500" baseline="-25000" dirty="0">
              <a:latin typeface="Calibri"/>
              <a:cs typeface="Calibri"/>
            </a:endParaRPr>
          </a:p>
        </p:txBody>
      </p:sp>
      <p:sp>
        <p:nvSpPr>
          <p:cNvPr id="68" name="Rectangle 7"/>
          <p:cNvSpPr>
            <a:spLocks noChangeArrowheads="1"/>
          </p:cNvSpPr>
          <p:nvPr/>
        </p:nvSpPr>
        <p:spPr bwMode="auto">
          <a:xfrm>
            <a:off x="8155475" y="5263656"/>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2003</a:t>
            </a:r>
            <a:endParaRPr kumimoji="0" lang="en-US" sz="1500" baseline="-25000" dirty="0">
              <a:latin typeface="Calibri"/>
              <a:cs typeface="Calibri"/>
            </a:endParaRPr>
          </a:p>
        </p:txBody>
      </p:sp>
      <p:sp>
        <p:nvSpPr>
          <p:cNvPr id="69" name="Rectangle 7"/>
          <p:cNvSpPr>
            <a:spLocks noChangeArrowheads="1"/>
          </p:cNvSpPr>
          <p:nvPr/>
        </p:nvSpPr>
        <p:spPr bwMode="auto">
          <a:xfrm>
            <a:off x="3673507" y="5260608"/>
            <a:ext cx="38998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smtClean="0">
                <a:latin typeface="Calibri"/>
                <a:cs typeface="Calibri"/>
              </a:rPr>
              <a:t>1000</a:t>
            </a:r>
            <a:endParaRPr kumimoji="0" lang="en-US" sz="1500" baseline="-25000" dirty="0">
              <a:latin typeface="Calibri"/>
              <a:cs typeface="Calibri"/>
            </a:endParaRPr>
          </a:p>
        </p:txBody>
      </p:sp>
      <p:sp>
        <p:nvSpPr>
          <p:cNvPr id="70" name="Rectangle 7"/>
          <p:cNvSpPr>
            <a:spLocks noChangeArrowheads="1"/>
          </p:cNvSpPr>
          <p:nvPr/>
        </p:nvSpPr>
        <p:spPr bwMode="auto">
          <a:xfrm>
            <a:off x="3542947" y="4536454"/>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10</a:t>
            </a:r>
            <a:endParaRPr kumimoji="0" lang="en-US" sz="1600" baseline="-25000" dirty="0">
              <a:latin typeface="Calibri"/>
              <a:cs typeface="Calibri"/>
            </a:endParaRPr>
          </a:p>
        </p:txBody>
      </p:sp>
      <p:sp>
        <p:nvSpPr>
          <p:cNvPr id="71" name="Rectangle 7"/>
          <p:cNvSpPr>
            <a:spLocks noChangeArrowheads="1"/>
          </p:cNvSpPr>
          <p:nvPr/>
        </p:nvSpPr>
        <p:spPr bwMode="auto">
          <a:xfrm>
            <a:off x="3542947" y="3554998"/>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30</a:t>
            </a:r>
            <a:endParaRPr kumimoji="0" lang="en-US" sz="1600" baseline="-25000" dirty="0">
              <a:latin typeface="Calibri"/>
              <a:cs typeface="Calibri"/>
            </a:endParaRPr>
          </a:p>
        </p:txBody>
      </p:sp>
      <p:sp>
        <p:nvSpPr>
          <p:cNvPr id="72" name="Rectangle 7"/>
          <p:cNvSpPr>
            <a:spLocks noChangeArrowheads="1"/>
          </p:cNvSpPr>
          <p:nvPr/>
        </p:nvSpPr>
        <p:spPr bwMode="auto">
          <a:xfrm>
            <a:off x="3542947" y="2555254"/>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50</a:t>
            </a:r>
            <a:endParaRPr kumimoji="0" lang="en-US" sz="1600" baseline="-25000" dirty="0">
              <a:latin typeface="Calibri"/>
              <a:cs typeface="Calibri"/>
            </a:endParaRPr>
          </a:p>
        </p:txBody>
      </p:sp>
      <p:sp>
        <p:nvSpPr>
          <p:cNvPr id="73" name="Rectangle 7"/>
          <p:cNvSpPr>
            <a:spLocks noChangeArrowheads="1"/>
          </p:cNvSpPr>
          <p:nvPr/>
        </p:nvSpPr>
        <p:spPr bwMode="auto">
          <a:xfrm>
            <a:off x="3542947" y="1582942"/>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70</a:t>
            </a:r>
            <a:endParaRPr kumimoji="0" lang="en-US" sz="1600" baseline="-25000" dirty="0">
              <a:latin typeface="Calibri"/>
              <a:cs typeface="Calibri"/>
            </a:endParaRPr>
          </a:p>
        </p:txBody>
      </p:sp>
      <p:sp>
        <p:nvSpPr>
          <p:cNvPr id="74" name="Rectangle 7"/>
          <p:cNvSpPr>
            <a:spLocks noChangeArrowheads="1"/>
          </p:cNvSpPr>
          <p:nvPr/>
        </p:nvSpPr>
        <p:spPr bwMode="auto">
          <a:xfrm>
            <a:off x="3542947" y="1113550"/>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80</a:t>
            </a:r>
            <a:endParaRPr kumimoji="0" lang="en-US" sz="1600" baseline="-25000" dirty="0">
              <a:latin typeface="Calibri"/>
              <a:cs typeface="Calibri"/>
            </a:endParaRPr>
          </a:p>
        </p:txBody>
      </p:sp>
      <p:sp>
        <p:nvSpPr>
          <p:cNvPr id="75" name="Rectangle 7"/>
          <p:cNvSpPr>
            <a:spLocks noChangeArrowheads="1"/>
          </p:cNvSpPr>
          <p:nvPr/>
        </p:nvSpPr>
        <p:spPr bwMode="auto">
          <a:xfrm>
            <a:off x="6875920" y="4229114"/>
            <a:ext cx="637995"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69962E"/>
                </a:solidFill>
                <a:latin typeface="Calibri"/>
                <a:cs typeface="Calibri"/>
              </a:rPr>
              <a:t>1820: 26</a:t>
            </a:r>
            <a:endParaRPr kumimoji="0" lang="en-US" sz="1400" b="1" i="1" baseline="-25000" dirty="0">
              <a:solidFill>
                <a:srgbClr val="69962E"/>
              </a:solidFill>
              <a:latin typeface="Calibri"/>
              <a:cs typeface="Calibri"/>
            </a:endParaRPr>
          </a:p>
        </p:txBody>
      </p:sp>
      <p:sp>
        <p:nvSpPr>
          <p:cNvPr id="76" name="Rectangle 7"/>
          <p:cNvSpPr>
            <a:spLocks noChangeArrowheads="1"/>
          </p:cNvSpPr>
          <p:nvPr/>
        </p:nvSpPr>
        <p:spPr bwMode="auto">
          <a:xfrm>
            <a:off x="6565946" y="2763560"/>
            <a:ext cx="668611"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C00000"/>
                </a:solidFill>
                <a:latin typeface="Calibri"/>
                <a:cs typeface="Calibri"/>
              </a:rPr>
              <a:t>1820: 36</a:t>
            </a:r>
            <a:endParaRPr kumimoji="0" lang="en-US" sz="1400" b="1" i="1" baseline="-25000" dirty="0">
              <a:solidFill>
                <a:srgbClr val="C00000"/>
              </a:solidFill>
              <a:latin typeface="Calibri"/>
              <a:cs typeface="Calibri"/>
            </a:endParaRPr>
          </a:p>
        </p:txBody>
      </p:sp>
      <p:sp>
        <p:nvSpPr>
          <p:cNvPr id="77" name="Rectangle 7"/>
          <p:cNvSpPr>
            <a:spLocks noChangeArrowheads="1"/>
          </p:cNvSpPr>
          <p:nvPr/>
        </p:nvSpPr>
        <p:spPr bwMode="auto">
          <a:xfrm>
            <a:off x="7054510" y="2117229"/>
            <a:ext cx="637995"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69962E"/>
                </a:solidFill>
                <a:latin typeface="Calibri"/>
                <a:cs typeface="Calibri"/>
              </a:rPr>
              <a:t>2003: 64</a:t>
            </a:r>
            <a:endParaRPr kumimoji="0" lang="en-US" sz="1400" b="1" i="1" baseline="-25000" dirty="0">
              <a:solidFill>
                <a:srgbClr val="69962E"/>
              </a:solidFill>
              <a:latin typeface="Calibri"/>
              <a:cs typeface="Calibri"/>
            </a:endParaRPr>
          </a:p>
        </p:txBody>
      </p:sp>
      <p:sp>
        <p:nvSpPr>
          <p:cNvPr id="78" name="Rectangle 7"/>
          <p:cNvSpPr>
            <a:spLocks noChangeArrowheads="1"/>
          </p:cNvSpPr>
          <p:nvPr/>
        </p:nvSpPr>
        <p:spPr bwMode="auto">
          <a:xfrm>
            <a:off x="6979040" y="1546664"/>
            <a:ext cx="668611"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C00000"/>
                </a:solidFill>
                <a:latin typeface="Calibri"/>
                <a:cs typeface="Calibri"/>
              </a:rPr>
              <a:t>2003: 76</a:t>
            </a:r>
            <a:endParaRPr kumimoji="0" lang="en-US" sz="1400" b="1" i="1" baseline="-25000" dirty="0">
              <a:solidFill>
                <a:srgbClr val="C00000"/>
              </a:solidFill>
              <a:latin typeface="Calibri"/>
              <a:cs typeface="Calibri"/>
            </a:endParaRPr>
          </a:p>
        </p:txBody>
      </p:sp>
      <p:sp>
        <p:nvSpPr>
          <p:cNvPr id="79" name="Rectangle 7"/>
          <p:cNvSpPr>
            <a:spLocks noChangeArrowheads="1"/>
          </p:cNvSpPr>
          <p:nvPr/>
        </p:nvSpPr>
        <p:spPr bwMode="auto">
          <a:xfrm>
            <a:off x="4024453" y="3128391"/>
            <a:ext cx="179123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smtClean="0">
                <a:solidFill>
                  <a:srgbClr val="C00000"/>
                </a:solidFill>
                <a:latin typeface="Calibri"/>
                <a:cs typeface="Calibri"/>
              </a:rPr>
              <a:t>West life expectancy</a:t>
            </a:r>
            <a:endParaRPr kumimoji="0" lang="en-US" sz="1600" b="1" i="1" baseline="-25000" dirty="0">
              <a:solidFill>
                <a:srgbClr val="C00000"/>
              </a:solidFill>
              <a:latin typeface="Calibri"/>
              <a:cs typeface="Calibri"/>
            </a:endParaRPr>
          </a:p>
        </p:txBody>
      </p:sp>
      <p:sp>
        <p:nvSpPr>
          <p:cNvPr id="80" name="Rectangle 7"/>
          <p:cNvSpPr>
            <a:spLocks noChangeArrowheads="1"/>
          </p:cNvSpPr>
          <p:nvPr/>
        </p:nvSpPr>
        <p:spPr bwMode="auto">
          <a:xfrm>
            <a:off x="4346533" y="4259874"/>
            <a:ext cx="993135" cy="492443"/>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smtClean="0">
                <a:solidFill>
                  <a:srgbClr val="69962E"/>
                </a:solidFill>
                <a:latin typeface="Calibri"/>
                <a:cs typeface="Calibri"/>
              </a:rPr>
              <a:t>World life</a:t>
            </a:r>
            <a:br>
              <a:rPr kumimoji="0" lang="en-US" sz="1600" b="1" i="1" dirty="0" smtClean="0">
                <a:solidFill>
                  <a:srgbClr val="69962E"/>
                </a:solidFill>
                <a:latin typeface="Calibri"/>
                <a:cs typeface="Calibri"/>
              </a:rPr>
            </a:br>
            <a:r>
              <a:rPr kumimoji="0" lang="en-US" sz="1600" b="1" i="1" dirty="0" smtClean="0">
                <a:solidFill>
                  <a:srgbClr val="69962E"/>
                </a:solidFill>
                <a:latin typeface="Calibri"/>
                <a:cs typeface="Calibri"/>
              </a:rPr>
              <a:t>expectancy</a:t>
            </a:r>
            <a:endParaRPr kumimoji="0" lang="en-US" sz="1600" b="1" i="1" baseline="-25000" dirty="0">
              <a:solidFill>
                <a:srgbClr val="69962E"/>
              </a:solidFill>
              <a:latin typeface="Calibri"/>
              <a:cs typeface="Calibri"/>
            </a:endParaRPr>
          </a:p>
        </p:txBody>
      </p:sp>
      <p:cxnSp>
        <p:nvCxnSpPr>
          <p:cNvPr id="81" name="Straight Connector 80"/>
          <p:cNvCxnSpPr/>
          <p:nvPr/>
        </p:nvCxnSpPr>
        <p:spPr>
          <a:xfrm>
            <a:off x="3880210"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330425"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780640"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230855"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681070"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131285"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581500"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031715"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481930"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932145"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382360" y="5142702"/>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814170" y="4656876"/>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3814170" y="367186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814170" y="268050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814170" y="171098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814170" y="1238036"/>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Rectangle 7"/>
          <p:cNvSpPr>
            <a:spLocks noChangeArrowheads="1"/>
          </p:cNvSpPr>
          <p:nvPr/>
        </p:nvSpPr>
        <p:spPr bwMode="auto">
          <a:xfrm>
            <a:off x="5219883" y="858228"/>
            <a:ext cx="1525445" cy="523220"/>
          </a:xfrm>
          <a:prstGeom prst="rect">
            <a:avLst/>
          </a:prstGeom>
          <a:noFill/>
          <a:ln w="9525">
            <a:noFill/>
            <a:miter lim="800000"/>
            <a:headEnd/>
            <a:tailEnd/>
          </a:ln>
        </p:spPr>
        <p:txBody>
          <a:bodyPr wrap="none" lIns="0" tIns="0" rIns="0" bIns="0">
            <a:prstTxWarp prst="textNoShape">
              <a:avLst/>
            </a:prstTxWarp>
            <a:spAutoFit/>
          </a:bodyPr>
          <a:lstStyle/>
          <a:p>
            <a:pPr algn="ctr"/>
            <a:r>
              <a:rPr lang="en-US" b="1" i="1" dirty="0" smtClean="0">
                <a:latin typeface="Calibri"/>
                <a:cs typeface="Calibri"/>
              </a:rPr>
              <a:t>Life Expectancy </a:t>
            </a:r>
            <a:r>
              <a:rPr lang="en-US" i="1" dirty="0" smtClean="0">
                <a:latin typeface="Calibri"/>
                <a:cs typeface="Calibri"/>
              </a:rPr>
              <a:t/>
            </a:r>
            <a:br>
              <a:rPr lang="en-US" i="1" dirty="0" smtClean="0">
                <a:latin typeface="Calibri"/>
                <a:cs typeface="Calibri"/>
              </a:rPr>
            </a:br>
            <a:r>
              <a:rPr lang="en-US" sz="1600" i="1" dirty="0" smtClean="0">
                <a:latin typeface="Calibri"/>
                <a:cs typeface="Calibri"/>
              </a:rPr>
              <a:t>(at birth)</a:t>
            </a:r>
            <a:endParaRPr kumimoji="0" lang="en-US" i="1" baseline="-25000" dirty="0">
              <a:latin typeface="Calibri"/>
              <a:cs typeface="Calibri"/>
            </a:endParaRPr>
          </a:p>
        </p:txBody>
      </p:sp>
      <p:sp>
        <p:nvSpPr>
          <p:cNvPr id="98" name="Rectangle 7"/>
          <p:cNvSpPr>
            <a:spLocks noChangeArrowheads="1"/>
          </p:cNvSpPr>
          <p:nvPr/>
        </p:nvSpPr>
        <p:spPr bwMode="auto">
          <a:xfrm>
            <a:off x="3558187" y="4039630"/>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20</a:t>
            </a:r>
            <a:endParaRPr kumimoji="0" lang="en-US" sz="1600" baseline="-25000" dirty="0">
              <a:latin typeface="Calibri"/>
              <a:cs typeface="Calibri"/>
            </a:endParaRPr>
          </a:p>
        </p:txBody>
      </p:sp>
      <p:cxnSp>
        <p:nvCxnSpPr>
          <p:cNvPr id="99" name="Straight Connector 98"/>
          <p:cNvCxnSpPr/>
          <p:nvPr/>
        </p:nvCxnSpPr>
        <p:spPr>
          <a:xfrm>
            <a:off x="3829410" y="4160052"/>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0" name="Rectangle 7"/>
          <p:cNvSpPr>
            <a:spLocks noChangeArrowheads="1"/>
          </p:cNvSpPr>
          <p:nvPr/>
        </p:nvSpPr>
        <p:spPr bwMode="auto">
          <a:xfrm>
            <a:off x="3549043" y="3067318"/>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40</a:t>
            </a:r>
            <a:endParaRPr kumimoji="0" lang="en-US" sz="1600" baseline="-25000" dirty="0">
              <a:latin typeface="Calibri"/>
              <a:cs typeface="Calibri"/>
            </a:endParaRPr>
          </a:p>
        </p:txBody>
      </p:sp>
      <p:cxnSp>
        <p:nvCxnSpPr>
          <p:cNvPr id="101" name="Straight Connector 100"/>
          <p:cNvCxnSpPr/>
          <p:nvPr/>
        </p:nvCxnSpPr>
        <p:spPr>
          <a:xfrm>
            <a:off x="3820266" y="318418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2" name="Rectangle 7"/>
          <p:cNvSpPr>
            <a:spLocks noChangeArrowheads="1"/>
          </p:cNvSpPr>
          <p:nvPr/>
        </p:nvSpPr>
        <p:spPr bwMode="auto">
          <a:xfrm>
            <a:off x="3539899" y="2076718"/>
            <a:ext cx="20799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dirty="0" smtClean="0">
                <a:latin typeface="Calibri"/>
                <a:cs typeface="Calibri"/>
              </a:rPr>
              <a:t>60</a:t>
            </a:r>
            <a:endParaRPr kumimoji="0" lang="en-US" sz="1600" baseline="-25000" dirty="0">
              <a:latin typeface="Calibri"/>
              <a:cs typeface="Calibri"/>
            </a:endParaRPr>
          </a:p>
        </p:txBody>
      </p:sp>
      <p:cxnSp>
        <p:nvCxnSpPr>
          <p:cNvPr id="103" name="Straight Connector 102"/>
          <p:cNvCxnSpPr/>
          <p:nvPr/>
        </p:nvCxnSpPr>
        <p:spPr>
          <a:xfrm>
            <a:off x="3811122" y="2201966"/>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4" name="Freeform 103"/>
          <p:cNvSpPr/>
          <p:nvPr/>
        </p:nvSpPr>
        <p:spPr>
          <a:xfrm>
            <a:off x="3896212" y="2061174"/>
            <a:ext cx="4434840" cy="1901952"/>
          </a:xfrm>
          <a:custGeom>
            <a:avLst/>
            <a:gdLst>
              <a:gd name="connsiteX0" fmla="*/ 0 w 4434840"/>
              <a:gd name="connsiteY0" fmla="*/ 1901952 h 1901952"/>
              <a:gd name="connsiteX1" fmla="*/ 649224 w 4434840"/>
              <a:gd name="connsiteY1" fmla="*/ 1892808 h 1901952"/>
              <a:gd name="connsiteX2" fmla="*/ 786384 w 4434840"/>
              <a:gd name="connsiteY2" fmla="*/ 1883664 h 1901952"/>
              <a:gd name="connsiteX3" fmla="*/ 1033272 w 4434840"/>
              <a:gd name="connsiteY3" fmla="*/ 1892808 h 1901952"/>
              <a:gd name="connsiteX4" fmla="*/ 1170432 w 4434840"/>
              <a:gd name="connsiteY4" fmla="*/ 1865376 h 1901952"/>
              <a:gd name="connsiteX5" fmla="*/ 1435608 w 4434840"/>
              <a:gd name="connsiteY5" fmla="*/ 1865376 h 1901952"/>
              <a:gd name="connsiteX6" fmla="*/ 1737360 w 4434840"/>
              <a:gd name="connsiteY6" fmla="*/ 1865376 h 1901952"/>
              <a:gd name="connsiteX7" fmla="*/ 2029968 w 4434840"/>
              <a:gd name="connsiteY7" fmla="*/ 1847088 h 1901952"/>
              <a:gd name="connsiteX8" fmla="*/ 2340864 w 4434840"/>
              <a:gd name="connsiteY8" fmla="*/ 1847088 h 1901952"/>
              <a:gd name="connsiteX9" fmla="*/ 2596896 w 4434840"/>
              <a:gd name="connsiteY9" fmla="*/ 1828800 h 1901952"/>
              <a:gd name="connsiteX10" fmla="*/ 2724912 w 4434840"/>
              <a:gd name="connsiteY10" fmla="*/ 1828800 h 1901952"/>
              <a:gd name="connsiteX11" fmla="*/ 2916936 w 4434840"/>
              <a:gd name="connsiteY11" fmla="*/ 1837944 h 1901952"/>
              <a:gd name="connsiteX12" fmla="*/ 3081528 w 4434840"/>
              <a:gd name="connsiteY12" fmla="*/ 1810512 h 1901952"/>
              <a:gd name="connsiteX13" fmla="*/ 3291840 w 4434840"/>
              <a:gd name="connsiteY13" fmla="*/ 1819656 h 1901952"/>
              <a:gd name="connsiteX14" fmla="*/ 3401568 w 4434840"/>
              <a:gd name="connsiteY14" fmla="*/ 1810512 h 1901952"/>
              <a:gd name="connsiteX15" fmla="*/ 3666744 w 4434840"/>
              <a:gd name="connsiteY15" fmla="*/ 1810512 h 1901952"/>
              <a:gd name="connsiteX16" fmla="*/ 4023360 w 4434840"/>
              <a:gd name="connsiteY16" fmla="*/ 1572768 h 1901952"/>
              <a:gd name="connsiteX17" fmla="*/ 4187952 w 4434840"/>
              <a:gd name="connsiteY17" fmla="*/ 932688 h 1901952"/>
              <a:gd name="connsiteX18" fmla="*/ 4434840 w 4434840"/>
              <a:gd name="connsiteY18" fmla="*/ 0 h 190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4840" h="1901952">
                <a:moveTo>
                  <a:pt x="0" y="1901952"/>
                </a:moveTo>
                <a:lnTo>
                  <a:pt x="649224" y="1892808"/>
                </a:lnTo>
                <a:lnTo>
                  <a:pt x="786384" y="1883664"/>
                </a:lnTo>
                <a:lnTo>
                  <a:pt x="1033272" y="1892808"/>
                </a:lnTo>
                <a:lnTo>
                  <a:pt x="1170432" y="1865376"/>
                </a:lnTo>
                <a:lnTo>
                  <a:pt x="1435608" y="1865376"/>
                </a:lnTo>
                <a:lnTo>
                  <a:pt x="1737360" y="1865376"/>
                </a:lnTo>
                <a:lnTo>
                  <a:pt x="2029968" y="1847088"/>
                </a:lnTo>
                <a:lnTo>
                  <a:pt x="2340864" y="1847088"/>
                </a:lnTo>
                <a:lnTo>
                  <a:pt x="2596896" y="1828800"/>
                </a:lnTo>
                <a:lnTo>
                  <a:pt x="2724912" y="1828800"/>
                </a:lnTo>
                <a:lnTo>
                  <a:pt x="2916936" y="1837944"/>
                </a:lnTo>
                <a:lnTo>
                  <a:pt x="3081528" y="1810512"/>
                </a:lnTo>
                <a:lnTo>
                  <a:pt x="3291840" y="1819656"/>
                </a:lnTo>
                <a:lnTo>
                  <a:pt x="3401568" y="1810512"/>
                </a:lnTo>
                <a:lnTo>
                  <a:pt x="3666744" y="1810512"/>
                </a:lnTo>
                <a:lnTo>
                  <a:pt x="4023360" y="1572768"/>
                </a:lnTo>
                <a:lnTo>
                  <a:pt x="4187952" y="932688"/>
                </a:lnTo>
                <a:lnTo>
                  <a:pt x="4434840" y="0"/>
                </a:lnTo>
              </a:path>
            </a:pathLst>
          </a:custGeom>
          <a:noFill/>
          <a:ln w="57150">
            <a:solidFill>
              <a:srgbClr val="699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05" name="Freeform 104"/>
          <p:cNvSpPr/>
          <p:nvPr/>
        </p:nvSpPr>
        <p:spPr>
          <a:xfrm>
            <a:off x="3868780" y="1457670"/>
            <a:ext cx="4480560" cy="2514600"/>
          </a:xfrm>
          <a:custGeom>
            <a:avLst/>
            <a:gdLst>
              <a:gd name="connsiteX0" fmla="*/ 0 w 4480560"/>
              <a:gd name="connsiteY0" fmla="*/ 2514600 h 2514600"/>
              <a:gd name="connsiteX1" fmla="*/ 493776 w 4480560"/>
              <a:gd name="connsiteY1" fmla="*/ 2423160 h 2514600"/>
              <a:gd name="connsiteX2" fmla="*/ 758952 w 4480560"/>
              <a:gd name="connsiteY2" fmla="*/ 2386584 h 2514600"/>
              <a:gd name="connsiteX3" fmla="*/ 1078992 w 4480560"/>
              <a:gd name="connsiteY3" fmla="*/ 2359152 h 2514600"/>
              <a:gd name="connsiteX4" fmla="*/ 1399032 w 4480560"/>
              <a:gd name="connsiteY4" fmla="*/ 2276856 h 2514600"/>
              <a:gd name="connsiteX5" fmla="*/ 1764792 w 4480560"/>
              <a:gd name="connsiteY5" fmla="*/ 2231136 h 2514600"/>
              <a:gd name="connsiteX6" fmla="*/ 2203704 w 4480560"/>
              <a:gd name="connsiteY6" fmla="*/ 2167128 h 2514600"/>
              <a:gd name="connsiteX7" fmla="*/ 2688336 w 4480560"/>
              <a:gd name="connsiteY7" fmla="*/ 2093976 h 2514600"/>
              <a:gd name="connsiteX8" fmla="*/ 3017520 w 4480560"/>
              <a:gd name="connsiteY8" fmla="*/ 2020824 h 2514600"/>
              <a:gd name="connsiteX9" fmla="*/ 3456432 w 4480560"/>
              <a:gd name="connsiteY9" fmla="*/ 1956816 h 2514600"/>
              <a:gd name="connsiteX10" fmla="*/ 3703320 w 4480560"/>
              <a:gd name="connsiteY10" fmla="*/ 1920240 h 2514600"/>
              <a:gd name="connsiteX11" fmla="*/ 4041648 w 4480560"/>
              <a:gd name="connsiteY11" fmla="*/ 1435608 h 2514600"/>
              <a:gd name="connsiteX12" fmla="*/ 4279392 w 4480560"/>
              <a:gd name="connsiteY12" fmla="*/ 466344 h 2514600"/>
              <a:gd name="connsiteX13" fmla="*/ 4480560 w 4480560"/>
              <a:gd name="connsiteY13"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80560" h="2514600">
                <a:moveTo>
                  <a:pt x="0" y="2514600"/>
                </a:moveTo>
                <a:lnTo>
                  <a:pt x="493776" y="2423160"/>
                </a:lnTo>
                <a:lnTo>
                  <a:pt x="758952" y="2386584"/>
                </a:lnTo>
                <a:lnTo>
                  <a:pt x="1078992" y="2359152"/>
                </a:lnTo>
                <a:lnTo>
                  <a:pt x="1399032" y="2276856"/>
                </a:lnTo>
                <a:lnTo>
                  <a:pt x="1764792" y="2231136"/>
                </a:lnTo>
                <a:lnTo>
                  <a:pt x="2203704" y="2167128"/>
                </a:lnTo>
                <a:lnTo>
                  <a:pt x="2688336" y="2093976"/>
                </a:lnTo>
                <a:lnTo>
                  <a:pt x="3017520" y="2020824"/>
                </a:lnTo>
                <a:lnTo>
                  <a:pt x="3456432" y="1956816"/>
                </a:lnTo>
                <a:lnTo>
                  <a:pt x="3703320" y="1920240"/>
                </a:lnTo>
                <a:lnTo>
                  <a:pt x="4041648" y="1435608"/>
                </a:lnTo>
                <a:lnTo>
                  <a:pt x="4279392" y="466344"/>
                </a:lnTo>
                <a:lnTo>
                  <a:pt x="4480560" y="0"/>
                </a:ln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cxnSp>
        <p:nvCxnSpPr>
          <p:cNvPr id="106" name="Straight Connector 105"/>
          <p:cNvCxnSpPr/>
          <p:nvPr/>
        </p:nvCxnSpPr>
        <p:spPr>
          <a:xfrm flipV="1">
            <a:off x="7243720" y="3935694"/>
            <a:ext cx="251269" cy="2701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7668938" y="1468894"/>
            <a:ext cx="523113" cy="1660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68130" y="3022103"/>
            <a:ext cx="513800" cy="25612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7767051" y="2076718"/>
            <a:ext cx="475538" cy="2203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116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from International Trade</a:t>
            </a:r>
            <a:endParaRPr lang="en-US" dirty="0"/>
          </a:p>
        </p:txBody>
      </p:sp>
      <p:sp>
        <p:nvSpPr>
          <p:cNvPr id="3" name="Content Placeholder 2"/>
          <p:cNvSpPr>
            <a:spLocks noGrp="1"/>
          </p:cNvSpPr>
          <p:nvPr>
            <p:ph sz="quarter" idx="1"/>
          </p:nvPr>
        </p:nvSpPr>
        <p:spPr/>
        <p:txBody>
          <a:bodyPr/>
          <a:lstStyle/>
          <a:p>
            <a:r>
              <a:rPr lang="en-US" dirty="0" smtClean="0"/>
              <a:t>There are three major sources of gains from trade. International trade:</a:t>
            </a:r>
          </a:p>
          <a:p>
            <a:pPr marL="823913" lvl="1" indent="-457200">
              <a:buFont typeface="+mj-lt"/>
              <a:buAutoNum type="arabicPeriod"/>
            </a:pPr>
            <a:r>
              <a:rPr lang="en-US" dirty="0"/>
              <a:t>b</a:t>
            </a:r>
            <a:r>
              <a:rPr lang="en-US" dirty="0" smtClean="0"/>
              <a:t>enefits people when they can acquire </a:t>
            </a:r>
            <a:r>
              <a:rPr lang="en-US" dirty="0"/>
              <a:t>a product or service through trade more cheaply than they can produce it </a:t>
            </a:r>
            <a:r>
              <a:rPr lang="en-US" dirty="0" smtClean="0"/>
              <a:t>domestically.</a:t>
            </a:r>
          </a:p>
          <a:p>
            <a:pPr marL="823913" lvl="1" indent="-457200">
              <a:buFont typeface="+mj-lt"/>
              <a:buAutoNum type="arabicPeriod"/>
            </a:pPr>
            <a:r>
              <a:rPr lang="en-US" dirty="0"/>
              <a:t>a</a:t>
            </a:r>
            <a:r>
              <a:rPr lang="en-US" dirty="0" smtClean="0"/>
              <a:t>llows </a:t>
            </a:r>
            <a:r>
              <a:rPr lang="en-US" dirty="0"/>
              <a:t>domestic producers and consumers to benefit from economies of </a:t>
            </a:r>
            <a:r>
              <a:rPr lang="en-US" dirty="0" smtClean="0"/>
              <a:t>scale.</a:t>
            </a:r>
            <a:endParaRPr lang="en-US" dirty="0"/>
          </a:p>
          <a:p>
            <a:pPr marL="823913" lvl="1" indent="-457200">
              <a:buFont typeface="+mj-lt"/>
              <a:buAutoNum type="arabicPeriod"/>
            </a:pPr>
            <a:r>
              <a:rPr lang="en-US" dirty="0"/>
              <a:t>p</a:t>
            </a:r>
            <a:r>
              <a:rPr lang="en-US" dirty="0" smtClean="0"/>
              <a:t>romotes </a:t>
            </a:r>
            <a:r>
              <a:rPr lang="en-US" dirty="0"/>
              <a:t>competition in domestic markets and allows consumers to purchase a wider variety of goods at lower prices.</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60</a:t>
            </a:fld>
            <a:endParaRPr lang="en-US"/>
          </a:p>
        </p:txBody>
      </p:sp>
    </p:spTree>
    <p:extLst>
      <p:ext uri="{BB962C8B-B14F-4D97-AF65-F5344CB8AC3E}">
        <p14:creationId xmlns:p14="http://schemas.microsoft.com/office/powerpoint/2010/main" val="227093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Government Barriers to Trade</a:t>
            </a:r>
            <a:endParaRPr lang="en-US" dirty="0"/>
          </a:p>
        </p:txBody>
      </p:sp>
      <p:sp>
        <p:nvSpPr>
          <p:cNvPr id="3" name="Content Placeholder 2"/>
          <p:cNvSpPr>
            <a:spLocks noGrp="1"/>
          </p:cNvSpPr>
          <p:nvPr>
            <p:ph sz="quarter" idx="1"/>
          </p:nvPr>
        </p:nvSpPr>
        <p:spPr>
          <a:xfrm>
            <a:off x="457200" y="1600200"/>
            <a:ext cx="7672388" cy="4873752"/>
          </a:xfrm>
        </p:spPr>
        <p:txBody>
          <a:bodyPr/>
          <a:lstStyle/>
          <a:p>
            <a:r>
              <a:rPr lang="en-US" sz="2700" dirty="0" smtClean="0"/>
              <a:t>Trade barriers include tariffs on imports, domestic subsidies, quotas on imports, bureaucratic red tape, etc.</a:t>
            </a:r>
          </a:p>
          <a:p>
            <a:r>
              <a:rPr lang="en-US" sz="2700" dirty="0" smtClean="0"/>
              <a:t>Trade barriers create inefficiencies in the protected industries, raise the cost of doing business with those protected industries, and force domestic consumers to pay higher prices than would be the case with free trade.</a:t>
            </a:r>
          </a:p>
          <a:p>
            <a:r>
              <a:rPr lang="en-US" sz="2700" dirty="0" smtClean="0"/>
              <a:t>Trade barriers neither create nor destroy domestic jobs; they merely reshuffle employment.</a:t>
            </a:r>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The Link Between Imports and Exports</a:t>
            </a:r>
            <a:endParaRPr lang="en-US" dirty="0"/>
          </a:p>
        </p:txBody>
      </p:sp>
      <p:sp>
        <p:nvSpPr>
          <p:cNvPr id="3" name="Content Placeholder 2"/>
          <p:cNvSpPr>
            <a:spLocks noGrp="1"/>
          </p:cNvSpPr>
          <p:nvPr>
            <p:ph sz="quarter" idx="1"/>
          </p:nvPr>
        </p:nvSpPr>
        <p:spPr/>
        <p:txBody>
          <a:bodyPr/>
          <a:lstStyle/>
          <a:p>
            <a:r>
              <a:rPr lang="en-US" sz="2700" dirty="0" smtClean="0"/>
              <a:t>Trade restrictions that reduce imports will also reduce the ability of foreigners to buy our exports.</a:t>
            </a:r>
          </a:p>
          <a:p>
            <a:endParaRPr lang="en-US" sz="2700" dirty="0" smtClean="0"/>
          </a:p>
          <a:p>
            <a:r>
              <a:rPr lang="en-US" sz="2700" dirty="0" smtClean="0"/>
              <a:t>Quotas and tariffs decrease the number of dollars earned by foreigners through the sale of imports to us.</a:t>
            </a:r>
            <a:br>
              <a:rPr lang="en-US" sz="2700" dirty="0" smtClean="0"/>
            </a:br>
            <a:endParaRPr lang="en-US" sz="2700" dirty="0" smtClean="0"/>
          </a:p>
          <a:p>
            <a:r>
              <a:rPr lang="en-US" sz="2700" dirty="0" smtClean="0"/>
              <a:t>Therefore, reductions in imports simultaneously reduce exports.</a:t>
            </a:r>
            <a:endParaRPr lang="en-US" sz="2700"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United States a free trade country?</a:t>
            </a:r>
          </a:p>
        </p:txBody>
      </p:sp>
      <p:sp>
        <p:nvSpPr>
          <p:cNvPr id="3" name="Content Placeholder 2"/>
          <p:cNvSpPr>
            <a:spLocks noGrp="1"/>
          </p:cNvSpPr>
          <p:nvPr>
            <p:ph sz="quarter" idx="1"/>
          </p:nvPr>
        </p:nvSpPr>
        <p:spPr/>
        <p:txBody>
          <a:bodyPr/>
          <a:lstStyle/>
          <a:p>
            <a:r>
              <a:rPr lang="en-US" dirty="0"/>
              <a:t>Many Americans think the U.S. practices free trade, but that is not entirely true</a:t>
            </a:r>
            <a:r>
              <a:rPr lang="en-US" dirty="0" smtClean="0"/>
              <a:t>.</a:t>
            </a:r>
          </a:p>
          <a:p>
            <a:pPr lvl="1"/>
            <a:r>
              <a:rPr lang="en-US" dirty="0" smtClean="0"/>
              <a:t>The </a:t>
            </a:r>
            <a:r>
              <a:rPr lang="en-US" dirty="0"/>
              <a:t>U.S. imposes tariffs of 10 percent or higher on more than 1,000 product categories, including footwear and apparel</a:t>
            </a:r>
            <a:r>
              <a:rPr lang="en-US" dirty="0" smtClean="0"/>
              <a:t>.</a:t>
            </a:r>
          </a:p>
          <a:p>
            <a:pPr lvl="1"/>
            <a:r>
              <a:rPr lang="en-US" dirty="0" smtClean="0"/>
              <a:t>The </a:t>
            </a:r>
            <a:r>
              <a:rPr lang="en-US" dirty="0"/>
              <a:t>U.S. also imposes quotas on dairy products, sugar, ethanol, cotton, beef, canned tuna, and </a:t>
            </a:r>
            <a:r>
              <a:rPr lang="en-US" dirty="0" smtClean="0"/>
              <a:t>tobacco.</a:t>
            </a:r>
          </a:p>
          <a:p>
            <a:pPr lvl="1"/>
            <a:r>
              <a:rPr lang="en-US" dirty="0" smtClean="0"/>
              <a:t>Further</a:t>
            </a:r>
            <a:r>
              <a:rPr lang="en-US" dirty="0"/>
              <a:t>, procedures imposed in the aftermath of September 11, 2001, have made it both more costly and time-consuming to clear goods through customs.</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63</a:t>
            </a:fld>
            <a:endParaRPr lang="en-US"/>
          </a:p>
        </p:txBody>
      </p:sp>
    </p:spTree>
    <p:extLst>
      <p:ext uri="{BB962C8B-B14F-4D97-AF65-F5344CB8AC3E}">
        <p14:creationId xmlns:p14="http://schemas.microsoft.com/office/powerpoint/2010/main" val="18548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and Poverty</a:t>
            </a:r>
          </a:p>
        </p:txBody>
      </p:sp>
      <p:sp>
        <p:nvSpPr>
          <p:cNvPr id="3" name="Content Placeholder 2"/>
          <p:cNvSpPr>
            <a:spLocks noGrp="1"/>
          </p:cNvSpPr>
          <p:nvPr>
            <p:ph sz="quarter" idx="1"/>
          </p:nvPr>
        </p:nvSpPr>
        <p:spPr/>
        <p:txBody>
          <a:bodyPr/>
          <a:lstStyle/>
          <a:p>
            <a:r>
              <a:rPr lang="en-US" dirty="0"/>
              <a:t>Lower transportation costs and reductions in trade barriers have substantially increased the volume of international trade during the past three </a:t>
            </a:r>
            <a:r>
              <a:rPr lang="en-US" dirty="0" smtClean="0"/>
              <a:t>decades.</a:t>
            </a:r>
          </a:p>
          <a:p>
            <a:endParaRPr lang="en-US" dirty="0" smtClean="0"/>
          </a:p>
          <a:p>
            <a:r>
              <a:rPr lang="en-US" dirty="0" smtClean="0"/>
              <a:t>The </a:t>
            </a:r>
            <a:r>
              <a:rPr lang="en-US" dirty="0"/>
              <a:t>reduction in trade barriers has been most pronounced in low-income countries. Beginning in the 1980s, numerous less-developed countries including China and India lowered their tariffs, relaxed exchange rate controls, and removed other trade barriers. </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64</a:t>
            </a:fld>
            <a:endParaRPr lang="en-US"/>
          </a:p>
        </p:txBody>
      </p:sp>
    </p:spTree>
    <p:extLst>
      <p:ext uri="{BB962C8B-B14F-4D97-AF65-F5344CB8AC3E}">
        <p14:creationId xmlns:p14="http://schemas.microsoft.com/office/powerpoint/2010/main" val="1900162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and </a:t>
            </a:r>
            <a:r>
              <a:rPr lang="en-US" dirty="0" smtClean="0"/>
              <a:t>Poverty continued…</a:t>
            </a:r>
            <a:endParaRPr lang="en-US" dirty="0"/>
          </a:p>
        </p:txBody>
      </p:sp>
      <p:sp>
        <p:nvSpPr>
          <p:cNvPr id="3" name="Content Placeholder 2"/>
          <p:cNvSpPr>
            <a:spLocks noGrp="1"/>
          </p:cNvSpPr>
          <p:nvPr>
            <p:ph sz="quarter" idx="1"/>
          </p:nvPr>
        </p:nvSpPr>
        <p:spPr>
          <a:xfrm>
            <a:off x="457200" y="1600200"/>
            <a:ext cx="7672388" cy="4873752"/>
          </a:xfrm>
        </p:spPr>
        <p:txBody>
          <a:bodyPr/>
          <a:lstStyle/>
          <a:p>
            <a:r>
              <a:rPr lang="en-US" dirty="0"/>
              <a:t>The growth of international trade has made it possible for the world to produce a larger output and achieve a higher level of consumption than otherwise would have been the case. The poor in particular have benefited from the freer trade, and worldwide, nearly a billion people moved out of extreme poverty in the 20 years from 1990 to </a:t>
            </a:r>
            <a:r>
              <a:rPr lang="en-US" dirty="0" smtClean="0"/>
              <a:t>2010.</a:t>
            </a:r>
          </a:p>
          <a:p>
            <a:r>
              <a:rPr lang="en-US" dirty="0" smtClean="0"/>
              <a:t>Further</a:t>
            </a:r>
            <a:r>
              <a:rPr lang="en-US" dirty="0"/>
              <a:t>, the growth of international trade has narrowed the income gap between rich and poor nations. Less-developed countries have grown more rapidly than high-income developed nations. The distribution of income worldwide is now more equal than it was in 1980.</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65</a:t>
            </a:fld>
            <a:endParaRPr lang="en-US"/>
          </a:p>
        </p:txBody>
      </p:sp>
    </p:spTree>
    <p:extLst>
      <p:ext uri="{BB962C8B-B14F-4D97-AF65-F5344CB8AC3E}">
        <p14:creationId xmlns:p14="http://schemas.microsoft.com/office/powerpoint/2010/main" val="935078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Trade Barriers: Earnings Inequality</a:t>
            </a:r>
          </a:p>
        </p:txBody>
      </p:sp>
      <p:sp>
        <p:nvSpPr>
          <p:cNvPr id="3" name="Content Placeholder 2"/>
          <p:cNvSpPr>
            <a:spLocks noGrp="1"/>
          </p:cNvSpPr>
          <p:nvPr>
            <p:ph sz="quarter" idx="1"/>
          </p:nvPr>
        </p:nvSpPr>
        <p:spPr/>
        <p:txBody>
          <a:bodyPr/>
          <a:lstStyle/>
          <a:p>
            <a:r>
              <a:rPr lang="en-US" dirty="0"/>
              <a:t>Motivation for Trade </a:t>
            </a:r>
            <a:r>
              <a:rPr lang="en-US" dirty="0" smtClean="0"/>
              <a:t>Barriers</a:t>
            </a:r>
          </a:p>
          <a:p>
            <a:pPr lvl="1"/>
            <a:r>
              <a:rPr lang="en-US" dirty="0" smtClean="0"/>
              <a:t>In </a:t>
            </a:r>
            <a:r>
              <a:rPr lang="en-US" dirty="0"/>
              <a:t>high-income countries, trade openness may increase earnings inequality. These countries tend to export goods requiring lots of high-skill, well-educated labor while disproportionately importing goods produced by low-skill labor. This contributes to earnings inequality and generates hostility toward international trade.</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66</a:t>
            </a:fld>
            <a:endParaRPr lang="en-US"/>
          </a:p>
        </p:txBody>
      </p:sp>
    </p:spTree>
    <p:extLst>
      <p:ext uri="{BB962C8B-B14F-4D97-AF65-F5344CB8AC3E}">
        <p14:creationId xmlns:p14="http://schemas.microsoft.com/office/powerpoint/2010/main" val="416568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Trade Barriers: Special Interest Politics</a:t>
            </a:r>
          </a:p>
        </p:txBody>
      </p:sp>
      <p:sp>
        <p:nvSpPr>
          <p:cNvPr id="3" name="Content Placeholder 2"/>
          <p:cNvSpPr>
            <a:spLocks noGrp="1"/>
          </p:cNvSpPr>
          <p:nvPr>
            <p:ph sz="quarter" idx="1"/>
          </p:nvPr>
        </p:nvSpPr>
        <p:spPr/>
        <p:txBody>
          <a:bodyPr/>
          <a:lstStyle/>
          <a:p>
            <a:r>
              <a:rPr lang="en-US" dirty="0"/>
              <a:t>Special interest politics also generates demand for trade restrictions</a:t>
            </a:r>
            <a:r>
              <a:rPr lang="en-US" dirty="0" smtClean="0"/>
              <a:t>.</a:t>
            </a:r>
          </a:p>
          <a:p>
            <a:pPr lvl="1"/>
            <a:r>
              <a:rPr lang="en-US" dirty="0" smtClean="0"/>
              <a:t>Trade </a:t>
            </a:r>
            <a:r>
              <a:rPr lang="en-US" dirty="0"/>
              <a:t>restrictions benefit producers and workers in specific industries at the expense of consumers. The gains of the industries lobbying for the trade restrictions are visible and concentrated, while the consumers are poorly organized and the costs imposed on them are widely dispersed. Predictably, the special interests will have more political clout, providing politicians with a strong incentive to cater to their views</a:t>
            </a:r>
            <a:r>
              <a:rPr lang="en-US" dirty="0" smtClean="0"/>
              <a:t>.</a:t>
            </a:r>
          </a:p>
          <a:p>
            <a:r>
              <a:rPr lang="en-US" dirty="0" smtClean="0"/>
              <a:t>History </a:t>
            </a:r>
            <a:r>
              <a:rPr lang="en-US" dirty="0"/>
              <a:t>demonstrates the danger of trade barriers. Hostility toward trade in 1930 led to the passage of the notorious Smoot-Hawley trade bill.</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67</a:t>
            </a:fld>
            <a:endParaRPr lang="en-US"/>
          </a:p>
        </p:txBody>
      </p:sp>
    </p:spTree>
    <p:extLst>
      <p:ext uri="{BB962C8B-B14F-4D97-AF65-F5344CB8AC3E}">
        <p14:creationId xmlns:p14="http://schemas.microsoft.com/office/powerpoint/2010/main" val="2022209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Smoot-Hawley Trade Bill of 1930 </a:t>
            </a:r>
            <a:endParaRPr lang="en-US" dirty="0"/>
          </a:p>
        </p:txBody>
      </p:sp>
      <p:sp>
        <p:nvSpPr>
          <p:cNvPr id="3" name="Content Placeholder 2"/>
          <p:cNvSpPr>
            <a:spLocks noGrp="1"/>
          </p:cNvSpPr>
          <p:nvPr>
            <p:ph sz="quarter" idx="1"/>
          </p:nvPr>
        </p:nvSpPr>
        <p:spPr/>
        <p:txBody>
          <a:bodyPr/>
          <a:lstStyle/>
          <a:p>
            <a:r>
              <a:rPr lang="en-US" sz="2700" dirty="0" smtClean="0"/>
              <a:t>The bill increased tariffs on more than 3200 goods by approximately 50 percent.</a:t>
            </a:r>
          </a:p>
          <a:p>
            <a:r>
              <a:rPr lang="en-US" sz="2700" dirty="0" smtClean="0"/>
              <a:t>The volume of trade declined sharply.</a:t>
            </a:r>
          </a:p>
          <a:p>
            <a:r>
              <a:rPr lang="en-US" sz="2700" dirty="0" smtClean="0"/>
              <a:t>The economy fell deeper into recession and the unemployment rate soared.</a:t>
            </a:r>
          </a:p>
          <a:p>
            <a:pPr lvl="1"/>
            <a:r>
              <a:rPr lang="en-US" dirty="0" smtClean="0"/>
              <a:t>Unemployment stood at 7.8 percent when the Smoot-Hawley bill was passed, but it ballooned to 23.6 percent of the labor force just two years later.</a:t>
            </a:r>
          </a:p>
          <a:p>
            <a:r>
              <a:rPr lang="en-US" sz="2700" dirty="0" smtClean="0"/>
              <a:t>The stock market, which had been above 280 at passage, fell below 90 in the two years following its passage. </a:t>
            </a:r>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Economic Freedom, Growth, and Income</a:t>
            </a:r>
            <a:endParaRPr lang="en-US" dirty="0"/>
          </a:p>
        </p:txBody>
      </p:sp>
      <p:sp>
        <p:nvSpPr>
          <p:cNvPr id="3" name="Content Placeholder 2"/>
          <p:cNvSpPr>
            <a:spLocks noGrp="1"/>
          </p:cNvSpPr>
          <p:nvPr>
            <p:ph sz="quarter" idx="1"/>
          </p:nvPr>
        </p:nvSpPr>
        <p:spPr/>
        <p:txBody>
          <a:bodyPr/>
          <a:lstStyle/>
          <a:p>
            <a:r>
              <a:rPr lang="en-US" sz="2700" dirty="0" smtClean="0"/>
              <a:t>The seven elements of this section imply that institutions and policies supportive of economic freedom will generate more rapid growth and lead to higher income levels. Is this really true?</a:t>
            </a:r>
          </a:p>
          <a:p>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467600" cy="3436751"/>
          </a:xfrm>
        </p:spPr>
        <p:txBody>
          <a:bodyPr>
            <a:normAutofit/>
          </a:bodyPr>
          <a:lstStyle/>
          <a:p>
            <a:r>
              <a:rPr lang="en-US" b="1" dirty="0" smtClean="0"/>
              <a:t>Element 1.</a:t>
            </a:r>
            <a:r>
              <a:rPr lang="en-US" dirty="0" smtClean="0"/>
              <a:t> Legal System</a:t>
            </a:r>
            <a:r>
              <a:rPr lang="en-US" dirty="0"/>
              <a:t>: </a:t>
            </a:r>
            <a:r>
              <a:rPr lang="en-US" dirty="0" smtClean="0"/>
              <a:t>The foundation </a:t>
            </a:r>
            <a:r>
              <a:rPr lang="en-US" dirty="0"/>
              <a:t>f</a:t>
            </a:r>
            <a:r>
              <a:rPr lang="en-US" dirty="0" smtClean="0"/>
              <a:t>or </a:t>
            </a:r>
            <a:r>
              <a:rPr lang="en-US" dirty="0"/>
              <a:t>e</a:t>
            </a:r>
            <a:r>
              <a:rPr lang="en-US" dirty="0" smtClean="0"/>
              <a:t>conomic </a:t>
            </a:r>
            <a:r>
              <a:rPr lang="en-US" dirty="0"/>
              <a:t>p</a:t>
            </a:r>
            <a:r>
              <a:rPr lang="en-US" dirty="0" smtClean="0"/>
              <a:t>rogress is </a:t>
            </a:r>
            <a:r>
              <a:rPr lang="en-US" dirty="0"/>
              <a:t>a l</a:t>
            </a:r>
            <a:r>
              <a:rPr lang="en-US" dirty="0" smtClean="0"/>
              <a:t>egal </a:t>
            </a:r>
            <a:r>
              <a:rPr lang="en-US" dirty="0"/>
              <a:t>s</a:t>
            </a:r>
            <a:r>
              <a:rPr lang="en-US" dirty="0" smtClean="0"/>
              <a:t>ystem </a:t>
            </a:r>
            <a:r>
              <a:rPr lang="en-US" dirty="0"/>
              <a:t>t</a:t>
            </a:r>
            <a:r>
              <a:rPr lang="en-US" dirty="0" smtClean="0"/>
              <a:t>hat </a:t>
            </a:r>
            <a:r>
              <a:rPr lang="en-US" dirty="0"/>
              <a:t>p</a:t>
            </a:r>
            <a:r>
              <a:rPr lang="en-US" dirty="0" smtClean="0"/>
              <a:t>rotects privately </a:t>
            </a:r>
            <a:r>
              <a:rPr lang="en-US" dirty="0"/>
              <a:t>o</a:t>
            </a:r>
            <a:r>
              <a:rPr lang="en-US" dirty="0" smtClean="0"/>
              <a:t>wned </a:t>
            </a:r>
            <a:r>
              <a:rPr lang="en-US" dirty="0"/>
              <a:t>p</a:t>
            </a:r>
            <a:r>
              <a:rPr lang="en-US" dirty="0" smtClean="0"/>
              <a:t>roperty </a:t>
            </a:r>
            <a:r>
              <a:rPr lang="en-US" dirty="0"/>
              <a:t>and e</a:t>
            </a:r>
            <a:r>
              <a:rPr lang="en-US" dirty="0" smtClean="0"/>
              <a:t>nforces </a:t>
            </a:r>
            <a:r>
              <a:rPr lang="en-US" dirty="0"/>
              <a:t>c</a:t>
            </a:r>
            <a:r>
              <a:rPr lang="en-US" dirty="0" smtClean="0"/>
              <a:t>ontracts </a:t>
            </a:r>
            <a:r>
              <a:rPr lang="en-US" dirty="0"/>
              <a:t>i</a:t>
            </a:r>
            <a:r>
              <a:rPr lang="en-US" dirty="0" smtClean="0"/>
              <a:t>n </a:t>
            </a:r>
            <a:r>
              <a:rPr lang="en-US" dirty="0"/>
              <a:t>a</a:t>
            </a:r>
            <a:r>
              <a:rPr lang="en-US" dirty="0" smtClean="0"/>
              <a:t>n </a:t>
            </a:r>
            <a:r>
              <a:rPr lang="en-US" dirty="0"/>
              <a:t>e</a:t>
            </a:r>
            <a:r>
              <a:rPr lang="en-US" dirty="0" smtClean="0"/>
              <a:t>venhanded </a:t>
            </a:r>
            <a:r>
              <a:rPr lang="en-US" dirty="0"/>
              <a:t>m</a:t>
            </a:r>
            <a:r>
              <a:rPr lang="en-US" dirty="0" smtClean="0"/>
              <a:t>anner</a:t>
            </a:r>
            <a:r>
              <a:rPr lang="en-US" dirty="0"/>
              <a:t>.</a:t>
            </a:r>
          </a:p>
        </p:txBody>
      </p:sp>
      <p:sp>
        <p:nvSpPr>
          <p:cNvPr id="3" name="Content Placeholder 2"/>
          <p:cNvSpPr>
            <a:spLocks noGrp="1"/>
          </p:cNvSpPr>
          <p:nvPr>
            <p:ph sz="quarter" idx="1"/>
          </p:nvPr>
        </p:nvSpPr>
        <p:spPr>
          <a:xfrm>
            <a:off x="762000" y="3886200"/>
            <a:ext cx="6858000" cy="2587752"/>
          </a:xfrm>
        </p:spPr>
        <p:txBody>
          <a:bodyPr/>
          <a:lstStyle/>
          <a:p>
            <a:pPr marL="0" indent="0">
              <a:buNone/>
            </a:pPr>
            <a:r>
              <a:rPr lang="en-US" i="1" dirty="0"/>
              <a:t>[A] private property regime makes people responsible for their own actions in the realm of material goods. Such a system therefore ensures that people experience the consequences of their own acts. </a:t>
            </a:r>
          </a:p>
          <a:p>
            <a:pPr marL="0" indent="0">
              <a:buNone/>
            </a:pPr>
            <a:r>
              <a:rPr lang="en-US" dirty="0" smtClean="0"/>
              <a:t>	      —Tom </a:t>
            </a:r>
            <a:r>
              <a:rPr lang="en-US" dirty="0" err="1" smtClean="0"/>
              <a:t>Bethell</a:t>
            </a:r>
            <a:r>
              <a:rPr lang="en-US" dirty="0" smtClean="0"/>
              <a:t>, Economic Journalist</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7</a:t>
            </a:fld>
            <a:endParaRPr lang="en-US"/>
          </a:p>
        </p:txBody>
      </p:sp>
    </p:spTree>
    <p:extLst>
      <p:ext uri="{BB962C8B-B14F-4D97-AF65-F5344CB8AC3E}">
        <p14:creationId xmlns:p14="http://schemas.microsoft.com/office/powerpoint/2010/main" val="206571137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304800" y="2278380"/>
            <a:ext cx="2133600" cy="2057400"/>
          </a:xfrm>
          <a:solidFill>
            <a:schemeClr val="accent1">
              <a:lumMod val="40000"/>
              <a:lumOff val="60000"/>
            </a:schemeClr>
          </a:solidFill>
        </p:spPr>
        <p:txBody>
          <a:bodyPr/>
          <a:lstStyle/>
          <a:p>
            <a:pPr marL="0" lvl="1">
              <a:spcBef>
                <a:spcPts val="600"/>
              </a:spcBef>
              <a:buSzPct val="70000"/>
              <a:buNone/>
            </a:pPr>
            <a:r>
              <a:rPr lang="en-US" sz="1800" dirty="0" smtClean="0"/>
              <a:t>The countries with the highest levels of economic freedom have the highest per capita GDP and growth rates.</a:t>
            </a:r>
          </a:p>
        </p:txBody>
      </p:sp>
      <p:sp>
        <p:nvSpPr>
          <p:cNvPr id="4" name="Slide Number Placeholder 3"/>
          <p:cNvSpPr>
            <a:spLocks noGrp="1"/>
          </p:cNvSpPr>
          <p:nvPr>
            <p:ph type="sldNum" sz="quarter" idx="12"/>
          </p:nvPr>
        </p:nvSpPr>
        <p:spPr/>
        <p:txBody>
          <a:bodyPr/>
          <a:lstStyle/>
          <a:p>
            <a:pPr>
              <a:defRPr/>
            </a:pPr>
            <a:fld id="{26F14747-9C45-418B-A952-BFA113E9DC17}" type="slidenum">
              <a:rPr lang="en-US" smtClean="0"/>
              <a:pPr>
                <a:defRPr/>
              </a:pPr>
              <a:t>70</a:t>
            </a:fld>
            <a:endParaRPr lang="en-US"/>
          </a:p>
        </p:txBody>
      </p:sp>
      <p:sp>
        <p:nvSpPr>
          <p:cNvPr id="11" name="Rectangle 10"/>
          <p:cNvSpPr/>
          <p:nvPr/>
        </p:nvSpPr>
        <p:spPr>
          <a:xfrm>
            <a:off x="304800" y="6642556"/>
            <a:ext cx="8686800" cy="215444"/>
          </a:xfrm>
          <a:prstGeom prst="rect">
            <a:avLst/>
          </a:prstGeom>
        </p:spPr>
        <p:txBody>
          <a:bodyPr wrap="square">
            <a:spAutoFit/>
          </a:bodyPr>
          <a:lstStyle/>
          <a:p>
            <a:pPr algn="ctr"/>
            <a:r>
              <a:rPr lang="en-US" sz="800" dirty="0" smtClean="0"/>
              <a:t>Source: Derived from World Bank, </a:t>
            </a:r>
            <a:r>
              <a:rPr lang="en-US" sz="800" i="1" dirty="0" smtClean="0"/>
              <a:t>World Development Indicators</a:t>
            </a:r>
            <a:r>
              <a:rPr lang="en-US" sz="800" dirty="0" smtClean="0"/>
              <a:t> and James Gwartney and Robert Lawson, </a:t>
            </a:r>
            <a:r>
              <a:rPr lang="en-US" sz="800" i="1" dirty="0" smtClean="0"/>
              <a:t>Economic Freedom of the World: 2015 Annual Report</a:t>
            </a:r>
            <a:r>
              <a:rPr lang="en-US" sz="800" dirty="0" smtClean="0"/>
              <a:t>.</a:t>
            </a:r>
            <a:endParaRPr lang="en-US" sz="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7890"/>
          <a:stretch/>
        </p:blipFill>
        <p:spPr>
          <a:xfrm>
            <a:off x="2667000" y="152400"/>
            <a:ext cx="5160252" cy="6309360"/>
          </a:xfrm>
          <a:prstGeom prst="roundRect">
            <a:avLst>
              <a:gd name="adj" fmla="val 2588"/>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37219527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181600"/>
            <a:ext cx="7467600" cy="1292352"/>
          </a:xfrm>
        </p:spPr>
        <p:txBody>
          <a:bodyPr/>
          <a:lstStyle/>
          <a:p>
            <a:r>
              <a:rPr lang="en-US" dirty="0" smtClean="0"/>
              <a:t>Average per capita income in the most free countries is nearly six times that of the least free countries.</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71</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6667"/>
          <a:stretch/>
        </p:blipFill>
        <p:spPr>
          <a:xfrm>
            <a:off x="666323" y="609600"/>
            <a:ext cx="7599169" cy="4389120"/>
          </a:xfrm>
          <a:prstGeom prst="roundRect">
            <a:avLst>
              <a:gd name="adj" fmla="val 3825"/>
            </a:avLst>
          </a:prstGeom>
          <a:ln>
            <a:solidFill>
              <a:schemeClr val="tx1"/>
            </a:solidFill>
          </a:ln>
          <a:effectLst>
            <a:outerShdw blurRad="50800" dist="76200" dir="2700000" algn="tl" rotWithShape="0">
              <a:prstClr val="black">
                <a:alpha val="40000"/>
              </a:prstClr>
            </a:outerShdw>
          </a:effectLst>
        </p:spPr>
      </p:pic>
      <p:sp>
        <p:nvSpPr>
          <p:cNvPr id="8" name="TextBox 7"/>
          <p:cNvSpPr txBox="1"/>
          <p:nvPr/>
        </p:nvSpPr>
        <p:spPr>
          <a:xfrm>
            <a:off x="666323" y="6487399"/>
            <a:ext cx="4613764" cy="246221"/>
          </a:xfrm>
          <a:prstGeom prst="rect">
            <a:avLst/>
          </a:prstGeom>
          <a:noFill/>
        </p:spPr>
        <p:txBody>
          <a:bodyPr wrap="none" rtlCol="0">
            <a:spAutoFit/>
          </a:bodyPr>
          <a:lstStyle/>
          <a:p>
            <a:r>
              <a:rPr lang="en-US" sz="1000" dirty="0" smtClean="0"/>
              <a:t>Source: Fraser Institute, </a:t>
            </a:r>
            <a:r>
              <a:rPr lang="en-US" sz="1000" i="1" dirty="0" smtClean="0"/>
              <a:t>Economic Freedom of the World: 2015 Annual Report</a:t>
            </a:r>
            <a:endParaRPr lang="en-US" sz="1000" i="1" dirty="0"/>
          </a:p>
        </p:txBody>
      </p:sp>
    </p:spTree>
    <p:extLst>
      <p:ext uri="{BB962C8B-B14F-4D97-AF65-F5344CB8AC3E}">
        <p14:creationId xmlns:p14="http://schemas.microsoft.com/office/powerpoint/2010/main" val="1098514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0"/>
            <a:ext cx="7467600" cy="1597152"/>
          </a:xfrm>
        </p:spPr>
        <p:txBody>
          <a:bodyPr/>
          <a:lstStyle/>
          <a:p>
            <a:r>
              <a:rPr lang="en-US" dirty="0" smtClean="0"/>
              <a:t>Economic growth leads to high levels of per capita income. Therefore, the higher rates of growth for the most free countries in this exhibit is not surprising</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72</a:t>
            </a:fld>
            <a:endParaRPr lang="en-US"/>
          </a:p>
        </p:txBody>
      </p:sp>
      <p:sp>
        <p:nvSpPr>
          <p:cNvPr id="8" name="TextBox 7"/>
          <p:cNvSpPr txBox="1"/>
          <p:nvPr/>
        </p:nvSpPr>
        <p:spPr>
          <a:xfrm>
            <a:off x="666323" y="6487399"/>
            <a:ext cx="6458819" cy="246221"/>
          </a:xfrm>
          <a:prstGeom prst="rect">
            <a:avLst/>
          </a:prstGeom>
          <a:noFill/>
        </p:spPr>
        <p:txBody>
          <a:bodyPr wrap="none" rtlCol="0">
            <a:spAutoFit/>
          </a:bodyPr>
          <a:lstStyle/>
          <a:p>
            <a:r>
              <a:rPr lang="en-US" sz="1000" dirty="0" smtClean="0"/>
              <a:t>Sources: Fraser Institute, </a:t>
            </a:r>
            <a:r>
              <a:rPr lang="en-US" sz="1000" i="1" dirty="0" smtClean="0"/>
              <a:t>Economic Freedom of the World: 2015 Annual Report</a:t>
            </a:r>
            <a:r>
              <a:rPr lang="en-US" sz="1000" dirty="0" smtClean="0"/>
              <a:t>, World Development Indicators</a:t>
            </a:r>
            <a:endParaRPr lang="en-US" sz="1000"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347"/>
          <a:stretch/>
        </p:blipFill>
        <p:spPr>
          <a:xfrm>
            <a:off x="630936" y="914400"/>
            <a:ext cx="7598664" cy="3255791"/>
          </a:xfrm>
          <a:prstGeom prst="roundRect">
            <a:avLst>
              <a:gd name="adj" fmla="val 3971"/>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08155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Institutions and Prosperity</a:t>
            </a:r>
            <a:endParaRPr lang="en-US" dirty="0"/>
          </a:p>
        </p:txBody>
      </p:sp>
      <p:sp>
        <p:nvSpPr>
          <p:cNvPr id="3" name="Content Placeholder 2"/>
          <p:cNvSpPr>
            <a:spLocks noGrp="1"/>
          </p:cNvSpPr>
          <p:nvPr>
            <p:ph sz="quarter" idx="1"/>
          </p:nvPr>
        </p:nvSpPr>
        <p:spPr/>
        <p:txBody>
          <a:bodyPr/>
          <a:lstStyle/>
          <a:p>
            <a:r>
              <a:rPr lang="en-US" dirty="0"/>
              <a:t>Countries with institutional arrangements that follow policies consistent with the seven sources of economic growth, grow more rapidly and achieve higher income levels</a:t>
            </a:r>
            <a:r>
              <a:rPr lang="en-US" dirty="0" smtClean="0"/>
              <a:t>.</a:t>
            </a:r>
          </a:p>
          <a:p>
            <a:r>
              <a:rPr lang="en-US" dirty="0" smtClean="0"/>
              <a:t>When </a:t>
            </a:r>
            <a:r>
              <a:rPr lang="en-US" dirty="0"/>
              <a:t>low-income countries get the institutions and policies right, they are able to achieve exceedingly high growth rates and narrow the income gap relative to high-income industrial nations</a:t>
            </a:r>
            <a:r>
              <a:rPr lang="en-US" dirty="0" smtClean="0"/>
              <a:t>.</a:t>
            </a:r>
          </a:p>
          <a:p>
            <a:pPr lvl="1"/>
            <a:r>
              <a:rPr lang="en-US" dirty="0" smtClean="0"/>
              <a:t>This </a:t>
            </a:r>
            <a:r>
              <a:rPr lang="en-US" dirty="0"/>
              <a:t>is a major contributing factor to the sharp reduction in poverty since 1980. In 2005, the world’s extreme poverty rate was 25 percent, down from 58 percent in 1980.</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73</a:t>
            </a:fld>
            <a:endParaRPr lang="en-US"/>
          </a:p>
        </p:txBody>
      </p:sp>
    </p:spTree>
    <p:extLst>
      <p:ext uri="{BB962C8B-B14F-4D97-AF65-F5344CB8AC3E}">
        <p14:creationId xmlns:p14="http://schemas.microsoft.com/office/powerpoint/2010/main" val="802779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7: Questions for Thought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a:t>Why are the implicit marginal tax rates (including both taxes owed and loss of transfer benefits) of those with  relatively low incomes so high? How does this influence income mobility in the United </a:t>
            </a:r>
            <a:r>
              <a:rPr lang="en-US" dirty="0" smtClean="0"/>
              <a:t>States?</a:t>
            </a:r>
          </a:p>
          <a:p>
            <a:pPr marL="457200" indent="-457200">
              <a:buFont typeface="+mj-lt"/>
              <a:buAutoNum type="arabicPeriod"/>
            </a:pPr>
            <a:endParaRPr lang="en-US" dirty="0" smtClean="0"/>
          </a:p>
          <a:p>
            <a:pPr marL="457200" indent="-457200">
              <a:buFont typeface="+mj-lt"/>
              <a:buAutoNum type="arabicPeriod"/>
            </a:pPr>
            <a:r>
              <a:rPr lang="en-US" dirty="0"/>
              <a:t>How have the barriers to international trade changed during the past three decades? What impact  have these changes had on the income levels of poor nations relative to those with higher incomes?</a:t>
            </a:r>
            <a:endParaRPr lang="en-US" dirty="0" smtClean="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74</a:t>
            </a:fld>
            <a:endParaRPr lang="en-US"/>
          </a:p>
        </p:txBody>
      </p:sp>
    </p:spTree>
    <p:extLst>
      <p:ext uri="{BB962C8B-B14F-4D97-AF65-F5344CB8AC3E}">
        <p14:creationId xmlns:p14="http://schemas.microsoft.com/office/powerpoint/2010/main" val="1063587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7: Questions for Thought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startAt="3"/>
            </a:pPr>
            <a:r>
              <a:rPr lang="en-US" dirty="0" smtClean="0"/>
              <a:t>What </a:t>
            </a:r>
            <a:r>
              <a:rPr lang="en-US" dirty="0"/>
              <a:t>was the central message of Part II of Common Sense Economics? Is this view correct? Is it widely understood by Americans?</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75</a:t>
            </a:fld>
            <a:endParaRPr lang="en-US"/>
          </a:p>
        </p:txBody>
      </p:sp>
    </p:spTree>
    <p:extLst>
      <p:ext uri="{BB962C8B-B14F-4D97-AF65-F5344CB8AC3E}">
        <p14:creationId xmlns:p14="http://schemas.microsoft.com/office/powerpoint/2010/main" val="151504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Property Rights</a:t>
            </a:r>
          </a:p>
        </p:txBody>
      </p:sp>
      <p:sp>
        <p:nvSpPr>
          <p:cNvPr id="3" name="Content Placeholder 2"/>
          <p:cNvSpPr>
            <a:spLocks noGrp="1"/>
          </p:cNvSpPr>
          <p:nvPr>
            <p:ph sz="quarter" idx="1"/>
          </p:nvPr>
        </p:nvSpPr>
        <p:spPr/>
        <p:txBody>
          <a:bodyPr/>
          <a:lstStyle/>
          <a:p>
            <a:r>
              <a:rPr lang="en-US" dirty="0"/>
              <a:t>Private ownership of property involves three things</a:t>
            </a:r>
            <a:r>
              <a:rPr lang="en-US" dirty="0" smtClean="0"/>
              <a:t>:</a:t>
            </a:r>
          </a:p>
          <a:p>
            <a:pPr lvl="1"/>
            <a:r>
              <a:rPr lang="en-US" dirty="0"/>
              <a:t>Exclusive use: Owners of private property can decide how their property will be used.</a:t>
            </a:r>
          </a:p>
          <a:p>
            <a:pPr lvl="1"/>
            <a:r>
              <a:rPr lang="en-US" dirty="0"/>
              <a:t>Protection against invaders: Others are prohibited from using the property without the owners permission.</a:t>
            </a:r>
          </a:p>
          <a:p>
            <a:pPr lvl="1"/>
            <a:r>
              <a:rPr lang="en-US" dirty="0"/>
              <a:t>Transferability: Owners have the right to buy, sell, or derive income from their land, natural resources, capital, and entrepreneurial talent</a:t>
            </a:r>
            <a:r>
              <a:rPr lang="en-US" dirty="0" smtClean="0"/>
              <a:t>.</a:t>
            </a:r>
          </a:p>
          <a:p>
            <a:pPr lvl="1"/>
            <a:endParaRPr lang="en-US" dirty="0"/>
          </a:p>
          <a:p>
            <a:r>
              <a:rPr lang="en-US" dirty="0"/>
              <a:t>Private ownership makes people accountable for their actions.</a:t>
            </a:r>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8</a:t>
            </a:fld>
            <a:endParaRPr lang="en-US"/>
          </a:p>
        </p:txBody>
      </p:sp>
    </p:spTree>
    <p:extLst>
      <p:ext uri="{BB962C8B-B14F-4D97-AF65-F5344CB8AC3E}">
        <p14:creationId xmlns:p14="http://schemas.microsoft.com/office/powerpoint/2010/main" val="9835494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Ownership and Incentives</a:t>
            </a:r>
            <a:endParaRPr lang="en-US" dirty="0"/>
          </a:p>
        </p:txBody>
      </p:sp>
      <p:sp>
        <p:nvSpPr>
          <p:cNvPr id="3" name="Content Placeholder 2"/>
          <p:cNvSpPr>
            <a:spLocks noGrp="1"/>
          </p:cNvSpPr>
          <p:nvPr>
            <p:ph sz="quarter" idx="1"/>
          </p:nvPr>
        </p:nvSpPr>
        <p:spPr/>
        <p:txBody>
          <a:bodyPr/>
          <a:lstStyle/>
          <a:p>
            <a:r>
              <a:rPr lang="en-US" dirty="0" smtClean="0"/>
              <a:t>The most important aspect of </a:t>
            </a:r>
            <a:r>
              <a:rPr lang="en-US" dirty="0"/>
              <a:t>private ownership is the incentives </a:t>
            </a:r>
            <a:r>
              <a:rPr lang="en-US" dirty="0" smtClean="0"/>
              <a:t>it creates. There </a:t>
            </a:r>
            <a:r>
              <a:rPr lang="en-US" dirty="0"/>
              <a:t>are four major reasons why </a:t>
            </a:r>
            <a:r>
              <a:rPr lang="en-US" dirty="0" smtClean="0"/>
              <a:t>private </a:t>
            </a:r>
            <a:r>
              <a:rPr lang="en-US" dirty="0"/>
              <a:t>ownership </a:t>
            </a:r>
            <a:r>
              <a:rPr lang="en-US" dirty="0" smtClean="0"/>
              <a:t>propels </a:t>
            </a:r>
            <a:r>
              <a:rPr lang="en-US" dirty="0"/>
              <a:t>economic growth and progress</a:t>
            </a:r>
            <a:r>
              <a:rPr lang="en-US" dirty="0" smtClean="0"/>
              <a:t>. Private ownership:</a:t>
            </a:r>
          </a:p>
          <a:p>
            <a:pPr marL="823913" lvl="1" indent="-457200">
              <a:buFont typeface="+mj-lt"/>
              <a:buAutoNum type="arabicPeriod"/>
            </a:pPr>
            <a:r>
              <a:rPr lang="en-US" dirty="0" smtClean="0"/>
              <a:t>provides </a:t>
            </a:r>
            <a:r>
              <a:rPr lang="en-US" dirty="0"/>
              <a:t>people with a strong incentive to maintain and care for </a:t>
            </a:r>
            <a:r>
              <a:rPr lang="en-US" dirty="0" smtClean="0"/>
              <a:t>their property.</a:t>
            </a:r>
          </a:p>
          <a:p>
            <a:pPr marL="823913" lvl="1" indent="-457200">
              <a:buFont typeface="+mj-lt"/>
              <a:buAutoNum type="arabicPeriod"/>
            </a:pPr>
            <a:r>
              <a:rPr lang="en-US" dirty="0" smtClean="0"/>
              <a:t>encourages </a:t>
            </a:r>
            <a:r>
              <a:rPr lang="en-US" dirty="0"/>
              <a:t>people to use and develop their property in ways others value highly</a:t>
            </a:r>
            <a:r>
              <a:rPr lang="en-US" dirty="0" smtClean="0"/>
              <a:t>.</a:t>
            </a:r>
          </a:p>
          <a:p>
            <a:pPr marL="823913" lvl="1" indent="-457200">
              <a:buFont typeface="+mj-lt"/>
              <a:buAutoNum type="arabicPeriod"/>
            </a:pPr>
            <a:r>
              <a:rPr lang="en-US" dirty="0" smtClean="0"/>
              <a:t>makes </a:t>
            </a:r>
            <a:r>
              <a:rPr lang="en-US" dirty="0"/>
              <a:t>owners legally responsible for damages imposed on others as the result of how their property is used</a:t>
            </a:r>
            <a:r>
              <a:rPr lang="en-US" dirty="0" smtClean="0"/>
              <a:t>.</a:t>
            </a:r>
          </a:p>
          <a:p>
            <a:pPr marL="823913" lvl="1" indent="-457200">
              <a:buFont typeface="+mj-lt"/>
              <a:buAutoNum type="arabicPeriod"/>
            </a:pPr>
            <a:r>
              <a:rPr lang="en-US" dirty="0" smtClean="0"/>
              <a:t>promotes </a:t>
            </a:r>
            <a:r>
              <a:rPr lang="en-US" dirty="0"/>
              <a:t>the conservation of resources for the </a:t>
            </a:r>
            <a:r>
              <a:rPr lang="en-US" dirty="0" smtClean="0"/>
              <a:t>future.</a:t>
            </a:r>
            <a:endParaRPr lang="en-US" dirty="0"/>
          </a:p>
        </p:txBody>
      </p:sp>
      <p:sp>
        <p:nvSpPr>
          <p:cNvPr id="4" name="Slide Number Placeholder 3"/>
          <p:cNvSpPr>
            <a:spLocks noGrp="1"/>
          </p:cNvSpPr>
          <p:nvPr>
            <p:ph type="sldNum" sz="quarter" idx="11"/>
          </p:nvPr>
        </p:nvSpPr>
        <p:spPr/>
        <p:txBody>
          <a:bodyPr/>
          <a:lstStyle/>
          <a:p>
            <a:pPr>
              <a:defRPr/>
            </a:pPr>
            <a:fld id="{26F14747-9C45-418B-A952-BFA113E9DC17}" type="slidenum">
              <a:rPr lang="en-US" smtClean="0"/>
              <a:pPr>
                <a:defRPr/>
              </a:pPr>
              <a:t>9</a:t>
            </a:fld>
            <a:endParaRPr lang="en-US"/>
          </a:p>
        </p:txBody>
      </p:sp>
    </p:spTree>
    <p:extLst>
      <p:ext uri="{BB962C8B-B14F-4D97-AF65-F5344CB8AC3E}">
        <p14:creationId xmlns:p14="http://schemas.microsoft.com/office/powerpoint/2010/main" val="1323449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Oriel</Template>
  <TotalTime>2587</TotalTime>
  <Words>5840</Words>
  <Application>Microsoft Macintosh PowerPoint</Application>
  <PresentationFormat>On-screen Show (4:3)</PresentationFormat>
  <Paragraphs>491</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Oriel</vt:lpstr>
      <vt:lpstr>Part 2: Seven Major Sources of Economic Progress</vt:lpstr>
      <vt:lpstr>Introduction to PowerPoint Slides</vt:lpstr>
      <vt:lpstr>Module 5: Property Rights and the Competitive Process</vt:lpstr>
      <vt:lpstr>Why Is Economic Growth Important? </vt:lpstr>
      <vt:lpstr>Per Capita Income: The last 1000 years</vt:lpstr>
      <vt:lpstr>Life Expectancy: The last 1000 years</vt:lpstr>
      <vt:lpstr>Element 1. Legal System: The foundation for economic progress is a legal system that protects privately owned property and enforces contracts in an evenhanded manner.</vt:lpstr>
      <vt:lpstr>Private Property Rights</vt:lpstr>
      <vt:lpstr>Private Ownership and Incentives</vt:lpstr>
      <vt:lpstr>Private Ownership and Doomsday Forecasts</vt:lpstr>
      <vt:lpstr>Private Ownership and Doomsday Forecasts continued…</vt:lpstr>
      <vt:lpstr>Legal System and Private Ownership</vt:lpstr>
      <vt:lpstr>Element 2. Competitive Markets: Competition promotes the efficient use of resources and provides the incentive for innovative improvements.</vt:lpstr>
      <vt:lpstr>The Competitive Process</vt:lpstr>
      <vt:lpstr>Consumers Rule!</vt:lpstr>
      <vt:lpstr>Competition and Innovation</vt:lpstr>
      <vt:lpstr>Competition, Business Structure, and Size of Firm</vt:lpstr>
      <vt:lpstr>Competition, Business, and Government</vt:lpstr>
      <vt:lpstr>Self-interest and Competition</vt:lpstr>
      <vt:lpstr>Module 5: Questions for Thought</vt:lpstr>
      <vt:lpstr>Module 5: Questions for Thought</vt:lpstr>
      <vt:lpstr>Module 6: Regulation, Capital Markets, and Monetary Stability</vt:lpstr>
      <vt:lpstr>Element 3. Limits on Government Regulation: Regulatory policies that reduce exchange and restrict competition impede economic progress.</vt:lpstr>
      <vt:lpstr>Regulation, Exchange, Competitiveness of Markets</vt:lpstr>
      <vt:lpstr>Economics of the Minimum Wage</vt:lpstr>
      <vt:lpstr>Minimum Wage and Poverty</vt:lpstr>
      <vt:lpstr>Occupational Licensing in the United States</vt:lpstr>
      <vt:lpstr>Occupational Licensing in the United States continued…</vt:lpstr>
      <vt:lpstr>Regulations and Economic Progress</vt:lpstr>
      <vt:lpstr>Element 4. An Efficient Capital Market: To Realize Its Potential, a Nation Must Have a Mechanism that Channels Capital into Wealth-Creating Projects.</vt:lpstr>
      <vt:lpstr>Capital Investment and Its Role in Growth</vt:lpstr>
      <vt:lpstr>Sound Institutions Matter.</vt:lpstr>
      <vt:lpstr>Investments: Productive and Unproductive</vt:lpstr>
      <vt:lpstr>Investments: Productive and Unproductive continued…</vt:lpstr>
      <vt:lpstr>Political Allocation of Investment</vt:lpstr>
      <vt:lpstr>Politics in the U.S. Mortgage Market</vt:lpstr>
      <vt:lpstr>Politics in the U.S. Mortgage Market continued…</vt:lpstr>
      <vt:lpstr>PowerPoint Presentation</vt:lpstr>
      <vt:lpstr>Secondary Effects of Mortgage Market Regulations</vt:lpstr>
      <vt:lpstr>Secondary Effects of Mortgage Market Regulations continued…</vt:lpstr>
      <vt:lpstr>Element 5. Monetary Stability: A stable monetary policy is essential for the control of inflation, efficient allocation of investment, and achievement of economic stability.</vt:lpstr>
      <vt:lpstr>Money</vt:lpstr>
      <vt:lpstr>Money Serves Three Primary Functions</vt:lpstr>
      <vt:lpstr>Measurement and Control of Money</vt:lpstr>
      <vt:lpstr>The Value of Money</vt:lpstr>
      <vt:lpstr>The Linkages Between Various Rates of Growth of the Money Supply and Inflation</vt:lpstr>
      <vt:lpstr>Monetary Policy and Economic Stability</vt:lpstr>
      <vt:lpstr>Monetary Policy and the Great Recession</vt:lpstr>
      <vt:lpstr>Monetary Policy and the Great Recession Continued…</vt:lpstr>
      <vt:lpstr>Module 6: Questions for Thought</vt:lpstr>
      <vt:lpstr>Module 6: Questions for Thought</vt:lpstr>
      <vt:lpstr>Module 7: Impact of Taxes and International Trade</vt:lpstr>
      <vt:lpstr>Element 6. Low Tax Rates: People produce more when they can keep more of what they earn.</vt:lpstr>
      <vt:lpstr>Marginal Tax Rates and Incentive to Earn</vt:lpstr>
      <vt:lpstr>Major Tax Reductions: Historical Examples</vt:lpstr>
      <vt:lpstr>Tax Policy and the Great Depression</vt:lpstr>
      <vt:lpstr>High Implicit Marginal Tax Rates</vt:lpstr>
      <vt:lpstr>Element 7. Free Trade: people achieve higher incomes when they are free to trade with people in other countries.</vt:lpstr>
      <vt:lpstr>Key principle of International Trade</vt:lpstr>
      <vt:lpstr>Gains from International Trade</vt:lpstr>
      <vt:lpstr>Government Barriers to Trade</vt:lpstr>
      <vt:lpstr>The Link Between Imports and Exports</vt:lpstr>
      <vt:lpstr>Is the United States a free trade country?</vt:lpstr>
      <vt:lpstr>Globalization and Poverty</vt:lpstr>
      <vt:lpstr>Globalization and Poverty continued…</vt:lpstr>
      <vt:lpstr>Motivation for Trade Barriers: Earnings Inequality</vt:lpstr>
      <vt:lpstr>Motivation for Trade Barriers: Special Interest Politics</vt:lpstr>
      <vt:lpstr>The Smoot-Hawley Trade Bill of 1930 </vt:lpstr>
      <vt:lpstr>Economic Freedom, Growth, and Income</vt:lpstr>
      <vt:lpstr>PowerPoint Presentation</vt:lpstr>
      <vt:lpstr>PowerPoint Presentation</vt:lpstr>
      <vt:lpstr>PowerPoint Presentation</vt:lpstr>
      <vt:lpstr>Economic Institutions and Prosperity</vt:lpstr>
      <vt:lpstr>Module 7: Questions for Thought</vt:lpstr>
      <vt:lpstr>Module 7: Questions for Thought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Tawni Hunt Ferrarini, PhD</dc:creator>
  <cp:lastModifiedBy>Signè Thomas</cp:lastModifiedBy>
  <cp:revision>184</cp:revision>
  <dcterms:created xsi:type="dcterms:W3CDTF">2010-08-25T18:42:11Z</dcterms:created>
  <dcterms:modified xsi:type="dcterms:W3CDTF">2016-01-05T15:50:34Z</dcterms:modified>
</cp:coreProperties>
</file>