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 id="2147483752" r:id="rId2"/>
  </p:sldMasterIdLst>
  <p:notesMasterIdLst>
    <p:notesMasterId r:id="rId97"/>
  </p:notesMasterIdLst>
  <p:handoutMasterIdLst>
    <p:handoutMasterId r:id="rId98"/>
  </p:handoutMasterIdLst>
  <p:sldIdLst>
    <p:sldId id="321" r:id="rId3"/>
    <p:sldId id="389" r:id="rId4"/>
    <p:sldId id="257" r:id="rId5"/>
    <p:sldId id="322" r:id="rId6"/>
    <p:sldId id="396" r:id="rId7"/>
    <p:sldId id="323" r:id="rId8"/>
    <p:sldId id="397" r:id="rId9"/>
    <p:sldId id="259" r:id="rId10"/>
    <p:sldId id="398" r:id="rId11"/>
    <p:sldId id="324" r:id="rId12"/>
    <p:sldId id="325" r:id="rId13"/>
    <p:sldId id="400" r:id="rId14"/>
    <p:sldId id="326" r:id="rId15"/>
    <p:sldId id="327" r:id="rId16"/>
    <p:sldId id="404" r:id="rId17"/>
    <p:sldId id="328" r:id="rId18"/>
    <p:sldId id="329" r:id="rId19"/>
    <p:sldId id="330" r:id="rId20"/>
    <p:sldId id="331" r:id="rId21"/>
    <p:sldId id="332" r:id="rId22"/>
    <p:sldId id="388" r:id="rId23"/>
    <p:sldId id="270" r:id="rId24"/>
    <p:sldId id="272" r:id="rId25"/>
    <p:sldId id="334" r:id="rId26"/>
    <p:sldId id="336" r:id="rId27"/>
    <p:sldId id="337" r:id="rId28"/>
    <p:sldId id="401" r:id="rId29"/>
    <p:sldId id="405" r:id="rId30"/>
    <p:sldId id="338" r:id="rId31"/>
    <p:sldId id="275" r:id="rId32"/>
    <p:sldId id="339" r:id="rId33"/>
    <p:sldId id="276" r:id="rId34"/>
    <p:sldId id="342" r:id="rId35"/>
    <p:sldId id="340" r:id="rId36"/>
    <p:sldId id="278" r:id="rId37"/>
    <p:sldId id="406" r:id="rId38"/>
    <p:sldId id="279" r:id="rId39"/>
    <p:sldId id="343" r:id="rId40"/>
    <p:sldId id="344" r:id="rId41"/>
    <p:sldId id="345" r:id="rId42"/>
    <p:sldId id="284" r:id="rId43"/>
    <p:sldId id="347" r:id="rId44"/>
    <p:sldId id="286" r:id="rId45"/>
    <p:sldId id="287" r:id="rId46"/>
    <p:sldId id="288" r:id="rId47"/>
    <p:sldId id="348" r:id="rId48"/>
    <p:sldId id="392" r:id="rId49"/>
    <p:sldId id="390" r:id="rId50"/>
    <p:sldId id="395" r:id="rId51"/>
    <p:sldId id="393" r:id="rId52"/>
    <p:sldId id="394" r:id="rId53"/>
    <p:sldId id="391" r:id="rId54"/>
    <p:sldId id="349" r:id="rId55"/>
    <p:sldId id="360" r:id="rId56"/>
    <p:sldId id="361" r:id="rId57"/>
    <p:sldId id="362" r:id="rId58"/>
    <p:sldId id="409" r:id="rId59"/>
    <p:sldId id="408" r:id="rId60"/>
    <p:sldId id="402" r:id="rId61"/>
    <p:sldId id="364" r:id="rId62"/>
    <p:sldId id="365" r:id="rId63"/>
    <p:sldId id="366" r:id="rId64"/>
    <p:sldId id="367" r:id="rId65"/>
    <p:sldId id="293" r:id="rId66"/>
    <p:sldId id="369" r:id="rId67"/>
    <p:sldId id="381" r:id="rId68"/>
    <p:sldId id="382" r:id="rId69"/>
    <p:sldId id="311" r:id="rId70"/>
    <p:sldId id="319" r:id="rId71"/>
    <p:sldId id="383" r:id="rId72"/>
    <p:sldId id="384" r:id="rId73"/>
    <p:sldId id="314" r:id="rId74"/>
    <p:sldId id="385" r:id="rId75"/>
    <p:sldId id="316" r:id="rId76"/>
    <p:sldId id="317" r:id="rId77"/>
    <p:sldId id="386" r:id="rId78"/>
    <p:sldId id="375" r:id="rId79"/>
    <p:sldId id="377" r:id="rId80"/>
    <p:sldId id="411" r:id="rId81"/>
    <p:sldId id="376" r:id="rId82"/>
    <p:sldId id="370" r:id="rId83"/>
    <p:sldId id="296" r:id="rId84"/>
    <p:sldId id="297" r:id="rId85"/>
    <p:sldId id="298" r:id="rId86"/>
    <p:sldId id="371" r:id="rId87"/>
    <p:sldId id="302" r:id="rId88"/>
    <p:sldId id="373" r:id="rId89"/>
    <p:sldId id="378" r:id="rId90"/>
    <p:sldId id="303" r:id="rId91"/>
    <p:sldId id="304" r:id="rId92"/>
    <p:sldId id="379" r:id="rId93"/>
    <p:sldId id="307" r:id="rId94"/>
    <p:sldId id="308" r:id="rId95"/>
    <p:sldId id="410" r:id="rId9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7FB9"/>
    <a:srgbClr val="000000"/>
    <a:srgbClr val="D137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207" autoAdjust="0"/>
    <p:restoredTop sz="86389" autoAdjust="0"/>
  </p:normalViewPr>
  <p:slideViewPr>
    <p:cSldViewPr>
      <p:cViewPr>
        <p:scale>
          <a:sx n="82" d="100"/>
          <a:sy n="82" d="100"/>
        </p:scale>
        <p:origin x="893" y="82"/>
      </p:cViewPr>
      <p:guideLst>
        <p:guide orient="horz" pos="2160"/>
        <p:guide pos="2880"/>
      </p:guideLst>
    </p:cSldViewPr>
  </p:slideViewPr>
  <p:outlineViewPr>
    <p:cViewPr>
      <p:scale>
        <a:sx n="33" d="100"/>
        <a:sy n="33" d="100"/>
      </p:scale>
      <p:origin x="0" y="-20131"/>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tableStyles" Target="tableStyle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C12A53-1D3E-40B5-8AA0-A96B9A4D424B}" type="datetimeFigureOut">
              <a:rPr lang="en-US" smtClean="0"/>
              <a:t>8/16/2024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4023A0-7455-4C6E-A6E1-99B853E9EB9D}" type="slidenum">
              <a:rPr lang="en-US" smtClean="0"/>
              <a:t>‹#›</a:t>
            </a:fld>
            <a:endParaRPr lang="en-US"/>
          </a:p>
        </p:txBody>
      </p:sp>
    </p:spTree>
    <p:extLst>
      <p:ext uri="{BB962C8B-B14F-4D97-AF65-F5344CB8AC3E}">
        <p14:creationId xmlns:p14="http://schemas.microsoft.com/office/powerpoint/2010/main" val="425622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71593-FA21-436D-8518-DFDB5BC2F73C}" type="datetimeFigureOut">
              <a:rPr lang="en-US" smtClean="0"/>
              <a:pPr/>
              <a:t>8/16/2024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EDA1A-D692-415F-AA20-46F8D469CC58}" type="slidenum">
              <a:rPr lang="en-US" smtClean="0"/>
              <a:pPr/>
              <a:t>‹#›</a:t>
            </a:fld>
            <a:endParaRPr lang="en-US"/>
          </a:p>
        </p:txBody>
      </p:sp>
    </p:spTree>
    <p:extLst>
      <p:ext uri="{BB962C8B-B14F-4D97-AF65-F5344CB8AC3E}">
        <p14:creationId xmlns:p14="http://schemas.microsoft.com/office/powerpoint/2010/main" val="166085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E7289FD-3AFE-49B8-842C-2D74A26549DF}" type="slidenum">
              <a:rPr lang="en-US" smtClean="0"/>
              <a:pPr>
                <a:defRPr/>
              </a:pPr>
              <a:t>1</a:t>
            </a:fld>
            <a:endParaRPr lang="en-US"/>
          </a:p>
        </p:txBody>
      </p:sp>
    </p:spTree>
    <p:extLst>
      <p:ext uri="{BB962C8B-B14F-4D97-AF65-F5344CB8AC3E}">
        <p14:creationId xmlns:p14="http://schemas.microsoft.com/office/powerpoint/2010/main" val="1140384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Ec</a:t>
            </a:r>
            <a:endParaRPr lang="en-US" dirty="0"/>
          </a:p>
        </p:txBody>
      </p:sp>
      <p:sp>
        <p:nvSpPr>
          <p:cNvPr id="4" name="Slide Number Placeholder 3"/>
          <p:cNvSpPr>
            <a:spLocks noGrp="1"/>
          </p:cNvSpPr>
          <p:nvPr>
            <p:ph type="sldNum" sz="quarter" idx="5"/>
          </p:nvPr>
        </p:nvSpPr>
        <p:spPr/>
        <p:txBody>
          <a:bodyPr/>
          <a:lstStyle/>
          <a:p>
            <a:fld id="{D8CEDA1A-D692-415F-AA20-46F8D469CC58}" type="slidenum">
              <a:rPr lang="en-US" smtClean="0"/>
              <a:pPr/>
              <a:t>4</a:t>
            </a:fld>
            <a:endParaRPr lang="en-US"/>
          </a:p>
        </p:txBody>
      </p:sp>
    </p:spTree>
    <p:extLst>
      <p:ext uri="{BB962C8B-B14F-4D97-AF65-F5344CB8AC3E}">
        <p14:creationId xmlns:p14="http://schemas.microsoft.com/office/powerpoint/2010/main" val="157661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EDA1A-D692-415F-AA20-46F8D469CC58}" type="slidenum">
              <a:rPr lang="en-US" smtClean="0"/>
              <a:pPr/>
              <a:t>23</a:t>
            </a:fld>
            <a:endParaRPr lang="en-US"/>
          </a:p>
        </p:txBody>
      </p:sp>
    </p:spTree>
    <p:extLst>
      <p:ext uri="{BB962C8B-B14F-4D97-AF65-F5344CB8AC3E}">
        <p14:creationId xmlns:p14="http://schemas.microsoft.com/office/powerpoint/2010/main" val="101681409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a:solidFill>
            <a:schemeClr val="tx2">
              <a:lumMod val="75000"/>
            </a:schemeClr>
          </a:solidFill>
        </p:grpSpPr>
        <p:sp>
          <p:nvSpPr>
            <p:cNvPr id="11" name="Oval 10"/>
            <p:cNvSpPr/>
            <p:nvPr/>
          </p:nvSpPr>
          <p:spPr>
            <a:xfrm>
              <a:off x="9685338" y="4460675"/>
              <a:ext cx="1080904" cy="1080902"/>
            </a:xfrm>
            <a:prstGeom prst="ellipse">
              <a:avLst/>
            </a:prstGeom>
            <a:grpFill/>
            <a:ln w="25400" cap="flat" cmpd="sng" algn="ctr">
              <a:noFill/>
              <a:prstDash val="solid"/>
            </a:ln>
            <a:effectLst/>
          </p:spPr>
        </p:sp>
        <p:sp>
          <p:nvSpPr>
            <p:cNvPr id="12" name="Oval 11"/>
            <p:cNvSpPr/>
            <p:nvPr/>
          </p:nvSpPr>
          <p:spPr>
            <a:xfrm>
              <a:off x="9793429" y="4568765"/>
              <a:ext cx="864723" cy="864722"/>
            </a:xfrm>
            <a:prstGeom prst="ellipse">
              <a:avLst/>
            </a:prstGeom>
            <a:grp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a:xfrm>
            <a:off x="5911730" y="6272785"/>
            <a:ext cx="2455164" cy="365125"/>
          </a:xfrm>
        </p:spPr>
        <p:txBody>
          <a:bodyPr/>
          <a:lstStyle/>
          <a:p>
            <a:endParaRPr lang="en-US" dirty="0"/>
          </a:p>
        </p:txBody>
      </p:sp>
      <p:sp>
        <p:nvSpPr>
          <p:cNvPr id="5" name="Footer Placeholder 4"/>
          <p:cNvSpPr>
            <a:spLocks noGrp="1"/>
          </p:cNvSpPr>
          <p:nvPr>
            <p:ph type="ftr" sz="quarter" idx="11"/>
          </p:nvPr>
        </p:nvSpPr>
        <p:spPr>
          <a:xfrm>
            <a:off x="812805" y="6272785"/>
            <a:ext cx="4745736" cy="365125"/>
          </a:xfrm>
        </p:spPr>
        <p:txBody>
          <a:bodyPr/>
          <a:lstStyle/>
          <a:p>
            <a:endParaRPr lang="en-US" dirty="0"/>
          </a:p>
        </p:txBody>
      </p:sp>
      <p:sp>
        <p:nvSpPr>
          <p:cNvPr id="6" name="Slide Number Placeholder 5"/>
          <p:cNvSpPr>
            <a:spLocks noGrp="1"/>
          </p:cNvSpPr>
          <p:nvPr>
            <p:ph type="sldNum" sz="quarter" idx="12"/>
          </p:nvPr>
        </p:nvSpPr>
        <p:spPr>
          <a:xfrm>
            <a:off x="7244280" y="4227195"/>
            <a:ext cx="895401" cy="640080"/>
          </a:xfrm>
          <a:solidFill>
            <a:schemeClr val="tx2"/>
          </a:solidFill>
        </p:spPr>
        <p:txBody>
          <a:bodyPr/>
          <a:lstStyle>
            <a:lvl1pPr>
              <a:defRPr sz="2800" b="1"/>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017781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eaLnBrk="1" latinLnBrk="0" hangingPunct="1"/>
            <a:fld id="{FA4A265E-D831-4D3C-9134-055B112CD971}" type="datetime1">
              <a:rPr lang="en-US" smtClean="0"/>
              <a:pPr algn="r" eaLnBrk="1" latinLnBrk="0" hangingPunct="1"/>
              <a:t>8/16/2024</a:t>
            </a:fld>
            <a:endParaRPr lang="en-US" dirty="0">
              <a:solidFill>
                <a:schemeClr val="tx2"/>
              </a:solidFill>
            </a:endParaRP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409341718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eaLnBrk="1" latinLnBrk="0" hangingPunct="1"/>
            <a:fld id="{FA4A265E-D831-4D3C-9134-055B112CD971}" type="datetime1">
              <a:rPr lang="en-US" smtClean="0"/>
              <a:pPr algn="r" eaLnBrk="1" latinLnBrk="0" hangingPunct="1"/>
              <a:t>8/16/2024</a:t>
            </a:fld>
            <a:endParaRPr lang="en-US" dirty="0">
              <a:solidFill>
                <a:schemeClr val="tx2"/>
              </a:solidFill>
            </a:endParaRP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230097730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8CAFE-71F5-086F-D4C2-0AC986CA419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CB156F-0701-C0AE-497A-E389CACF784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ADD954-791D-23E5-811C-5DBEFBF62E4B}"/>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5" name="Footer Placeholder 4">
            <a:extLst>
              <a:ext uri="{FF2B5EF4-FFF2-40B4-BE49-F238E27FC236}">
                <a16:creationId xmlns:a16="http://schemas.microsoft.com/office/drawing/2014/main" id="{72EB4227-6F4E-4526-990D-46DB88D55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DCB8B-6FF0-D590-F0D1-1C9C98C406BD}"/>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4123896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A2F87-59FD-B0A0-180D-9EA497FADD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D7BB90-79EF-4FCE-1AD0-9611F0CEB8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4EC14F-9558-E91E-FC16-62AE5F8B7FF0}"/>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5" name="Footer Placeholder 4">
            <a:extLst>
              <a:ext uri="{FF2B5EF4-FFF2-40B4-BE49-F238E27FC236}">
                <a16:creationId xmlns:a16="http://schemas.microsoft.com/office/drawing/2014/main" id="{74E6AB0A-F8F7-B8F5-4261-B0C455FCCE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3D224C-517C-3AD0-C4C5-9F73D31B1931}"/>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1280222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5A134-4FE0-D09C-CF24-0FB0EB7D8B8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DA5DE5-22B0-D32F-93C1-D6C8D2F41A9C}"/>
              </a:ext>
            </a:extLst>
          </p:cNvPr>
          <p:cNvSpPr>
            <a:spLocks noGrp="1"/>
          </p:cNvSpPr>
          <p:nvPr>
            <p:ph type="body" idx="1"/>
          </p:nvPr>
        </p:nvSpPr>
        <p:spPr>
          <a:xfrm>
            <a:off x="623888" y="4589463"/>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10D703-537E-A652-8692-02F90A81B276}"/>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5" name="Footer Placeholder 4">
            <a:extLst>
              <a:ext uri="{FF2B5EF4-FFF2-40B4-BE49-F238E27FC236}">
                <a16:creationId xmlns:a16="http://schemas.microsoft.com/office/drawing/2014/main" id="{DA98E5FA-9EE2-E323-571B-FBF457594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A8367-1607-2F5D-082E-03746DDEAFEE}"/>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2359828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3653-7DFD-4CA3-1D85-C95898593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356905-EFE0-50E6-2203-C85C8AE8E3FE}"/>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FC1744-83A6-72D9-F588-B13A7406BACF}"/>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91C3C1-EB26-1E0E-08DB-058252A55E71}"/>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6" name="Footer Placeholder 5">
            <a:extLst>
              <a:ext uri="{FF2B5EF4-FFF2-40B4-BE49-F238E27FC236}">
                <a16:creationId xmlns:a16="http://schemas.microsoft.com/office/drawing/2014/main" id="{3CCF1CF3-9ADF-814F-2D6D-7819D7ECD6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C92493-8F02-690F-E529-934DF958B8C5}"/>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966175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4C9C-F859-327C-4596-DEC2155E158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6D1CEE-A5CF-B2D5-7715-C4FF6C8F598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585D90-8E72-E706-F369-C1CD53E733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428E8C-A04F-269E-A8F7-CAFCD7A0E1C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3FEF23-8F1B-F5DC-6598-DD98062188B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88DA9E-5A1E-CE0E-D665-19CEC09FEE21}"/>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8" name="Footer Placeholder 7">
            <a:extLst>
              <a:ext uri="{FF2B5EF4-FFF2-40B4-BE49-F238E27FC236}">
                <a16:creationId xmlns:a16="http://schemas.microsoft.com/office/drawing/2014/main" id="{290C118A-C58E-2CC6-1675-09BE2AE6E9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C7C4DA-9B99-848D-87C2-D556DC65BBBA}"/>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2944146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328F-6ED7-36E0-D0AA-109974D547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1A775E-1B48-FC0F-7130-E33D5E8C7684}"/>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4" name="Footer Placeholder 3">
            <a:extLst>
              <a:ext uri="{FF2B5EF4-FFF2-40B4-BE49-F238E27FC236}">
                <a16:creationId xmlns:a16="http://schemas.microsoft.com/office/drawing/2014/main" id="{2F0C0863-1FCE-D3DC-C7A1-117612A7FB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79D84D-E36B-2E16-5C80-5F83CC6E7DE1}"/>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32603041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EEF3BA-263B-C45C-2BA9-4EDEEB6FC082}"/>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3" name="Footer Placeholder 2">
            <a:extLst>
              <a:ext uri="{FF2B5EF4-FFF2-40B4-BE49-F238E27FC236}">
                <a16:creationId xmlns:a16="http://schemas.microsoft.com/office/drawing/2014/main" id="{D482B9C3-A55A-146F-B88E-EA0112CF1D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BF0BB7-C05C-D494-611D-B95D4BD26BA1}"/>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1644053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753D7-9DC5-1033-05A9-978CF7A0FCC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350DF2-30F1-869A-6DA4-68CD8530D07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D2945D-7AFF-AF97-592C-AF60B3AAF42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832E76-A9F6-D7CC-545A-BD302B7A13BE}"/>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6" name="Footer Placeholder 5">
            <a:extLst>
              <a:ext uri="{FF2B5EF4-FFF2-40B4-BE49-F238E27FC236}">
                <a16:creationId xmlns:a16="http://schemas.microsoft.com/office/drawing/2014/main" id="{47AE17D2-C378-ED9F-DDB4-4EB8FD9093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D18B01-BC79-0091-3EB1-D55549471A3D}"/>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16101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lgn="r" eaLnBrk="1" latinLnBrk="0" hangingPunct="1"/>
            <a:endParaRPr lang="en-US" dirty="0">
              <a:solidFill>
                <a:schemeClr val="tx2"/>
              </a:solidFill>
            </a:endParaRP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15170883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EE0C0-3B3B-2142-48C5-93BA9DCC491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31B31C-7912-BE84-AD42-BF5A1CDE9D5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7F3E3F-BD21-5C93-AE4A-C8F2AF5ADE6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12193B-AB1D-79F7-41B3-BBBE4EBF6671}"/>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6" name="Footer Placeholder 5">
            <a:extLst>
              <a:ext uri="{FF2B5EF4-FFF2-40B4-BE49-F238E27FC236}">
                <a16:creationId xmlns:a16="http://schemas.microsoft.com/office/drawing/2014/main" id="{F2015551-77F5-F331-A1A4-4E6723DCD4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EE0FA-0793-EBAE-8052-08969EA15933}"/>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14951940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FE898-29CF-CD81-6C35-0AA9A08F28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0127E9-ED87-F56B-61C5-65DB84EFB8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EAAB6-71CB-A3B7-EDDB-39E7A8FC941B}"/>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5" name="Footer Placeholder 4">
            <a:extLst>
              <a:ext uri="{FF2B5EF4-FFF2-40B4-BE49-F238E27FC236}">
                <a16:creationId xmlns:a16="http://schemas.microsoft.com/office/drawing/2014/main" id="{0A6C31AB-794C-9790-BA60-81801FDE2D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A998F8-0FF0-E269-5B06-CED4D09B6B0C}"/>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769409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D3582B-CC3F-9891-CC64-26A50E48F63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5949E1-B7BD-0601-D276-46AC52773171}"/>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991BF-9C09-1723-5282-BAFAC3319E99}"/>
              </a:ext>
            </a:extLst>
          </p:cNvPr>
          <p:cNvSpPr>
            <a:spLocks noGrp="1"/>
          </p:cNvSpPr>
          <p:nvPr>
            <p:ph type="dt" sz="half" idx="10"/>
          </p:nvPr>
        </p:nvSpPr>
        <p:spPr/>
        <p:txBody>
          <a:bodyPr/>
          <a:lstStyle/>
          <a:p>
            <a:fld id="{179A454F-EF79-4D3B-B9C1-4A36C294FC5C}" type="datetimeFigureOut">
              <a:rPr lang="en-US" smtClean="0"/>
              <a:t>8/18/2024</a:t>
            </a:fld>
            <a:endParaRPr lang="en-US"/>
          </a:p>
        </p:txBody>
      </p:sp>
      <p:sp>
        <p:nvSpPr>
          <p:cNvPr id="5" name="Footer Placeholder 4">
            <a:extLst>
              <a:ext uri="{FF2B5EF4-FFF2-40B4-BE49-F238E27FC236}">
                <a16:creationId xmlns:a16="http://schemas.microsoft.com/office/drawing/2014/main" id="{CF094477-6DB0-2C36-7D0E-52174D2C6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6BDE7-4F44-67C7-6DF4-655245A057C0}"/>
              </a:ext>
            </a:extLst>
          </p:cNvPr>
          <p:cNvSpPr>
            <a:spLocks noGrp="1"/>
          </p:cNvSpPr>
          <p:nvPr>
            <p:ph type="sldNum" sz="quarter" idx="12"/>
          </p:nvPr>
        </p:nvSpPr>
        <p:spPr/>
        <p:txBody>
          <a:bodyPr/>
          <a:lstStyle/>
          <a:p>
            <a:fld id="{56A56A47-0661-4CF9-8969-3C490269383F}" type="slidenum">
              <a:rPr lang="en-US" smtClean="0"/>
              <a:t>‹#›</a:t>
            </a:fld>
            <a:endParaRPr lang="en-US"/>
          </a:p>
        </p:txBody>
      </p:sp>
    </p:spTree>
    <p:extLst>
      <p:ext uri="{BB962C8B-B14F-4D97-AF65-F5344CB8AC3E}">
        <p14:creationId xmlns:p14="http://schemas.microsoft.com/office/powerpoint/2010/main" val="2069173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9A694AB9-2042-4B92-A126-B242D3C54E5E}" type="datetime1">
              <a:rPr lang="en-US" smtClean="0"/>
              <a:pPr/>
              <a:t>8/16/2024</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dirty="0"/>
          </a:p>
        </p:txBody>
      </p:sp>
      <p:grpSp>
        <p:nvGrpSpPr>
          <p:cNvPr id="8" name="Group 7"/>
          <p:cNvGrpSpPr>
            <a:grpSpLocks noChangeAspect="1"/>
          </p:cNvGrpSpPr>
          <p:nvPr/>
        </p:nvGrpSpPr>
        <p:grpSpPr>
          <a:xfrm>
            <a:off x="633862" y="2430623"/>
            <a:ext cx="914400" cy="914400"/>
            <a:chOff x="9685338" y="4460675"/>
            <a:chExt cx="1080904" cy="1080902"/>
          </a:xfrm>
          <a:solidFill>
            <a:schemeClr val="tx2">
              <a:lumMod val="75000"/>
            </a:schemeClr>
          </a:solidFill>
        </p:grpSpPr>
        <p:sp>
          <p:nvSpPr>
            <p:cNvPr id="9" name="Oval 8"/>
            <p:cNvSpPr/>
            <p:nvPr/>
          </p:nvSpPr>
          <p:spPr>
            <a:xfrm>
              <a:off x="9685338" y="4460675"/>
              <a:ext cx="1080904" cy="1080902"/>
            </a:xfrm>
            <a:prstGeom prst="ellipse">
              <a:avLst/>
            </a:prstGeom>
            <a:grpFill/>
            <a:ln w="25400" cap="flat" cmpd="sng" algn="ctr">
              <a:noFill/>
              <a:prstDash val="solid"/>
            </a:ln>
            <a:effectLst/>
          </p:spPr>
        </p:sp>
        <p:sp>
          <p:nvSpPr>
            <p:cNvPr id="10" name="Oval 9"/>
            <p:cNvSpPr/>
            <p:nvPr/>
          </p:nvSpPr>
          <p:spPr>
            <a:xfrm>
              <a:off x="9793429" y="4568765"/>
              <a:ext cx="864723" cy="864722"/>
            </a:xfrm>
            <a:prstGeom prst="ellipse">
              <a:avLst/>
            </a:prstGeom>
            <a:grp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2BBB5E19-F10A-4C2F-BF6F-11C513378A2E}" type="slidenum">
              <a:rPr kumimoji="0" lang="en-US" smtClean="0"/>
              <a:pPr/>
              <a:t>‹#›</a:t>
            </a:fld>
            <a:endParaRPr kumimoji="0" lang="en-US" dirty="0"/>
          </a:p>
        </p:txBody>
      </p:sp>
    </p:spTree>
    <p:extLst>
      <p:ext uri="{BB962C8B-B14F-4D97-AF65-F5344CB8AC3E}">
        <p14:creationId xmlns:p14="http://schemas.microsoft.com/office/powerpoint/2010/main" val="277814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eaLnBrk="1" latinLnBrk="0" hangingPunct="1"/>
            <a:endParaRPr lang="en-US" dirty="0">
              <a:solidFill>
                <a:schemeClr val="tx2"/>
              </a:solidFill>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2087751882"/>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eaLnBrk="1" latinLnBrk="0" hangingPunct="1"/>
            <a:fld id="{FA4A265E-D831-4D3C-9134-055B112CD971}" type="datetime1">
              <a:rPr lang="en-US" smtClean="0"/>
              <a:pPr algn="r" eaLnBrk="1" latinLnBrk="0" hangingPunct="1"/>
              <a:t>8/16/2024</a:t>
            </a:fld>
            <a:endParaRPr lang="en-US" dirty="0">
              <a:solidFill>
                <a:schemeClr val="tx2"/>
              </a:solidFill>
            </a:endParaRP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2238405172"/>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lgn="r" eaLnBrk="1" latinLnBrk="0" hangingPunct="1"/>
            <a:fld id="{C5B60221-C6E7-45E1-84B6-376268D0E7F3}" type="datetime1">
              <a:rPr lang="en-US" smtClean="0"/>
              <a:pPr algn="r" eaLnBrk="1" latinLnBrk="0" hangingPunct="1"/>
              <a:t>8/16/2024</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Tree>
    <p:extLst>
      <p:ext uri="{BB962C8B-B14F-4D97-AF65-F5344CB8AC3E}">
        <p14:creationId xmlns:p14="http://schemas.microsoft.com/office/powerpoint/2010/main" val="318613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93C96-D6F0-46D5-86D7-47B8785F47E1}" type="datetime1">
              <a:rPr lang="en-US" smtClean="0"/>
              <a:pPr/>
              <a:t>8/16/2024</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extLst>
      <p:ext uri="{BB962C8B-B14F-4D97-AF65-F5344CB8AC3E}">
        <p14:creationId xmlns:p14="http://schemas.microsoft.com/office/powerpoint/2010/main" val="137014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lgn="r" eaLnBrk="1" latinLnBrk="0" hangingPunct="1"/>
            <a:fld id="{FA4A265E-D831-4D3C-9134-055B112CD971}" type="datetime1">
              <a:rPr lang="en-US" smtClean="0"/>
              <a:pPr algn="r" eaLnBrk="1" latinLnBrk="0" hangingPunct="1"/>
              <a:t>8/16/2024</a:t>
            </a:fld>
            <a:endParaRPr lang="en-US" dirty="0">
              <a:solidFill>
                <a:schemeClr val="tx2"/>
              </a:solidFill>
            </a:endParaRPr>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1103114402"/>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lgn="r" eaLnBrk="1" latinLnBrk="0" hangingPunct="1"/>
            <a:fld id="{87D32EC0-6E91-44BF-9F12-AFF2A4C6E22A}" type="datetime1">
              <a:rPr lang="en-US" smtClean="0"/>
              <a:pPr algn="r" eaLnBrk="1" latinLnBrk="0" hangingPunct="1"/>
              <a:t>8/16/2024</a:t>
            </a:fld>
            <a:endParaRPr lang="en-US"/>
          </a:p>
        </p:txBody>
      </p:sp>
      <p:sp>
        <p:nvSpPr>
          <p:cNvPr id="10" name="Slide Number Placeholder 9"/>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a:p>
        </p:txBody>
      </p:sp>
      <p:sp>
        <p:nvSpPr>
          <p:cNvPr id="5" name="Footer Placeholder 4">
            <a:extLst>
              <a:ext uri="{FF2B5EF4-FFF2-40B4-BE49-F238E27FC236}">
                <a16:creationId xmlns:a16="http://schemas.microsoft.com/office/drawing/2014/main" id="{D5392B32-195B-1E15-DB89-C01F03EE5CDB}"/>
              </a:ext>
            </a:extLst>
          </p:cNvPr>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122285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4000"/>
                <a:satMod val="80000"/>
                <a:lumMod val="106000"/>
              </a:schemeClr>
            </a:gs>
            <a:gs pos="100000">
              <a:schemeClr val="bg2">
                <a:shade val="80000"/>
              </a:schemeClr>
            </a:gs>
          </a:gsLst>
          <a:path path="circle">
            <a:fillToRect l="43000" r="43000" b="100000"/>
          </a:path>
          <a:tileRect/>
        </a:gradFill>
        <a:effectLst/>
      </p:bgPr>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a:solidFill>
            <a:schemeClr val="tx2"/>
          </a:solidFill>
        </p:grpSpPr>
        <p:sp>
          <p:nvSpPr>
            <p:cNvPr id="8" name="Oval 7"/>
            <p:cNvSpPr>
              <a:spLocks noChangeAspect="1"/>
            </p:cNvSpPr>
            <p:nvPr/>
          </p:nvSpPr>
          <p:spPr>
            <a:xfrm>
              <a:off x="8532189" y="5068824"/>
              <a:ext cx="393192" cy="393192"/>
            </a:xfrm>
            <a:prstGeom prst="ellipse">
              <a:avLst/>
            </a:prstGeom>
            <a:gr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grp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lgn="r" eaLnBrk="1" latinLnBrk="0" hangingPunct="1"/>
            <a:endParaRPr lang="en-US" dirty="0">
              <a:solidFill>
                <a:schemeClr val="tx2"/>
              </a:solidFill>
            </a:endParaRPr>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223962635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dt="0"/>
  <p:txStyles>
    <p:titleStyle>
      <a:lvl1pPr algn="l" defTabSz="914400" rtl="0" eaLnBrk="1" latinLnBrk="0" hangingPunct="1">
        <a:lnSpc>
          <a:spcPct val="90000"/>
        </a:lnSpc>
        <a:spcBef>
          <a:spcPct val="0"/>
        </a:spcBef>
        <a:buNone/>
        <a:defRPr sz="4200" b="0" kern="1200" cap="all" baseline="0">
          <a:blipFill>
            <a:blip r:embed="rId13">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BEA4D2-833D-7EAD-DDB2-851AFDB8FE2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D0365C-2DE5-B451-2CB0-9CF352984FB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DF0F5A-0AEE-89D1-3B8B-AD8E2D671E7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79A454F-EF79-4D3B-B9C1-4A36C294FC5C}" type="datetimeFigureOut">
              <a:rPr lang="en-US" smtClean="0"/>
              <a:t>8/18/2024</a:t>
            </a:fld>
            <a:endParaRPr lang="en-US"/>
          </a:p>
        </p:txBody>
      </p:sp>
      <p:sp>
        <p:nvSpPr>
          <p:cNvPr id="5" name="Footer Placeholder 4">
            <a:extLst>
              <a:ext uri="{FF2B5EF4-FFF2-40B4-BE49-F238E27FC236}">
                <a16:creationId xmlns:a16="http://schemas.microsoft.com/office/drawing/2014/main" id="{42087665-0932-CD50-1122-C7C145F46B4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8BCEF7A-E5AF-FC5D-6FE9-071DB67386C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A56A47-0661-4CF9-8969-3C490269383F}" type="slidenum">
              <a:rPr lang="en-US" smtClean="0"/>
              <a:t>‹#›</a:t>
            </a:fld>
            <a:endParaRPr lang="en-US"/>
          </a:p>
        </p:txBody>
      </p:sp>
    </p:spTree>
    <p:extLst>
      <p:ext uri="{BB962C8B-B14F-4D97-AF65-F5344CB8AC3E}">
        <p14:creationId xmlns:p14="http://schemas.microsoft.com/office/powerpoint/2010/main" val="2974044001"/>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ommonsenseeconomics.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issolve.com/stock-photo/Cashier-giving-receipt-customer-supermarket-royalty-free-image/101-D985-83-278"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990600"/>
            <a:ext cx="7010400" cy="1600200"/>
          </a:xfrm>
        </p:spPr>
        <p:txBody>
          <a:bodyPr anchor="t">
            <a:noAutofit/>
          </a:bodyPr>
          <a:lstStyle/>
          <a:p>
            <a:pPr>
              <a:defRPr/>
            </a:pPr>
            <a:r>
              <a:rPr lang="en-US" sz="3200" dirty="0"/>
              <a:t>Part 1: Twelve Key Elements of Economics</a:t>
            </a:r>
          </a:p>
        </p:txBody>
      </p:sp>
      <p:sp>
        <p:nvSpPr>
          <p:cNvPr id="8195" name="Subtitle 2"/>
          <p:cNvSpPr>
            <a:spLocks noGrp="1"/>
          </p:cNvSpPr>
          <p:nvPr>
            <p:ph type="subTitle" idx="1"/>
          </p:nvPr>
        </p:nvSpPr>
        <p:spPr>
          <a:xfrm>
            <a:off x="2953426" y="3001387"/>
            <a:ext cx="4910730" cy="1905000"/>
          </a:xfrm>
        </p:spPr>
        <p:txBody>
          <a:bodyPr>
            <a:normAutofit/>
          </a:bodyPr>
          <a:lstStyle/>
          <a:p>
            <a:pPr eaLnBrk="1" hangingPunct="1"/>
            <a:r>
              <a:rPr lang="en-US" sz="2200" dirty="0"/>
              <a:t>Common Sense Economics ~</a:t>
            </a:r>
            <a:br>
              <a:rPr lang="en-US" sz="2200" dirty="0"/>
            </a:br>
            <a:r>
              <a:rPr lang="en-US" sz="2200" dirty="0">
                <a:solidFill>
                  <a:schemeClr val="tx1">
                    <a:lumMod val="50000"/>
                    <a:lumOff val="50000"/>
                  </a:schemeClr>
                </a:solidFill>
              </a:rPr>
              <a:t>What Everyone Should Know About Wealth and Prosperity</a:t>
            </a:r>
            <a:br>
              <a:rPr lang="en-US" sz="2200" dirty="0"/>
            </a:br>
            <a:br>
              <a:rPr lang="en-US" sz="2400" dirty="0"/>
            </a:br>
            <a:endParaRPr lang="en-US" sz="2400" dirty="0"/>
          </a:p>
        </p:txBody>
      </p:sp>
      <p:pic>
        <p:nvPicPr>
          <p:cNvPr id="8196" name="Picture 4"/>
          <p:cNvPicPr>
            <a:picLocks noGrp="1" noChangeAspect="1"/>
          </p:cNvPicPr>
          <p:nvPr isPhoto="1"/>
        </p:nvPicPr>
        <p:blipFill>
          <a:blip r:embed="rId3" cstate="print">
            <a:extLst>
              <a:ext uri="{28A0092B-C50C-407E-A947-70E740481C1C}">
                <a14:useLocalDpi xmlns:a14="http://schemas.microsoft.com/office/drawing/2010/main" val="0"/>
              </a:ext>
            </a:extLst>
          </a:blip>
          <a:srcRect/>
          <a:stretch/>
        </p:blipFill>
        <p:spPr bwMode="auto">
          <a:xfrm>
            <a:off x="1564592" y="3001387"/>
            <a:ext cx="1360842" cy="2103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Footer Placeholder 3"/>
          <p:cNvSpPr txBox="1">
            <a:spLocks/>
          </p:cNvSpPr>
          <p:nvPr/>
        </p:nvSpPr>
        <p:spPr>
          <a:xfrm rot="5400000" flipV="1">
            <a:off x="4914900" y="5149334"/>
            <a:ext cx="457200" cy="3048000"/>
          </a:xfrm>
          <a:prstGeom prst="rect">
            <a:avLst/>
          </a:prstGeom>
        </p:spPr>
        <p:txBody>
          <a:bodyPr vert="vert" anchor="ctr"/>
          <a:lstStyle/>
          <a:p>
            <a:pPr fontAlgn="auto">
              <a:spcBef>
                <a:spcPts val="0"/>
              </a:spcBef>
              <a:spcAft>
                <a:spcPts val="0"/>
              </a:spcAft>
              <a:defRPr/>
            </a:pPr>
            <a:r>
              <a:rPr lang="en-US" sz="1200" dirty="0">
                <a:latin typeface="+mn-lt"/>
                <a:hlinkClick r:id="rId4"/>
              </a:rPr>
              <a:t>http://CommonSenseEconomics.com/</a:t>
            </a:r>
            <a:r>
              <a:rPr lang="en-US" sz="1200" dirty="0">
                <a:latin typeface="+mn-lt"/>
              </a:rPr>
              <a:t> </a:t>
            </a:r>
          </a:p>
        </p:txBody>
      </p:sp>
    </p:spTree>
    <p:extLst>
      <p:ext uri="{BB962C8B-B14F-4D97-AF65-F5344CB8AC3E}">
        <p14:creationId xmlns:p14="http://schemas.microsoft.com/office/powerpoint/2010/main" val="131299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Price change </a:t>
            </a:r>
            <a:r>
              <a:rPr lang="en-US" dirty="0"/>
              <a:t>alters the incentives confronted by both buyers and sellers. For example,</a:t>
            </a:r>
          </a:p>
          <a:p>
            <a:pPr lvl="1"/>
            <a:r>
              <a:rPr lang="en-US" dirty="0"/>
              <a:t>Higher prices will encourage buyers to purchase less.</a:t>
            </a:r>
          </a:p>
          <a:p>
            <a:pPr lvl="1"/>
            <a:r>
              <a:rPr lang="en-US" dirty="0"/>
              <a:t>Higher prices will encourage sellers to supply more.</a:t>
            </a:r>
          </a:p>
          <a:p>
            <a:r>
              <a:rPr lang="en-US" dirty="0"/>
              <a:t>When </a:t>
            </a:r>
            <a:r>
              <a:rPr lang="en-US" b="1" dirty="0"/>
              <a:t>excess demand </a:t>
            </a:r>
            <a:r>
              <a:rPr lang="en-US" dirty="0"/>
              <a:t>exists, consumers want to buy more than sellers are willing to supply at a particular price. So, price will usually rise.</a:t>
            </a:r>
          </a:p>
          <a:p>
            <a:pPr lvl="1"/>
            <a:r>
              <a:rPr lang="en-US" dirty="0"/>
              <a:t>The </a:t>
            </a:r>
            <a:r>
              <a:rPr lang="en-US" b="1" dirty="0"/>
              <a:t>price increase </a:t>
            </a:r>
            <a:r>
              <a:rPr lang="en-US" dirty="0"/>
              <a:t>will entice producers to </a:t>
            </a:r>
            <a:r>
              <a:rPr lang="en-US" b="1" dirty="0"/>
              <a:t>increase the quantity supplied </a:t>
            </a:r>
            <a:r>
              <a:rPr lang="en-US" dirty="0"/>
              <a:t>while, simultaneously </a:t>
            </a:r>
            <a:r>
              <a:rPr lang="en-US" b="1" dirty="0"/>
              <a:t>decrease the quantity purchased </a:t>
            </a:r>
            <a:r>
              <a:rPr lang="en-US" dirty="0"/>
              <a:t>as consumers buy less.</a:t>
            </a:r>
          </a:p>
          <a:p>
            <a:pPr lvl="1"/>
            <a:r>
              <a:rPr lang="en-US" dirty="0"/>
              <a:t>The </a:t>
            </a:r>
            <a:r>
              <a:rPr lang="en-US" b="1" dirty="0"/>
              <a:t>price increase will cease </a:t>
            </a:r>
            <a:r>
              <a:rPr lang="en-US" dirty="0"/>
              <a:t>when the quantity demanded is brought into balance with quantity demanded.</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10</a:t>
            </a:fld>
            <a:endParaRPr kumimoji="0" lang="en-US" dirty="0"/>
          </a:p>
        </p:txBody>
      </p:sp>
      <p:sp>
        <p:nvSpPr>
          <p:cNvPr id="7" name="Title 1">
            <a:extLst>
              <a:ext uri="{FF2B5EF4-FFF2-40B4-BE49-F238E27FC236}">
                <a16:creationId xmlns:a16="http://schemas.microsoft.com/office/drawing/2014/main" id="{7F78F416-FEE8-54DE-3D92-D4172F558CAF}"/>
              </a:ext>
            </a:extLst>
          </p:cNvPr>
          <p:cNvSpPr txBox="1">
            <a:spLocks/>
          </p:cNvSpPr>
          <p:nvPr/>
        </p:nvSpPr>
        <p:spPr>
          <a:xfrm>
            <a:off x="685800" y="304800"/>
            <a:ext cx="6934200" cy="1143000"/>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3800" b="1" dirty="0">
                <a:solidFill>
                  <a:schemeClr val="tx1"/>
                </a:solidFill>
              </a:rPr>
              <a:t>EXCESS DEMAND: </a:t>
            </a:r>
          </a:p>
          <a:p>
            <a:r>
              <a:rPr lang="en-US" sz="3800" b="1" dirty="0">
                <a:solidFill>
                  <a:schemeClr val="tx1"/>
                </a:solidFill>
              </a:rPr>
              <a:t>Incentives in the marketplace</a:t>
            </a:r>
            <a:endParaRPr lang="en-US" sz="3800" dirty="0">
              <a:solidFill>
                <a:schemeClr val="tx1"/>
              </a:solidFill>
            </a:endParaRPr>
          </a:p>
        </p:txBody>
      </p:sp>
    </p:spTree>
    <p:extLst>
      <p:ext uri="{BB962C8B-B14F-4D97-AF65-F5344CB8AC3E}">
        <p14:creationId xmlns:p14="http://schemas.microsoft.com/office/powerpoint/2010/main" val="286335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t>Question: </a:t>
            </a:r>
            <a:r>
              <a:rPr lang="en-US" dirty="0"/>
              <a:t>How can price change eliminate excess supply in the marketplace?</a:t>
            </a:r>
          </a:p>
          <a:p>
            <a:r>
              <a:rPr lang="en-US" dirty="0"/>
              <a:t>There was a time when dairy farmers in the European Union supplied more milk than consumers demanded at the prevailing market price. This is an example of </a:t>
            </a:r>
            <a:r>
              <a:rPr lang="en-US" b="1" dirty="0"/>
              <a:t>excess supply</a:t>
            </a:r>
            <a:r>
              <a:rPr lang="en-US" dirty="0"/>
              <a:t> in the market. </a:t>
            </a:r>
          </a:p>
          <a:p>
            <a:r>
              <a:rPr lang="en-US" dirty="0"/>
              <a:t>Explain </a:t>
            </a:r>
            <a:r>
              <a:rPr lang="en-US" b="1" dirty="0"/>
              <a:t>how a change in the price </a:t>
            </a:r>
            <a:r>
              <a:rPr lang="en-US" dirty="0"/>
              <a:t>of milk might help </a:t>
            </a:r>
            <a:r>
              <a:rPr lang="en-US" b="1" dirty="0"/>
              <a:t>eliminate the excess supply</a:t>
            </a:r>
            <a:r>
              <a:rPr lang="en-US" dirty="0"/>
              <a:t>, highlighting the impact on milk producers and consumers.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11</a:t>
            </a:fld>
            <a:endParaRPr kumimoji="0" lang="en-US"/>
          </a:p>
        </p:txBody>
      </p:sp>
      <p:sp>
        <p:nvSpPr>
          <p:cNvPr id="8" name="Title 1">
            <a:extLst>
              <a:ext uri="{FF2B5EF4-FFF2-40B4-BE49-F238E27FC236}">
                <a16:creationId xmlns:a16="http://schemas.microsoft.com/office/drawing/2014/main" id="{19266912-AC66-3A56-051F-CFD1CEC8E569}"/>
              </a:ext>
            </a:extLst>
          </p:cNvPr>
          <p:cNvSpPr txBox="1">
            <a:spLocks/>
          </p:cNvSpPr>
          <p:nvPr/>
        </p:nvSpPr>
        <p:spPr>
          <a:xfrm>
            <a:off x="685800" y="304800"/>
            <a:ext cx="6934200" cy="1143000"/>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3800" b="1" dirty="0">
                <a:solidFill>
                  <a:schemeClr val="tx1"/>
                </a:solidFill>
              </a:rPr>
              <a:t>EXCESS SUPPLY: </a:t>
            </a:r>
          </a:p>
          <a:p>
            <a:r>
              <a:rPr lang="en-US" sz="3800" b="1" dirty="0">
                <a:solidFill>
                  <a:schemeClr val="tx1"/>
                </a:solidFill>
              </a:rPr>
              <a:t>Incentives in the marketplace</a:t>
            </a:r>
            <a:endParaRPr lang="en-US" sz="3800" dirty="0">
              <a:solidFill>
                <a:schemeClr val="tx1"/>
              </a:solidFill>
            </a:endParaRPr>
          </a:p>
        </p:txBody>
      </p:sp>
    </p:spTree>
    <p:extLst>
      <p:ext uri="{BB962C8B-B14F-4D97-AF65-F5344CB8AC3E}">
        <p14:creationId xmlns:p14="http://schemas.microsoft.com/office/powerpoint/2010/main" val="1449221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001000" cy="1143000"/>
          </a:xfrm>
        </p:spPr>
        <p:txBody>
          <a:bodyPr>
            <a:normAutofit fontScale="90000"/>
          </a:bodyPr>
          <a:lstStyle/>
          <a:p>
            <a:r>
              <a:rPr lang="en-US" b="1" dirty="0"/>
              <a:t>EXCESS SUPPLY: </a:t>
            </a:r>
            <a:br>
              <a:rPr lang="en-US" b="1" dirty="0"/>
            </a:br>
            <a:r>
              <a:rPr lang="en-US" sz="3600" b="1" dirty="0"/>
              <a:t>The Role of Incentives and Prices in Market Coordination</a:t>
            </a:r>
            <a:endParaRPr lang="en-US" sz="3600" dirty="0"/>
          </a:p>
        </p:txBody>
      </p:sp>
      <p:sp>
        <p:nvSpPr>
          <p:cNvPr id="3" name="Content Placeholder 2"/>
          <p:cNvSpPr>
            <a:spLocks noGrp="1"/>
          </p:cNvSpPr>
          <p:nvPr>
            <p:ph idx="1"/>
          </p:nvPr>
        </p:nvSpPr>
        <p:spPr/>
        <p:txBody>
          <a:bodyPr>
            <a:normAutofit/>
          </a:bodyPr>
          <a:lstStyle/>
          <a:p>
            <a:r>
              <a:rPr lang="en-US" b="1" dirty="0"/>
              <a:t>The problem of excess supply:  </a:t>
            </a:r>
            <a:r>
              <a:rPr lang="en-US" dirty="0"/>
              <a:t>Excess supply exists when producers supply more than consumers are willing to purchase at the prevailing price. </a:t>
            </a:r>
            <a:endParaRPr lang="en-US" b="1" dirty="0"/>
          </a:p>
          <a:p>
            <a:r>
              <a:rPr lang="en-US" b="1" dirty="0"/>
              <a:t>Solution: </a:t>
            </a:r>
            <a:r>
              <a:rPr lang="en-US" dirty="0"/>
              <a:t>Producers can lower price to entice consumers to purchase more milk.</a:t>
            </a:r>
          </a:p>
          <a:p>
            <a:r>
              <a:rPr lang="en-US" dirty="0"/>
              <a:t>A lower market price results in an increase in the quantity demanded of milk by consumers and a decrease in the quantity supplied by producers.</a:t>
            </a:r>
          </a:p>
          <a:p>
            <a:r>
              <a:rPr lang="en-US" dirty="0"/>
              <a:t>The price will continue to drop until the market is in balance with quantity demanded matching quantity supplied and there is no excess supply. </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12</a:t>
            </a:fld>
            <a:endParaRPr kumimoji="0" lang="en-US"/>
          </a:p>
        </p:txBody>
      </p:sp>
    </p:spTree>
    <p:extLst>
      <p:ext uri="{BB962C8B-B14F-4D97-AF65-F5344CB8AC3E}">
        <p14:creationId xmlns:p14="http://schemas.microsoft.com/office/powerpoint/2010/main" val="1084308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Incentives and Political Action</a:t>
            </a:r>
          </a:p>
        </p:txBody>
      </p:sp>
      <p:sp>
        <p:nvSpPr>
          <p:cNvPr id="3" name="Content Placeholder 2"/>
          <p:cNvSpPr>
            <a:spLocks noGrp="1"/>
          </p:cNvSpPr>
          <p:nvPr>
            <p:ph idx="1"/>
          </p:nvPr>
        </p:nvSpPr>
        <p:spPr/>
        <p:txBody>
          <a:bodyPr>
            <a:normAutofit/>
          </a:bodyPr>
          <a:lstStyle/>
          <a:p>
            <a:r>
              <a:rPr lang="en-US" dirty="0"/>
              <a:t>Incentives affect political as well as market choices.</a:t>
            </a:r>
          </a:p>
          <a:p>
            <a:r>
              <a:rPr lang="en-US" b="1" dirty="0"/>
              <a:t>Voters </a:t>
            </a:r>
            <a:r>
              <a:rPr lang="en-US" dirty="0"/>
              <a:t>will consider how the expected actions of candidates will affect their personal well-being.</a:t>
            </a:r>
          </a:p>
          <a:p>
            <a:r>
              <a:rPr lang="en-US" b="1" dirty="0"/>
              <a:t>Politicians </a:t>
            </a:r>
            <a:r>
              <a:rPr lang="en-US" dirty="0"/>
              <a:t>will consider how their positions will affect their chances of being elected, getting re-elected, and other political aspirations.</a:t>
            </a:r>
          </a:p>
          <a:p>
            <a:r>
              <a:rPr lang="en-US" b="1" dirty="0"/>
              <a:t>Why do people run for office? Make political contributions? Volunteer for political campaigns?</a:t>
            </a:r>
          </a:p>
          <a:p>
            <a:r>
              <a:rPr lang="en-US" dirty="0"/>
              <a:t>Incentives provide the answers in all cases.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13</a:t>
            </a:fld>
            <a:endParaRPr kumimoji="0" lang="en-US"/>
          </a:p>
        </p:txBody>
      </p:sp>
    </p:spTree>
    <p:extLst>
      <p:ext uri="{BB962C8B-B14F-4D97-AF65-F5344CB8AC3E}">
        <p14:creationId xmlns:p14="http://schemas.microsoft.com/office/powerpoint/2010/main" val="1142440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71816" cy="1143000"/>
          </a:xfrm>
        </p:spPr>
        <p:txBody>
          <a:bodyPr>
            <a:normAutofit fontScale="90000"/>
          </a:bodyPr>
          <a:lstStyle/>
          <a:p>
            <a:r>
              <a:rPr lang="en-US" dirty="0"/>
              <a:t>The Myth of Greed-Driven Incentives</a:t>
            </a:r>
          </a:p>
        </p:txBody>
      </p:sp>
      <p:sp>
        <p:nvSpPr>
          <p:cNvPr id="3" name="Content Placeholder 2"/>
          <p:cNvSpPr>
            <a:spLocks noGrp="1"/>
          </p:cNvSpPr>
          <p:nvPr>
            <p:ph idx="1"/>
          </p:nvPr>
        </p:nvSpPr>
        <p:spPr/>
        <p:txBody>
          <a:bodyPr>
            <a:normAutofit/>
          </a:bodyPr>
          <a:lstStyle/>
          <a:p>
            <a:r>
              <a:rPr lang="en-US" dirty="0"/>
              <a:t>Some people think that incentives matter</a:t>
            </a:r>
            <a:r>
              <a:rPr lang="en-US" i="1" dirty="0"/>
              <a:t> only</a:t>
            </a:r>
            <a:r>
              <a:rPr lang="en-US" dirty="0"/>
              <a:t> when people are greedy and selfish. This is false.</a:t>
            </a:r>
          </a:p>
          <a:p>
            <a:endParaRPr lang="en-US" dirty="0"/>
          </a:p>
          <a:p>
            <a:r>
              <a:rPr lang="en-US" dirty="0"/>
              <a:t>Changes in costs and benefits will influence the actions of everyone, from the altruistic to the greedy.</a:t>
            </a:r>
          </a:p>
          <a:p>
            <a:pPr lvl="1"/>
            <a:r>
              <a:rPr lang="en-US" dirty="0"/>
              <a:t>Both the selfish and the altruistic person will be more likely to attempt to rescue a child in a shallow swimming pool than in the rapid currents approaching the edge of Niagara Falls.</a:t>
            </a:r>
          </a:p>
          <a:p>
            <a:pPr lvl="1"/>
            <a:r>
              <a:rPr lang="en-US" dirty="0"/>
              <a:t>Both are more likely to donate their gently-used clothes rather than their best clothes.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14</a:t>
            </a:fld>
            <a:endParaRPr kumimoji="0" lang="en-US"/>
          </a:p>
        </p:txBody>
      </p:sp>
    </p:spTree>
    <p:extLst>
      <p:ext uri="{BB962C8B-B14F-4D97-AF65-F5344CB8AC3E}">
        <p14:creationId xmlns:p14="http://schemas.microsoft.com/office/powerpoint/2010/main" val="173363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128F3-A8F4-BA54-214F-2F5B02A46359}"/>
              </a:ext>
            </a:extLst>
          </p:cNvPr>
          <p:cNvSpPr>
            <a:spLocks noGrp="1"/>
          </p:cNvSpPr>
          <p:nvPr>
            <p:ph type="title"/>
          </p:nvPr>
        </p:nvSpPr>
        <p:spPr/>
        <p:txBody>
          <a:bodyPr/>
          <a:lstStyle/>
          <a:p>
            <a:r>
              <a:rPr lang="en-US" dirty="0"/>
              <a:t>Self-interest Guides behavior</a:t>
            </a:r>
          </a:p>
        </p:txBody>
      </p:sp>
      <p:sp>
        <p:nvSpPr>
          <p:cNvPr id="3" name="Content Placeholder 2">
            <a:extLst>
              <a:ext uri="{FF2B5EF4-FFF2-40B4-BE49-F238E27FC236}">
                <a16:creationId xmlns:a16="http://schemas.microsoft.com/office/drawing/2014/main" id="{346E74BF-C8A2-BA5F-7A9A-F575F9EFA6C0}"/>
              </a:ext>
            </a:extLst>
          </p:cNvPr>
          <p:cNvSpPr>
            <a:spLocks noGrp="1"/>
          </p:cNvSpPr>
          <p:nvPr>
            <p:ph idx="1"/>
          </p:nvPr>
        </p:nvSpPr>
        <p:spPr/>
        <p:txBody>
          <a:bodyPr>
            <a:normAutofit/>
          </a:bodyPr>
          <a:lstStyle/>
          <a:p>
            <a:r>
              <a:rPr lang="en-US" dirty="0"/>
              <a:t>Whether altruistic, selfish, or anywhere in between, people respond to incentives.</a:t>
            </a:r>
          </a:p>
          <a:p>
            <a:r>
              <a:rPr lang="en-US" dirty="0"/>
              <a:t>Their self-interest attracts them toward what they value the most while repelling them against what they value the least and repels them.</a:t>
            </a:r>
          </a:p>
          <a:p>
            <a:endParaRPr lang="en-US" dirty="0"/>
          </a:p>
          <a:p>
            <a:r>
              <a:rPr lang="en-US" b="1" dirty="0"/>
              <a:t>Self-interested </a:t>
            </a:r>
            <a:r>
              <a:rPr lang="en-US" dirty="0"/>
              <a:t>behavior is the focus of fundamental economics with intense study on how individuals pursuit of self-interested activities promotes the general welfare when their actions and interactions are voluntary and mutually beneficial. This leaves the study of the actions of the selfish, greedy, and corrupt to the field specialists unless otherwise noted. </a:t>
            </a:r>
          </a:p>
        </p:txBody>
      </p:sp>
      <p:sp>
        <p:nvSpPr>
          <p:cNvPr id="4" name="Slide Number Placeholder 3">
            <a:extLst>
              <a:ext uri="{FF2B5EF4-FFF2-40B4-BE49-F238E27FC236}">
                <a16:creationId xmlns:a16="http://schemas.microsoft.com/office/drawing/2014/main" id="{05E0BBBA-174E-C7C4-6F95-F85AA938EABB}"/>
              </a:ext>
            </a:extLst>
          </p:cNvPr>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15</a:t>
            </a:fld>
            <a:endParaRPr kumimoji="0" lang="en-US"/>
          </a:p>
        </p:txBody>
      </p:sp>
    </p:spTree>
    <p:extLst>
      <p:ext uri="{BB962C8B-B14F-4D97-AF65-F5344CB8AC3E}">
        <p14:creationId xmlns:p14="http://schemas.microsoft.com/office/powerpoint/2010/main" val="1052722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45282"/>
          </a:xfrm>
        </p:spPr>
        <p:txBody>
          <a:bodyPr>
            <a:normAutofit/>
          </a:bodyPr>
          <a:lstStyle/>
          <a:p>
            <a:r>
              <a:rPr lang="en-US" b="1" dirty="0"/>
              <a:t>CSE 1.2.</a:t>
            </a:r>
            <a:r>
              <a:rPr lang="en-US" dirty="0"/>
              <a:t> Everything has a cost.</a:t>
            </a:r>
          </a:p>
        </p:txBody>
      </p:sp>
      <p:sp>
        <p:nvSpPr>
          <p:cNvPr id="3" name="Content Placeholder 2"/>
          <p:cNvSpPr>
            <a:spLocks noGrp="1"/>
          </p:cNvSpPr>
          <p:nvPr>
            <p:ph idx="1"/>
          </p:nvPr>
        </p:nvSpPr>
        <p:spPr>
          <a:xfrm>
            <a:off x="457200" y="2514600"/>
            <a:ext cx="7467600" cy="3959352"/>
          </a:xfrm>
        </p:spPr>
        <p:txBody>
          <a:bodyPr>
            <a:normAutofit/>
          </a:bodyPr>
          <a:lstStyle/>
          <a:p>
            <a:r>
              <a:rPr lang="en-US" dirty="0"/>
              <a:t>There is </a:t>
            </a:r>
            <a:r>
              <a:rPr lang="en-US" b="1" i="1" dirty="0"/>
              <a:t>no such thing as a free lunch</a:t>
            </a:r>
            <a:r>
              <a:rPr lang="en-US" dirty="0"/>
              <a:t>. Goods, services, resources, time, and energy are scarce. Therefore, we must make choices involving tradeoffs.</a:t>
            </a:r>
          </a:p>
          <a:p>
            <a:endParaRPr lang="en-US" b="1" dirty="0"/>
          </a:p>
          <a:p>
            <a:r>
              <a:rPr lang="en-US" b="1" dirty="0"/>
              <a:t>Scarcity:</a:t>
            </a:r>
            <a:r>
              <a:rPr lang="en-US" dirty="0"/>
              <a:t> This is the reality of life on our planet. Productive resources are limited, while the human desire for goods and services is virtually unlimited.</a:t>
            </a:r>
          </a:p>
          <a:p>
            <a:endParaRPr lang="en-US" dirty="0"/>
          </a:p>
          <a:p>
            <a:r>
              <a:rPr lang="en-US" dirty="0"/>
              <a:t>A resource is called </a:t>
            </a:r>
            <a:r>
              <a:rPr lang="en-US" b="1" dirty="0"/>
              <a:t>scarce</a:t>
            </a:r>
            <a:r>
              <a:rPr lang="en-US" dirty="0"/>
              <a:t> if there are alternative or competing uses for it.</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16</a:t>
            </a:fld>
            <a:endParaRPr kumimoji="0" lang="en-US"/>
          </a:p>
        </p:txBody>
      </p:sp>
    </p:spTree>
    <p:extLst>
      <p:ext uri="{BB962C8B-B14F-4D97-AF65-F5344CB8AC3E}">
        <p14:creationId xmlns:p14="http://schemas.microsoft.com/office/powerpoint/2010/main" val="1622267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Cost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Since we are constantly faced with the reality of scarcity, we must make choices. They have consequences and involve tradeoffs.</a:t>
            </a:r>
          </a:p>
          <a:p>
            <a:endParaRPr lang="en-US" dirty="0"/>
          </a:p>
          <a:p>
            <a:r>
              <a:rPr lang="en-US" b="1" dirty="0"/>
              <a:t>Consequences of Choices: </a:t>
            </a:r>
            <a:r>
              <a:rPr lang="en-US" dirty="0"/>
              <a:t>Opting for one path requires sacrificing resources like time and energy that could have been allocated elsewhere.</a:t>
            </a:r>
          </a:p>
          <a:p>
            <a:endParaRPr lang="en-US" dirty="0"/>
          </a:p>
          <a:p>
            <a:r>
              <a:rPr lang="en-US" b="1" dirty="0"/>
              <a:t>Defining Opportunity Cost: </a:t>
            </a:r>
            <a:r>
              <a:rPr lang="en-US" dirty="0"/>
              <a:t>The highest valued alternative good or activity that must be sacrificed as a result of choosing an option. It represents the most valuable alternative forgone to pursue a chosen option.</a:t>
            </a:r>
          </a:p>
          <a:p>
            <a:endParaRPr lang="en-US" dirty="0"/>
          </a:p>
          <a:p>
            <a:r>
              <a:rPr lang="en-US" b="1" dirty="0"/>
              <a:t>The Economics of Trade-offs: </a:t>
            </a:r>
            <a:r>
              <a:rPr lang="en-US" dirty="0"/>
              <a:t>Economic decision-making involves weighing one option against another – the second best.</a:t>
            </a:r>
          </a:p>
          <a:p>
            <a:pPr marL="0" indent="0">
              <a:buNone/>
            </a:pPr>
            <a:endParaRPr lang="en-US" dirty="0"/>
          </a:p>
          <a:p>
            <a:r>
              <a:rPr lang="en-US" b="1" dirty="0"/>
              <a:t>Decision-making Rule: </a:t>
            </a:r>
            <a:r>
              <a:rPr lang="en-US" dirty="0"/>
              <a:t>When choosing, we constantly make trade-offs in our decisions.  When thinking like an economist focus on the top two. Choose that option that generates the highest benefit and requires the least sacrifice.</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17</a:t>
            </a:fld>
            <a:endParaRPr kumimoji="0" lang="en-US"/>
          </a:p>
        </p:txBody>
      </p:sp>
    </p:spTree>
    <p:extLst>
      <p:ext uri="{BB962C8B-B14F-4D97-AF65-F5344CB8AC3E}">
        <p14:creationId xmlns:p14="http://schemas.microsoft.com/office/powerpoint/2010/main" val="1058641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Cost</a:t>
            </a:r>
          </a:p>
        </p:txBody>
      </p:sp>
      <p:sp>
        <p:nvSpPr>
          <p:cNvPr id="3" name="Content Placeholder 2"/>
          <p:cNvSpPr>
            <a:spLocks noGrp="1"/>
          </p:cNvSpPr>
          <p:nvPr>
            <p:ph idx="1"/>
          </p:nvPr>
        </p:nvSpPr>
        <p:spPr/>
        <p:txBody>
          <a:bodyPr>
            <a:normAutofit/>
          </a:bodyPr>
          <a:lstStyle/>
          <a:p>
            <a:r>
              <a:rPr lang="en-US" dirty="0"/>
              <a:t>Costs involving money are common.</a:t>
            </a:r>
          </a:p>
          <a:p>
            <a:pPr lvl="1"/>
            <a:r>
              <a:rPr lang="en-US" dirty="0"/>
              <a:t>Money spent on one purchase limits availability of funds for other purchases or saving.</a:t>
            </a:r>
          </a:p>
          <a:p>
            <a:endParaRPr lang="en-US" dirty="0"/>
          </a:p>
          <a:p>
            <a:r>
              <a:rPr lang="en-US" dirty="0"/>
              <a:t>However, opportunity costs also often involve time-related and energy costs.</a:t>
            </a:r>
          </a:p>
          <a:p>
            <a:pPr lvl="1"/>
            <a:r>
              <a:rPr lang="en-US" dirty="0"/>
              <a:t>Activities like attending a football game, watching TV, or strolling on the beach each have an associated opportunity cost in terms of time not spent on alternative activities.</a:t>
            </a:r>
          </a:p>
          <a:p>
            <a:pPr lvl="1"/>
            <a:endParaRPr lang="en-US" dirty="0"/>
          </a:p>
          <a:p>
            <a:r>
              <a:rPr lang="en-US" dirty="0"/>
              <a:t>EVERYTHING worth doing HAS A COST.</a:t>
            </a:r>
          </a:p>
          <a:p>
            <a:endParaRPr lang="en-US" dirty="0"/>
          </a:p>
          <a:p>
            <a:pPr lvl="1"/>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18</a:t>
            </a:fld>
            <a:endParaRPr kumimoji="0" lang="en-US"/>
          </a:p>
        </p:txBody>
      </p:sp>
    </p:spTree>
    <p:extLst>
      <p:ext uri="{BB962C8B-B14F-4D97-AF65-F5344CB8AC3E}">
        <p14:creationId xmlns:p14="http://schemas.microsoft.com/office/powerpoint/2010/main" val="1162557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976" y="220090"/>
            <a:ext cx="8153400" cy="1609344"/>
          </a:xfrm>
        </p:spPr>
        <p:txBody>
          <a:bodyPr/>
          <a:lstStyle/>
          <a:p>
            <a:r>
              <a:rPr lang="en-US" dirty="0"/>
              <a:t>The Costliness of Ignoring Opportunity Cost</a:t>
            </a:r>
          </a:p>
        </p:txBody>
      </p:sp>
      <p:sp>
        <p:nvSpPr>
          <p:cNvPr id="3" name="Content Placeholder 2"/>
          <p:cNvSpPr>
            <a:spLocks noGrp="1"/>
          </p:cNvSpPr>
          <p:nvPr>
            <p:ph idx="1"/>
          </p:nvPr>
        </p:nvSpPr>
        <p:spPr>
          <a:xfrm>
            <a:off x="457200" y="2133600"/>
            <a:ext cx="7924800" cy="4340352"/>
          </a:xfrm>
        </p:spPr>
        <p:txBody>
          <a:bodyPr>
            <a:normAutofit/>
          </a:bodyPr>
          <a:lstStyle/>
          <a:p>
            <a:r>
              <a:rPr lang="en-US" dirty="0"/>
              <a:t>Some argue that there are things so important that they should done without consideration for cost.</a:t>
            </a:r>
          </a:p>
          <a:p>
            <a:endParaRPr lang="en-US" dirty="0"/>
          </a:p>
          <a:p>
            <a:r>
              <a:rPr lang="en-US" dirty="0"/>
              <a:t>The reality is that costs include the value of alternatives not chosen. Ignoring them is impractical and can lead to mistakes and unsound decisions. </a:t>
            </a:r>
          </a:p>
          <a:p>
            <a:endParaRPr lang="en-US" dirty="0"/>
          </a:p>
          <a:p>
            <a:r>
              <a:rPr lang="en-US" dirty="0"/>
              <a:t>So, advocating for actions without cost consideration requires overlooking the significance of alternative options.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19</a:t>
            </a:fld>
            <a:endParaRPr kumimoji="0" lang="en-US"/>
          </a:p>
        </p:txBody>
      </p:sp>
    </p:spTree>
    <p:extLst>
      <p:ext uri="{BB962C8B-B14F-4D97-AF65-F5344CB8AC3E}">
        <p14:creationId xmlns:p14="http://schemas.microsoft.com/office/powerpoint/2010/main" val="416834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PowerPoint Slides</a:t>
            </a:r>
          </a:p>
        </p:txBody>
      </p:sp>
      <p:sp>
        <p:nvSpPr>
          <p:cNvPr id="3" name="Content Placeholder 2"/>
          <p:cNvSpPr>
            <a:spLocks noGrp="1"/>
          </p:cNvSpPr>
          <p:nvPr>
            <p:ph idx="1"/>
          </p:nvPr>
        </p:nvSpPr>
        <p:spPr>
          <a:xfrm>
            <a:off x="487725" y="1784682"/>
            <a:ext cx="7818075" cy="3288635"/>
          </a:xfrm>
        </p:spPr>
        <p:txBody>
          <a:bodyPr>
            <a:noAutofit/>
          </a:bodyPr>
          <a:lstStyle/>
          <a:p>
            <a:r>
              <a:rPr lang="en-US" sz="1800" dirty="0"/>
              <a:t>The PowerPoint slides for the Common Sense Economics (CSE 4.0) electronic package provide an overview of the most important points covered in the text. Students should read the text, watch the assigned videos, and listen to the podcasts prior to reviewing the slides.</a:t>
            </a:r>
            <a:endParaRPr lang="en-US" sz="400" dirty="0"/>
          </a:p>
          <a:p>
            <a:pPr lvl="1"/>
            <a:r>
              <a:rPr lang="en-US" sz="1500" b="1" dirty="0"/>
              <a:t>CSE Slide Overview: </a:t>
            </a:r>
            <a:r>
              <a:rPr lang="en-US" sz="1500" dirty="0"/>
              <a:t>Identification of essential elements, key concepts, and economic content standards featured in text, videos, podcasts, and interactives. </a:t>
            </a:r>
          </a:p>
          <a:p>
            <a:pPr lvl="1"/>
            <a:r>
              <a:rPr lang="en-US" sz="1500" b="1" dirty="0"/>
              <a:t>Module Organization: </a:t>
            </a:r>
            <a:r>
              <a:rPr lang="en-US" sz="1500" dirty="0"/>
              <a:t>Slides by module for weekly coverage; 15 core modules. Includes titles, concepts, highlights, and questions.</a:t>
            </a:r>
          </a:p>
          <a:p>
            <a:pPr lvl="1"/>
            <a:r>
              <a:rPr lang="en-US" sz="1500" b="1" dirty="0"/>
              <a:t>Classroom Use: </a:t>
            </a:r>
            <a:r>
              <a:rPr lang="en-US" sz="1500" dirty="0"/>
              <a:t>Ideal for instruction and learning. Offers comprehensive notes and explanations on CSE text that can be used by the course instructor or students.</a:t>
            </a:r>
          </a:p>
        </p:txBody>
      </p:sp>
      <p:sp>
        <p:nvSpPr>
          <p:cNvPr id="4" name="Slide Number Placeholder 3"/>
          <p:cNvSpPr>
            <a:spLocks noGrp="1"/>
          </p:cNvSpPr>
          <p:nvPr>
            <p:ph type="sldNum" sz="quarter" idx="12"/>
          </p:nvPr>
        </p:nvSpPr>
        <p:spPr>
          <a:xfrm>
            <a:off x="8434873" y="6172200"/>
            <a:ext cx="609600" cy="521208"/>
          </a:xfrm>
          <a:prstGeom prst="rect">
            <a:avLst/>
          </a:prstGeom>
        </p:spPr>
        <p:txBody>
          <a:bodyPr/>
          <a:lstStyle/>
          <a:p>
            <a:pPr algn="ctr" eaLnBrk="1" latinLnBrk="0" hangingPunct="1"/>
            <a:fld id="{2BBB5E19-F10A-4C2F-BF6F-11C513378A2E}" type="slidenum">
              <a:rPr kumimoji="0" lang="en-US" smtClean="0"/>
              <a:pPr algn="ctr" eaLnBrk="1" latinLnBrk="0" hangingPunct="1"/>
              <a:t>2</a:t>
            </a:fld>
            <a:endParaRPr kumimoji="0" lang="en-US" dirty="0"/>
          </a:p>
        </p:txBody>
      </p:sp>
    </p:spTree>
    <p:extLst>
      <p:ext uri="{BB962C8B-B14F-4D97-AF65-F5344CB8AC3E}">
        <p14:creationId xmlns:p14="http://schemas.microsoft.com/office/powerpoint/2010/main" val="527440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Cost</a:t>
            </a:r>
          </a:p>
        </p:txBody>
      </p:sp>
      <p:sp>
        <p:nvSpPr>
          <p:cNvPr id="3" name="Content Placeholder 2"/>
          <p:cNvSpPr>
            <a:spLocks noGrp="1"/>
          </p:cNvSpPr>
          <p:nvPr>
            <p:ph idx="1"/>
          </p:nvPr>
        </p:nvSpPr>
        <p:spPr/>
        <p:txBody>
          <a:bodyPr>
            <a:normAutofit/>
          </a:bodyPr>
          <a:lstStyle/>
          <a:p>
            <a:r>
              <a:rPr lang="en-US" dirty="0"/>
              <a:t>Politicians often speak of “free” education, “free” healthcare, and “free” housing, but this “free” terminology is deceptive.</a:t>
            </a:r>
          </a:p>
          <a:p>
            <a:endParaRPr lang="en-US" dirty="0"/>
          </a:p>
          <a:p>
            <a:r>
              <a:rPr lang="en-US" dirty="0"/>
              <a:t>The provision of each requires the use of scarce resources with competing uses.</a:t>
            </a:r>
          </a:p>
          <a:p>
            <a:endParaRPr lang="en-US" dirty="0"/>
          </a:p>
          <a:p>
            <a:r>
              <a:rPr lang="en-US" dirty="0"/>
              <a:t>Governments can shift costs out of one use and into another, but they can cannot eliminate them.</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20</a:t>
            </a:fld>
            <a:endParaRPr kumimoji="0" lang="en-US"/>
          </a:p>
        </p:txBody>
      </p:sp>
    </p:spTree>
    <p:extLst>
      <p:ext uri="{BB962C8B-B14F-4D97-AF65-F5344CB8AC3E}">
        <p14:creationId xmlns:p14="http://schemas.microsoft.com/office/powerpoint/2010/main" val="184519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49362"/>
          </a:xfrm>
        </p:spPr>
        <p:txBody>
          <a:bodyPr>
            <a:normAutofit/>
          </a:bodyPr>
          <a:lstStyle/>
          <a:p>
            <a:r>
              <a:rPr lang="en-US" b="1" dirty="0"/>
              <a:t>CSE 1.3.</a:t>
            </a:r>
            <a:r>
              <a:rPr lang="en-US" dirty="0"/>
              <a:t> Think on the Margin.</a:t>
            </a:r>
          </a:p>
        </p:txBody>
      </p:sp>
      <p:sp>
        <p:nvSpPr>
          <p:cNvPr id="3" name="Content Placeholder 2"/>
          <p:cNvSpPr>
            <a:spLocks noGrp="1"/>
          </p:cNvSpPr>
          <p:nvPr>
            <p:ph idx="1"/>
          </p:nvPr>
        </p:nvSpPr>
        <p:spPr>
          <a:xfrm>
            <a:off x="457200" y="1676400"/>
            <a:ext cx="7467600" cy="4797552"/>
          </a:xfrm>
        </p:spPr>
        <p:txBody>
          <a:bodyPr>
            <a:normAutofit/>
          </a:bodyPr>
          <a:lstStyle/>
          <a:p>
            <a:r>
              <a:rPr lang="en-US" b="1" dirty="0"/>
              <a:t>Decisions are made at the margin:</a:t>
            </a:r>
            <a:r>
              <a:rPr lang="en-US" dirty="0"/>
              <a:t> If we want to get the most value out of our resources, choose options where the marginal benefit exceeds the marginal cost by the most.</a:t>
            </a:r>
          </a:p>
          <a:p>
            <a:endParaRPr lang="en-US" dirty="0"/>
          </a:p>
          <a:p>
            <a:r>
              <a:rPr lang="en-US" b="1" dirty="0"/>
              <a:t>Decision-making Rule: Undertake</a:t>
            </a:r>
            <a:r>
              <a:rPr lang="en-US" dirty="0"/>
              <a:t> actions when the additional benefit exceeds the additional cost and </a:t>
            </a:r>
            <a:r>
              <a:rPr lang="en-US" b="1" dirty="0"/>
              <a:t>reject</a:t>
            </a:r>
            <a:r>
              <a:rPr lang="en-US" dirty="0"/>
              <a:t> them when the marginal cost exceeds the marginal benefit.</a:t>
            </a:r>
          </a:p>
          <a:p>
            <a:endParaRPr lang="en-US" dirty="0"/>
          </a:p>
          <a:p>
            <a:r>
              <a:rPr lang="en-US" dirty="0"/>
              <a:t>This </a:t>
            </a:r>
            <a:r>
              <a:rPr lang="en-US" b="1" dirty="0"/>
              <a:t>principle of sound decision-making </a:t>
            </a:r>
            <a:r>
              <a:rPr lang="en-US" dirty="0"/>
              <a:t>applies to individuals, businesses, government officials, and society as a whole.</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21</a:t>
            </a:fld>
            <a:endParaRPr kumimoji="0" lang="en-US"/>
          </a:p>
        </p:txBody>
      </p:sp>
    </p:spTree>
    <p:extLst>
      <p:ext uri="{BB962C8B-B14F-4D97-AF65-F5344CB8AC3E}">
        <p14:creationId xmlns:p14="http://schemas.microsoft.com/office/powerpoint/2010/main" val="2046403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err="1"/>
              <a:t>Marginalism</a:t>
            </a:r>
            <a:endParaRPr lang="en-US" dirty="0"/>
          </a:p>
        </p:txBody>
      </p:sp>
      <p:sp>
        <p:nvSpPr>
          <p:cNvPr id="3" name="Content Placeholder 2"/>
          <p:cNvSpPr>
            <a:spLocks noGrp="1"/>
          </p:cNvSpPr>
          <p:nvPr>
            <p:ph idx="1"/>
          </p:nvPr>
        </p:nvSpPr>
        <p:spPr/>
        <p:txBody>
          <a:bodyPr>
            <a:normAutofit/>
          </a:bodyPr>
          <a:lstStyle/>
          <a:p>
            <a:r>
              <a:rPr lang="en-US" b="1" dirty="0"/>
              <a:t>Marginal</a:t>
            </a:r>
            <a:r>
              <a:rPr lang="en-US" dirty="0"/>
              <a:t> means additional.</a:t>
            </a:r>
          </a:p>
          <a:p>
            <a:endParaRPr lang="en-US" dirty="0"/>
          </a:p>
          <a:p>
            <a:r>
              <a:rPr lang="en-US" dirty="0"/>
              <a:t>Most decisions are made on the margin. Few, if any, decisions are “all-or-nothing.”</a:t>
            </a:r>
          </a:p>
          <a:p>
            <a:endParaRPr lang="en-US" dirty="0"/>
          </a:p>
          <a:p>
            <a:r>
              <a:rPr lang="en-US" dirty="0" err="1"/>
              <a:t>Marginalism</a:t>
            </a:r>
            <a:r>
              <a:rPr lang="en-US" dirty="0"/>
              <a:t> is seldom ignored in our personal decisions, but frequently in our conversations and in politics.</a:t>
            </a:r>
          </a:p>
          <a:p>
            <a:endParaRPr lang="en-US" dirty="0"/>
          </a:p>
          <a:p>
            <a:r>
              <a:rPr lang="en-US" dirty="0"/>
              <a:t>To get the most out of our resources, we should only take an action when the marginal benefits are greater than the marginal costs.</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22</a:t>
            </a:fld>
            <a:endParaRPr kumimoji="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79" y="152400"/>
            <a:ext cx="7772400" cy="1609344"/>
          </a:xfrm>
        </p:spPr>
        <p:txBody>
          <a:bodyPr>
            <a:normAutofit/>
          </a:bodyPr>
          <a:lstStyle/>
          <a:p>
            <a:pPr lvl="0"/>
            <a:r>
              <a:rPr lang="en-US" dirty="0"/>
              <a:t>Examples of Marginal Decision-making</a:t>
            </a:r>
          </a:p>
        </p:txBody>
      </p:sp>
      <p:sp>
        <p:nvSpPr>
          <p:cNvPr id="3" name="Content Placeholder 2"/>
          <p:cNvSpPr>
            <a:spLocks noGrp="1"/>
          </p:cNvSpPr>
          <p:nvPr>
            <p:ph sz="half" idx="1"/>
          </p:nvPr>
        </p:nvSpPr>
        <p:spPr>
          <a:xfrm>
            <a:off x="457199" y="1600200"/>
            <a:ext cx="5166741" cy="5105400"/>
          </a:xfrm>
        </p:spPr>
        <p:txBody>
          <a:bodyPr>
            <a:normAutofit fontScale="92500" lnSpcReduction="20000"/>
          </a:bodyPr>
          <a:lstStyle/>
          <a:p>
            <a:pPr marL="0" indent="0">
              <a:buNone/>
            </a:pPr>
            <a:r>
              <a:rPr lang="en-US" sz="2600" b="1" dirty="0"/>
              <a:t>How clean is</a:t>
            </a:r>
            <a:r>
              <a:rPr lang="en-US" sz="2600" b="1" baseline="0" dirty="0"/>
              <a:t> clean</a:t>
            </a:r>
            <a:r>
              <a:rPr lang="en-US" sz="2600" b="1" dirty="0"/>
              <a:t>? </a:t>
            </a:r>
            <a:r>
              <a:rPr lang="en-US" sz="2600" dirty="0"/>
              <a:t>Do you clean 100% of the dirt away when…</a:t>
            </a:r>
          </a:p>
          <a:p>
            <a:endParaRPr lang="en-US" sz="2600" dirty="0"/>
          </a:p>
          <a:p>
            <a:r>
              <a:rPr lang="en-US" sz="2600" dirty="0"/>
              <a:t>When you clean up your place?</a:t>
            </a:r>
          </a:p>
          <a:p>
            <a:endParaRPr lang="en-US" sz="2600" dirty="0"/>
          </a:p>
          <a:p>
            <a:r>
              <a:rPr lang="en-US" sz="2600" dirty="0"/>
              <a:t>When company is coming?</a:t>
            </a:r>
          </a:p>
          <a:p>
            <a:endParaRPr lang="en-US" sz="2600" dirty="0"/>
          </a:p>
          <a:p>
            <a:r>
              <a:rPr lang="en-US" sz="2600" dirty="0"/>
              <a:t>When selling your house?</a:t>
            </a:r>
          </a:p>
          <a:p>
            <a:pPr>
              <a:buNone/>
            </a:pPr>
            <a:endParaRPr lang="en-US" sz="2600" dirty="0"/>
          </a:p>
          <a:p>
            <a:r>
              <a:rPr lang="en-US" sz="2600" dirty="0"/>
              <a:t>In each case, you stop cleaning before the marginal cost outweighs the expected marginal benefit which vary depending on circumstances.  </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23</a:t>
            </a:fld>
            <a:endParaRPr kumimoji="0" lang="en-US"/>
          </a:p>
        </p:txBody>
      </p:sp>
      <p:pic>
        <p:nvPicPr>
          <p:cNvPr id="8" name="Picture 10" descr="j0198042[1]"/>
          <p:cNvPicPr>
            <a:picLocks noChangeAspect="1" noChangeArrowheads="1"/>
          </p:cNvPicPr>
          <p:nvPr/>
        </p:nvPicPr>
        <p:blipFill>
          <a:blip r:embed="rId3" cstate="print"/>
          <a:srcRect/>
          <a:stretch>
            <a:fillRect/>
          </a:stretch>
        </p:blipFill>
        <p:spPr>
          <a:xfrm>
            <a:off x="5623941" y="2209800"/>
            <a:ext cx="2505075" cy="267335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Questions for thought</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a:t>How will higher wages impact the labor force participation of women? How will it affect the birth rate? What is the net impact of higher wages after considering the two?</a:t>
            </a:r>
          </a:p>
          <a:p>
            <a:pPr marL="457200" indent="-457200">
              <a:buFont typeface="+mj-lt"/>
              <a:buAutoNum type="arabicPeriod"/>
            </a:pPr>
            <a:endParaRPr lang="en-US" dirty="0"/>
          </a:p>
          <a:p>
            <a:pPr marL="457200" indent="-457200">
              <a:buFont typeface="+mj-lt"/>
              <a:buAutoNum type="arabicPeriod"/>
            </a:pPr>
            <a:r>
              <a:rPr lang="en-US" dirty="0"/>
              <a:t>A restaurant offers an “all you can eat” lunch buffet for $10. After eating three buffet servings, Jim is trying to decide whether to go back for a fourth. Describe how Jim can use marginal analysis to make his decision.</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24</a:t>
            </a:fld>
            <a:endParaRPr kumimoji="0" lang="en-US"/>
          </a:p>
        </p:txBody>
      </p:sp>
    </p:spTree>
    <p:extLst>
      <p:ext uri="{BB962C8B-B14F-4D97-AF65-F5344CB8AC3E}">
        <p14:creationId xmlns:p14="http://schemas.microsoft.com/office/powerpoint/2010/main" val="326883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Questions for Thought</a:t>
            </a:r>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dirty="0"/>
              <a:t>Maria needs to buy gasoline and is considering washing her car. If she buys 9 gallons of gasoline at $2.50 per gallon, the car wash costs $2. If she buys 10 gallons of gasoline, the car wash is free. For Maria, the marginal cost of the tenth gallon of gasoline and a car wash is</a:t>
            </a:r>
          </a:p>
          <a:p>
            <a:pPr marL="822960" lvl="1" indent="-457200">
              <a:buFont typeface="+mj-lt"/>
              <a:buAutoNum type="alphaLcParenR"/>
            </a:pPr>
            <a:r>
              <a:rPr lang="en-US" dirty="0"/>
              <a:t>$0.00</a:t>
            </a:r>
          </a:p>
          <a:p>
            <a:pPr marL="822960" lvl="1" indent="-457200">
              <a:buFont typeface="+mj-lt"/>
              <a:buAutoNum type="alphaLcParenR"/>
            </a:pPr>
            <a:r>
              <a:rPr lang="en-US" dirty="0"/>
              <a:t>$0.50</a:t>
            </a:r>
          </a:p>
          <a:p>
            <a:pPr marL="822960" lvl="1" indent="-457200">
              <a:buFont typeface="+mj-lt"/>
              <a:buAutoNum type="alphaLcParenR"/>
            </a:pPr>
            <a:r>
              <a:rPr lang="en-US" dirty="0"/>
              <a:t>$2.00</a:t>
            </a:r>
          </a:p>
          <a:p>
            <a:pPr marL="822960" lvl="1" indent="-457200">
              <a:buFont typeface="+mj-lt"/>
              <a:buAutoNum type="alphaLcParenR"/>
            </a:pPr>
            <a:r>
              <a:rPr lang="en-US" dirty="0"/>
              <a:t>$2.50</a:t>
            </a:r>
          </a:p>
          <a:p>
            <a:pPr>
              <a:buNone/>
            </a:pPr>
            <a:r>
              <a:rPr lang="en-US" dirty="0"/>
              <a:t>Answer: 50 cents (=$2.50 - $2.00)</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25</a:t>
            </a:fld>
            <a:endParaRPr kumimoji="0" lang="en-US"/>
          </a:p>
        </p:txBody>
      </p:sp>
    </p:spTree>
    <p:extLst>
      <p:ext uri="{BB962C8B-B14F-4D97-AF65-F5344CB8AC3E}">
        <p14:creationId xmlns:p14="http://schemas.microsoft.com/office/powerpoint/2010/main" val="397786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b="1" dirty="0">
                <a:solidFill>
                  <a:srgbClr val="000000"/>
                </a:solidFill>
              </a:rPr>
              <a:t>Module 2. Market Coordination</a:t>
            </a:r>
            <a:br>
              <a:rPr lang="en-US" b="1" dirty="0">
                <a:solidFill>
                  <a:srgbClr val="000000"/>
                </a:solidFill>
              </a:rPr>
            </a:br>
            <a:r>
              <a:rPr lang="en-US" b="1" dirty="0">
                <a:solidFill>
                  <a:srgbClr val="000000"/>
                </a:solidFill>
              </a:rPr>
              <a:t>CSE 1.4, 1.5, 1.6 Elements</a:t>
            </a:r>
          </a:p>
        </p:txBody>
      </p:sp>
      <p:sp>
        <p:nvSpPr>
          <p:cNvPr id="3" name="Content Placeholder 2"/>
          <p:cNvSpPr>
            <a:spLocks noGrp="1"/>
          </p:cNvSpPr>
          <p:nvPr>
            <p:ph idx="1"/>
          </p:nvPr>
        </p:nvSpPr>
        <p:spPr/>
        <p:txBody>
          <a:bodyPr>
            <a:normAutofit/>
          </a:bodyPr>
          <a:lstStyle/>
          <a:p>
            <a:r>
              <a:rPr lang="en-US" sz="2100" dirty="0">
                <a:effectLst/>
                <a:latin typeface="Century Schoolbook (Body)"/>
                <a:ea typeface="Calibri" panose="020F0502020204030204" pitchFamily="34" charset="0"/>
                <a:cs typeface="Helvetica" panose="020B0604020202020204" pitchFamily="34" charset="0"/>
              </a:rPr>
              <a:t>CSE 1.5 Voluntary trade promotes economic progress.</a:t>
            </a:r>
          </a:p>
          <a:p>
            <a:r>
              <a:rPr lang="en-US" sz="2100" dirty="0">
                <a:effectLst/>
                <a:latin typeface="Century Schoolbook (Body)"/>
                <a:ea typeface="Calibri" panose="020F0502020204030204" pitchFamily="34" charset="0"/>
                <a:cs typeface="Helvetica" panose="020B0604020202020204" pitchFamily="34" charset="0"/>
              </a:rPr>
              <a:t>CSE 1.6 Transaction costs are obstacles to trade.</a:t>
            </a:r>
            <a:endParaRPr lang="en-US" sz="2100" dirty="0">
              <a:latin typeface="Century Schoolbook (Body)"/>
              <a:ea typeface="Calibri" panose="020F0502020204030204" pitchFamily="34" charset="0"/>
              <a:cs typeface="Helvetica" panose="020B0604020202020204" pitchFamily="34" charset="0"/>
            </a:endParaRPr>
          </a:p>
          <a:p>
            <a:r>
              <a:rPr lang="en-US" sz="2100" dirty="0">
                <a:effectLst/>
                <a:latin typeface="Century Schoolbook (Body)"/>
                <a:ea typeface="Calibri" panose="020F0502020204030204" pitchFamily="34" charset="0"/>
                <a:cs typeface="Helvetica" panose="020B0604020202020204" pitchFamily="34" charset="0"/>
              </a:rPr>
              <a:t>CSE 1.7 Prices bring the choices of buyers and sellers into balance.</a:t>
            </a:r>
            <a:endParaRPr lang="en-US" sz="2100" dirty="0">
              <a:latin typeface="Century Schoolbook (Body)"/>
            </a:endParaRP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26</a:t>
            </a:fld>
            <a:endParaRPr kumimoji="0" lang="en-US"/>
          </a:p>
        </p:txBody>
      </p:sp>
    </p:spTree>
    <p:extLst>
      <p:ext uri="{BB962C8B-B14F-4D97-AF65-F5344CB8AC3E}">
        <p14:creationId xmlns:p14="http://schemas.microsoft.com/office/powerpoint/2010/main" val="565343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E8F3-77BC-5781-7FF6-C9280B44DF81}"/>
              </a:ext>
            </a:extLst>
          </p:cNvPr>
          <p:cNvSpPr>
            <a:spLocks noGrp="1"/>
          </p:cNvSpPr>
          <p:nvPr>
            <p:ph type="title"/>
          </p:nvPr>
        </p:nvSpPr>
        <p:spPr>
          <a:solidFill>
            <a:schemeClr val="tx2">
              <a:lumMod val="40000"/>
              <a:lumOff val="60000"/>
            </a:schemeClr>
          </a:solidFill>
        </p:spPr>
        <p:txBody>
          <a:bodyPr>
            <a:normAutofit fontScale="90000"/>
          </a:bodyPr>
          <a:lstStyle/>
          <a:p>
            <a:r>
              <a:rPr lang="en-US" b="1" dirty="0">
                <a:solidFill>
                  <a:schemeClr val="tx1"/>
                </a:solidFill>
              </a:rPr>
              <a:t>Module 2. Market Coordination</a:t>
            </a:r>
            <a:br>
              <a:rPr lang="en-US" b="1" dirty="0">
                <a:solidFill>
                  <a:schemeClr val="tx1"/>
                </a:solidFill>
              </a:rPr>
            </a:br>
            <a:r>
              <a:rPr lang="en-US" b="1" dirty="0">
                <a:solidFill>
                  <a:schemeClr val="tx1"/>
                </a:solidFill>
              </a:rPr>
              <a:t>CSE 1.4, 1.5, 1.6 Concepts</a:t>
            </a:r>
          </a:p>
        </p:txBody>
      </p:sp>
      <p:sp>
        <p:nvSpPr>
          <p:cNvPr id="3" name="Content Placeholder 2">
            <a:extLst>
              <a:ext uri="{FF2B5EF4-FFF2-40B4-BE49-F238E27FC236}">
                <a16:creationId xmlns:a16="http://schemas.microsoft.com/office/drawing/2014/main" id="{47FE84EF-825D-79DE-BF38-2EBADF2A3E95}"/>
              </a:ext>
            </a:extLst>
          </p:cNvPr>
          <p:cNvSpPr>
            <a:spLocks noGrp="1"/>
          </p:cNvSpPr>
          <p:nvPr>
            <p:ph idx="1"/>
          </p:nvPr>
        </p:nvSpPr>
        <p:spPr/>
        <p:txBody>
          <a:bodyPr/>
          <a:lstStyle/>
          <a:p>
            <a:pPr marL="0" indent="0">
              <a:buNone/>
            </a:pPr>
            <a:r>
              <a:rPr lang="en-US" b="1" dirty="0"/>
              <a:t>Key Concepts</a:t>
            </a:r>
          </a:p>
          <a:p>
            <a:pPr lvl="1">
              <a:spcBef>
                <a:spcPts val="0"/>
              </a:spcBef>
            </a:pPr>
            <a:r>
              <a:rPr lang="en-US" dirty="0"/>
              <a:t>Comparative Advantage</a:t>
            </a:r>
          </a:p>
          <a:p>
            <a:pPr lvl="1">
              <a:spcBef>
                <a:spcPts val="0"/>
              </a:spcBef>
            </a:pPr>
            <a:r>
              <a:rPr lang="en-US" dirty="0"/>
              <a:t>Gains from trade </a:t>
            </a:r>
          </a:p>
          <a:p>
            <a:pPr lvl="1">
              <a:spcBef>
                <a:spcPts val="0"/>
              </a:spcBef>
            </a:pPr>
            <a:r>
              <a:rPr lang="en-US" dirty="0"/>
              <a:t>Transaction costs</a:t>
            </a:r>
          </a:p>
          <a:p>
            <a:pPr lvl="1">
              <a:spcBef>
                <a:spcPts val="0"/>
              </a:spcBef>
            </a:pPr>
            <a:r>
              <a:rPr lang="en-US" dirty="0"/>
              <a:t>Demand and supply </a:t>
            </a:r>
          </a:p>
          <a:p>
            <a:pPr lvl="1">
              <a:spcBef>
                <a:spcPts val="0"/>
              </a:spcBef>
            </a:pPr>
            <a:r>
              <a:rPr lang="en-US" dirty="0"/>
              <a:t>Market equilibrium</a:t>
            </a:r>
          </a:p>
        </p:txBody>
      </p:sp>
      <p:sp>
        <p:nvSpPr>
          <p:cNvPr id="4" name="Slide Number Placeholder 3">
            <a:extLst>
              <a:ext uri="{FF2B5EF4-FFF2-40B4-BE49-F238E27FC236}">
                <a16:creationId xmlns:a16="http://schemas.microsoft.com/office/drawing/2014/main" id="{7A6A3B18-9654-C5CA-52E0-37FEFCC42FBE}"/>
              </a:ext>
            </a:extLst>
          </p:cNvPr>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27</a:t>
            </a:fld>
            <a:endParaRPr kumimoji="0" lang="en-US"/>
          </a:p>
        </p:txBody>
      </p:sp>
    </p:spTree>
    <p:extLst>
      <p:ext uri="{BB962C8B-B14F-4D97-AF65-F5344CB8AC3E}">
        <p14:creationId xmlns:p14="http://schemas.microsoft.com/office/powerpoint/2010/main" val="4045373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EBED-96A3-08A6-4E6C-A661C6F7D5A3}"/>
              </a:ext>
            </a:extLst>
          </p:cNvPr>
          <p:cNvSpPr>
            <a:spLocks noGrp="1"/>
          </p:cNvSpPr>
          <p:nvPr>
            <p:ph type="title"/>
          </p:nvPr>
        </p:nvSpPr>
        <p:spPr>
          <a:xfrm>
            <a:off x="304800" y="228600"/>
            <a:ext cx="8658606" cy="1066800"/>
          </a:xfrm>
          <a:solidFill>
            <a:schemeClr val="tx2">
              <a:lumMod val="40000"/>
              <a:lumOff val="60000"/>
            </a:schemeClr>
          </a:solidFill>
        </p:spPr>
        <p:txBody>
          <a:bodyPr>
            <a:normAutofit fontScale="90000"/>
          </a:bodyPr>
          <a:lstStyle/>
          <a:p>
            <a:r>
              <a:rPr lang="en-US" b="1" dirty="0">
                <a:solidFill>
                  <a:schemeClr val="tx1"/>
                </a:solidFill>
              </a:rPr>
              <a:t>Module 2. Market Coordination</a:t>
            </a:r>
            <a:br>
              <a:rPr lang="en-US" b="1" dirty="0">
                <a:solidFill>
                  <a:schemeClr val="tx1"/>
                </a:solidFill>
              </a:rPr>
            </a:br>
            <a:r>
              <a:rPr lang="en-US" b="1" dirty="0">
                <a:solidFill>
                  <a:schemeClr val="tx1"/>
                </a:solidFill>
              </a:rPr>
              <a:t>CSE 1.4, 1.5, 1.6 Standards</a:t>
            </a:r>
          </a:p>
        </p:txBody>
      </p:sp>
      <p:sp>
        <p:nvSpPr>
          <p:cNvPr id="3" name="Content Placeholder 2">
            <a:extLst>
              <a:ext uri="{FF2B5EF4-FFF2-40B4-BE49-F238E27FC236}">
                <a16:creationId xmlns:a16="http://schemas.microsoft.com/office/drawing/2014/main" id="{CB7CF1DF-D363-9425-1BE5-4FDE3EA3F93D}"/>
              </a:ext>
            </a:extLst>
          </p:cNvPr>
          <p:cNvSpPr>
            <a:spLocks noGrp="1"/>
          </p:cNvSpPr>
          <p:nvPr>
            <p:ph idx="1"/>
          </p:nvPr>
        </p:nvSpPr>
        <p:spPr>
          <a:xfrm>
            <a:off x="304800" y="1524000"/>
            <a:ext cx="8001000" cy="4648200"/>
          </a:xfrm>
        </p:spPr>
        <p:txBody>
          <a:bodyPr>
            <a:noAutofit/>
          </a:bodyPr>
          <a:lstStyle/>
          <a:p>
            <a:r>
              <a:rPr lang="en-US" sz="2100" b="0" u="none" strike="noStrike" baseline="0" dirty="0">
                <a:latin typeface="Century Schoolbook (Body)"/>
              </a:rPr>
              <a:t>Voluntary exchange occurs only when all participating parties expect to gain. This is true for trade among individuals or organizations within a nation, and among individuals or organizations in different nations.</a:t>
            </a:r>
            <a:r>
              <a:rPr lang="en-US" sz="2100" dirty="0">
                <a:latin typeface="Century Schoolbook (Body)"/>
              </a:rPr>
              <a:t> (Standard 5: Trade) </a:t>
            </a:r>
            <a:endParaRPr lang="en-US" sz="2100" b="0" u="none" strike="noStrike" baseline="0" dirty="0">
              <a:latin typeface="Century Schoolbook (Body)"/>
            </a:endParaRPr>
          </a:p>
          <a:p>
            <a:r>
              <a:rPr lang="en-US" sz="2100" u="none" strike="noStrike" baseline="0" dirty="0">
                <a:latin typeface="Century Schoolbook (Body)"/>
              </a:rPr>
              <a:t>When individuals, regions, and nations specialize in what they can produce at the lowest cost and then trade with others, both production and consumption increase.</a:t>
            </a:r>
            <a:r>
              <a:rPr lang="en-US" sz="2100" dirty="0">
                <a:latin typeface="Century Schoolbook (Body)"/>
              </a:rPr>
              <a:t> (Standard 6: Specialization) </a:t>
            </a:r>
            <a:endParaRPr lang="en-US" sz="2100" u="none" strike="noStrike" baseline="0" dirty="0">
              <a:latin typeface="Century Schoolbook (Body)"/>
            </a:endParaRPr>
          </a:p>
          <a:p>
            <a:r>
              <a:rPr lang="en-US" sz="2100" u="none" strike="noStrike" baseline="0" dirty="0">
                <a:latin typeface="Century Schoolbook (Body)"/>
              </a:rPr>
              <a:t>A market exists when buyers and sellers interact. This interaction determines market prices and thereby allocates scarce goods and services.</a:t>
            </a:r>
            <a:r>
              <a:rPr lang="en-US" sz="2100" dirty="0">
                <a:latin typeface="Century Schoolbook (Body)"/>
              </a:rPr>
              <a:t> (Standard 7: Markets and Prices) </a:t>
            </a:r>
            <a:endParaRPr lang="en-US" sz="2100" u="none" strike="noStrike" baseline="0" dirty="0">
              <a:latin typeface="Century Schoolbook (Body)"/>
            </a:endParaRPr>
          </a:p>
          <a:p>
            <a:r>
              <a:rPr lang="en-US" sz="2100" u="none" strike="noStrike" baseline="0" dirty="0">
                <a:latin typeface="Century Schoolbook (Body)"/>
              </a:rPr>
              <a:t>Prices send signals and provide incentives to buyers and sellers. When supply or demand changes, market prices adjust, affecting incentives.</a:t>
            </a:r>
            <a:r>
              <a:rPr lang="en-US" sz="2100" dirty="0">
                <a:latin typeface="Century Schoolbook (Body)"/>
              </a:rPr>
              <a:t> (Standard 8: Role of Prices) </a:t>
            </a:r>
          </a:p>
        </p:txBody>
      </p:sp>
      <p:sp>
        <p:nvSpPr>
          <p:cNvPr id="4" name="Slide Number Placeholder 3">
            <a:extLst>
              <a:ext uri="{FF2B5EF4-FFF2-40B4-BE49-F238E27FC236}">
                <a16:creationId xmlns:a16="http://schemas.microsoft.com/office/drawing/2014/main" id="{7092B6F3-FD8F-87EF-10AF-BD056220F175}"/>
              </a:ext>
            </a:extLst>
          </p:cNvPr>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28</a:t>
            </a:fld>
            <a:endParaRPr kumimoji="0" lang="en-US"/>
          </a:p>
        </p:txBody>
      </p:sp>
    </p:spTree>
    <p:extLst>
      <p:ext uri="{BB962C8B-B14F-4D97-AF65-F5344CB8AC3E}">
        <p14:creationId xmlns:p14="http://schemas.microsoft.com/office/powerpoint/2010/main" val="71644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lstStyle/>
          <a:p>
            <a:r>
              <a:rPr lang="en-US" b="1" dirty="0"/>
              <a:t>CSE 1.4</a:t>
            </a:r>
            <a:r>
              <a:rPr lang="en-US" dirty="0"/>
              <a:t> Voluntary trade promotes economic progress.</a:t>
            </a:r>
          </a:p>
        </p:txBody>
      </p:sp>
      <p:sp>
        <p:nvSpPr>
          <p:cNvPr id="3" name="Content Placeholder 2"/>
          <p:cNvSpPr>
            <a:spLocks noGrp="1"/>
          </p:cNvSpPr>
          <p:nvPr>
            <p:ph idx="1"/>
          </p:nvPr>
        </p:nvSpPr>
        <p:spPr>
          <a:xfrm>
            <a:off x="457200" y="2057400"/>
            <a:ext cx="5334000" cy="4416552"/>
          </a:xfrm>
        </p:spPr>
        <p:txBody>
          <a:bodyPr>
            <a:normAutofit/>
          </a:bodyPr>
          <a:lstStyle/>
          <a:p>
            <a:r>
              <a:rPr lang="en-US" dirty="0"/>
              <a:t>The </a:t>
            </a:r>
            <a:r>
              <a:rPr lang="en-US" b="1" dirty="0"/>
              <a:t>foundation of voluntary trade </a:t>
            </a:r>
            <a:r>
              <a:rPr lang="en-US" dirty="0"/>
              <a:t>is mutual gain.</a:t>
            </a:r>
          </a:p>
          <a:p>
            <a:r>
              <a:rPr lang="en-US" b="1" dirty="0"/>
              <a:t>Voluntary trade</a:t>
            </a:r>
            <a:r>
              <a:rPr lang="en-US" dirty="0"/>
              <a:t> is mutually advantageous: For an exchange to occur, the trading partners must agree that they both gain more than they sacrifice. </a:t>
            </a:r>
          </a:p>
          <a:p>
            <a:r>
              <a:rPr lang="en-US" dirty="0"/>
              <a:t>Voluntary trade is a </a:t>
            </a:r>
            <a:r>
              <a:rPr lang="en-US" b="1" dirty="0"/>
              <a:t>win-win activity</a:t>
            </a:r>
            <a:r>
              <a:rPr lang="en-US" dirty="0"/>
              <a:t>, not win-lose.</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29</a:t>
            </a:fld>
            <a:endParaRPr kumimoji="0" lang="en-US"/>
          </a:p>
        </p:txBody>
      </p:sp>
      <p:pic>
        <p:nvPicPr>
          <p:cNvPr id="6" name="Picture 5" descr="A person handing a credit card to a cashier.">
            <a:extLst>
              <a:ext uri="{FF2B5EF4-FFF2-40B4-BE49-F238E27FC236}">
                <a16:creationId xmlns:a16="http://schemas.microsoft.com/office/drawing/2014/main" id="{A0F5413B-C004-58A1-95AD-74AE70A0FFDA}"/>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96000" y="2804464"/>
            <a:ext cx="2331243" cy="1554162"/>
          </a:xfrm>
          <a:prstGeom prst="rect">
            <a:avLst/>
          </a:prstGeom>
          <a:effectLst>
            <a:softEdge rad="50800"/>
          </a:effectLst>
        </p:spPr>
      </p:pic>
    </p:spTree>
    <p:extLst>
      <p:ext uri="{BB962C8B-B14F-4D97-AF65-F5344CB8AC3E}">
        <p14:creationId xmlns:p14="http://schemas.microsoft.com/office/powerpoint/2010/main" val="1029720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The Twelve Key Elements of Part 1</a:t>
            </a:r>
          </a:p>
        </p:txBody>
      </p:sp>
      <p:sp>
        <p:nvSpPr>
          <p:cNvPr id="3" name="Content Placeholder 2"/>
          <p:cNvSpPr>
            <a:spLocks noGrp="1"/>
          </p:cNvSpPr>
          <p:nvPr>
            <p:ph idx="1"/>
          </p:nvPr>
        </p:nvSpPr>
        <p:spPr/>
        <p:txBody>
          <a:bodyPr>
            <a:normAutofit/>
          </a:bodyPr>
          <a:lstStyle/>
          <a:p>
            <a:pPr lvl="0"/>
            <a:r>
              <a:rPr lang="en-US" sz="2800" dirty="0"/>
              <a:t>Provides a bridge between common sense and basic principles of economics, </a:t>
            </a:r>
          </a:p>
          <a:p>
            <a:pPr lvl="0">
              <a:buNone/>
            </a:pPr>
            <a:endParaRPr lang="en-US" sz="2800" dirty="0"/>
          </a:p>
          <a:p>
            <a:pPr lvl="0"/>
            <a:r>
              <a:rPr lang="en-US" sz="2800" dirty="0"/>
              <a:t>Helps you begin to “think like an economist,” and </a:t>
            </a:r>
          </a:p>
          <a:p>
            <a:pPr lvl="0">
              <a:buNone/>
            </a:pPr>
            <a:endParaRPr lang="en-US" sz="2800" dirty="0"/>
          </a:p>
          <a:p>
            <a:pPr lvl="0"/>
            <a:r>
              <a:rPr lang="en-US" sz="2800" dirty="0"/>
              <a:t>Offers important insights with regard to how the world really works.</a:t>
            </a:r>
          </a:p>
        </p:txBody>
      </p:sp>
      <p:sp>
        <p:nvSpPr>
          <p:cNvPr id="7" name="Slide Number Placeholder 6"/>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a:t>
            </a:fld>
            <a:endParaRPr kumimoji="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Three Major Sources of Gains From Trade</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b="1" dirty="0"/>
              <a:t>Trade moves goods </a:t>
            </a:r>
            <a:r>
              <a:rPr lang="en-US" dirty="0"/>
              <a:t>from people who value them less to people who value them more.</a:t>
            </a:r>
          </a:p>
          <a:p>
            <a:pPr marL="457200" indent="-457200">
              <a:buFont typeface="+mj-lt"/>
              <a:buAutoNum type="arabicPeriod"/>
            </a:pPr>
            <a:endParaRPr lang="en-US" dirty="0"/>
          </a:p>
          <a:p>
            <a:pPr marL="457200" indent="-457200">
              <a:buFont typeface="+mj-lt"/>
              <a:buAutoNum type="arabicPeriod"/>
            </a:pPr>
            <a:r>
              <a:rPr lang="en-US" dirty="0"/>
              <a:t>Trade </a:t>
            </a:r>
            <a:r>
              <a:rPr lang="en-US" b="1" dirty="0"/>
              <a:t>makes larger outputs and higher consumption and investment possible </a:t>
            </a:r>
            <a:r>
              <a:rPr lang="en-US" dirty="0"/>
              <a:t>because of specialization.</a:t>
            </a:r>
          </a:p>
          <a:p>
            <a:pPr marL="457200" indent="-457200">
              <a:buFont typeface="+mj-lt"/>
              <a:buAutoNum type="arabicPeriod"/>
            </a:pPr>
            <a:endParaRPr lang="en-US" dirty="0"/>
          </a:p>
          <a:p>
            <a:pPr marL="457200" indent="-457200">
              <a:buFont typeface="+mj-lt"/>
              <a:buAutoNum type="arabicPeriod"/>
            </a:pPr>
            <a:r>
              <a:rPr lang="en-US" dirty="0"/>
              <a:t>Trade makes larger outputs and higher consumption and investment possible because it </a:t>
            </a:r>
            <a:r>
              <a:rPr lang="en-US" b="1" dirty="0"/>
              <a:t>facilitates gains from the lower per-unit costs </a:t>
            </a:r>
            <a:r>
              <a:rPr lang="en-US" dirty="0"/>
              <a:t>that often accompany large scale production.  </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30</a:t>
            </a:fld>
            <a:endParaRPr kumimoji="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Advantage and Gains from Trade</a:t>
            </a:r>
          </a:p>
        </p:txBody>
      </p:sp>
      <p:sp>
        <p:nvSpPr>
          <p:cNvPr id="3" name="Content Placeholder 2"/>
          <p:cNvSpPr>
            <a:spLocks noGrp="1"/>
          </p:cNvSpPr>
          <p:nvPr>
            <p:ph idx="1"/>
          </p:nvPr>
        </p:nvSpPr>
        <p:spPr/>
        <p:txBody>
          <a:bodyPr>
            <a:normAutofit/>
          </a:bodyPr>
          <a:lstStyle/>
          <a:p>
            <a:r>
              <a:rPr lang="en-US" b="1" dirty="0"/>
              <a:t>The Law of Comparative Advantage: </a:t>
            </a:r>
            <a:r>
              <a:rPr lang="en-US" dirty="0"/>
              <a:t>Trading partners can produce a larger joint output if each specializes in the production of items for which they are the low opportunity cost producer. This law applies to individuals, businesses, and nations.</a:t>
            </a:r>
          </a:p>
          <a:p>
            <a:endParaRPr lang="en-US" dirty="0"/>
          </a:p>
          <a:p>
            <a:r>
              <a:rPr lang="en-US" dirty="0"/>
              <a:t>Each trading partner gains when they specialize in the production of items for which they are a low opportunity cost producer and trade for items that they can produce only at a high opportunity cost.</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31</a:t>
            </a:fld>
            <a:endParaRPr kumimoji="0" lang="en-US"/>
          </a:p>
        </p:txBody>
      </p:sp>
    </p:spTree>
    <p:extLst>
      <p:ext uri="{BB962C8B-B14F-4D97-AF65-F5344CB8AC3E}">
        <p14:creationId xmlns:p14="http://schemas.microsoft.com/office/powerpoint/2010/main" val="1616634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The Scope of Trade Is Broad</a:t>
            </a:r>
          </a:p>
        </p:txBody>
      </p:sp>
      <p:sp>
        <p:nvSpPr>
          <p:cNvPr id="3" name="Content Placeholder 2"/>
          <p:cNvSpPr>
            <a:spLocks noGrp="1"/>
          </p:cNvSpPr>
          <p:nvPr>
            <p:ph idx="1"/>
          </p:nvPr>
        </p:nvSpPr>
        <p:spPr/>
        <p:txBody>
          <a:bodyPr>
            <a:normAutofit/>
          </a:bodyPr>
          <a:lstStyle/>
          <a:p>
            <a:r>
              <a:rPr lang="en-US" sz="2700" dirty="0"/>
              <a:t>Going to a movie or the gym</a:t>
            </a:r>
          </a:p>
          <a:p>
            <a:r>
              <a:rPr lang="en-US" sz="2700" dirty="0"/>
              <a:t>Shopping at a grocery store</a:t>
            </a:r>
          </a:p>
          <a:p>
            <a:r>
              <a:rPr lang="en-US" sz="2700" dirty="0"/>
              <a:t>Having a garage sale</a:t>
            </a:r>
          </a:p>
          <a:p>
            <a:r>
              <a:rPr lang="en-US" sz="2700" dirty="0"/>
              <a:t>Renting a house or an apartment</a:t>
            </a:r>
          </a:p>
          <a:p>
            <a:r>
              <a:rPr lang="en-US" sz="2700" dirty="0"/>
              <a:t>Making things with products from other states or countries</a:t>
            </a:r>
          </a:p>
          <a:p>
            <a:r>
              <a:rPr lang="en-US" sz="2700" dirty="0"/>
              <a:t>Buying imports from China and Mexico</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32</a:t>
            </a:fld>
            <a:endParaRPr kumimoji="0" lang="en-US"/>
          </a:p>
        </p:txBody>
      </p:sp>
      <p:pic>
        <p:nvPicPr>
          <p:cNvPr id="6" name="Picture 3"/>
          <p:cNvPicPr>
            <a:picLocks noChangeAspect="1" noChangeArrowheads="1"/>
          </p:cNvPicPr>
          <p:nvPr/>
        </p:nvPicPr>
        <p:blipFill>
          <a:blip r:embed="rId2" cstate="print"/>
          <a:srcRect/>
          <a:stretch>
            <a:fillRect/>
          </a:stretch>
        </p:blipFill>
        <p:spPr bwMode="auto">
          <a:xfrm>
            <a:off x="5939946" y="2093976"/>
            <a:ext cx="2543400" cy="1655955"/>
          </a:xfrm>
          <a:prstGeom prst="rect">
            <a:avLst/>
          </a:prstGeom>
          <a:noFill/>
          <a:ln w="9525">
            <a:solidFill>
              <a:schemeClr val="accent1">
                <a:alpha val="84000"/>
              </a:schemeClr>
            </a:solidFill>
            <a:miter lim="800000"/>
            <a:headEnd/>
            <a:tailEnd/>
          </a:ln>
          <a:effectLst>
            <a:softEdge rad="63500"/>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Importance of Trade In Our Modern World</a:t>
            </a:r>
          </a:p>
        </p:txBody>
      </p:sp>
      <p:sp>
        <p:nvSpPr>
          <p:cNvPr id="7" name="Content Placeholder 6">
            <a:extLst>
              <a:ext uri="{FF2B5EF4-FFF2-40B4-BE49-F238E27FC236}">
                <a16:creationId xmlns:a16="http://schemas.microsoft.com/office/drawing/2014/main" id="{35210C2E-BB81-F576-B891-B2934BD89B63}"/>
              </a:ext>
            </a:extLst>
          </p:cNvPr>
          <p:cNvSpPr>
            <a:spLocks noGrp="1"/>
          </p:cNvSpPr>
          <p:nvPr>
            <p:ph idx="1"/>
          </p:nvPr>
        </p:nvSpPr>
        <p:spPr/>
        <p:txBody>
          <a:bodyPr>
            <a:normAutofit/>
          </a:bodyPr>
          <a:lstStyle/>
          <a:p>
            <a:pPr marL="0" marR="0">
              <a:lnSpc>
                <a:spcPct val="107000"/>
              </a:lnSpc>
              <a:spcBef>
                <a:spcPts val="0"/>
              </a:spcBef>
              <a:spcAft>
                <a:spcPts val="800"/>
              </a:spcAft>
            </a:pPr>
            <a:r>
              <a:rPr lang="en-US" b="1" kern="100" dirty="0">
                <a:latin typeface="Century Schoolbook (Body)"/>
                <a:ea typeface="Aptos" panose="020B0004020202020204" pitchFamily="34" charset="0"/>
              </a:rPr>
              <a:t>Trade E</a:t>
            </a:r>
            <a:r>
              <a:rPr lang="en-US" b="1" kern="100" dirty="0">
                <a:effectLst/>
                <a:latin typeface="Century Schoolbook (Body)"/>
                <a:ea typeface="Aptos" panose="020B0004020202020204" pitchFamily="34" charset="0"/>
              </a:rPr>
              <a:t>xpands Our Choices and Lowers the Prices We Pay: </a:t>
            </a:r>
            <a:r>
              <a:rPr lang="en-US" kern="100" dirty="0">
                <a:effectLst/>
                <a:latin typeface="Century Schoolbook (Body)"/>
                <a:ea typeface="Aptos" panose="020B0004020202020204" pitchFamily="34" charset="0"/>
              </a:rPr>
              <a:t>Trade allows us to enjoy more goods and services than we could ever make ourselves. Think about how tough and costly it would be to create everything you use daily, from your clothes and food to your smartphone and car.</a:t>
            </a:r>
          </a:p>
          <a:p>
            <a:pPr marL="0" marR="0" indent="0">
              <a:lnSpc>
                <a:spcPct val="107000"/>
              </a:lnSpc>
              <a:spcBef>
                <a:spcPts val="0"/>
              </a:spcBef>
              <a:spcAft>
                <a:spcPts val="800"/>
              </a:spcAft>
              <a:buNone/>
            </a:pPr>
            <a:endParaRPr lang="en-US" kern="100" dirty="0">
              <a:effectLst/>
              <a:latin typeface="Century Schoolbook (Body)"/>
              <a:ea typeface="Aptos" panose="020B0004020202020204" pitchFamily="34" charset="0"/>
            </a:endParaRPr>
          </a:p>
          <a:p>
            <a:pPr marL="0" marR="0">
              <a:lnSpc>
                <a:spcPct val="107000"/>
              </a:lnSpc>
              <a:spcBef>
                <a:spcPts val="0"/>
              </a:spcBef>
              <a:spcAft>
                <a:spcPts val="800"/>
              </a:spcAft>
            </a:pPr>
            <a:r>
              <a:rPr lang="en-US" b="1" kern="100" dirty="0">
                <a:effectLst/>
                <a:latin typeface="Century Schoolbook (Body)"/>
                <a:ea typeface="Aptos" panose="020B0004020202020204" pitchFamily="34" charset="0"/>
              </a:rPr>
              <a:t>Impact of Trade Barriers: </a:t>
            </a:r>
            <a:r>
              <a:rPr lang="en-US" kern="100" dirty="0">
                <a:effectLst/>
                <a:latin typeface="Century Schoolbook (Body)"/>
                <a:ea typeface="Aptos" panose="020B0004020202020204" pitchFamily="34" charset="0"/>
              </a:rPr>
              <a:t>When countries limit trade within their borders or internationally, they restrict the benefits and overall prosperity that come from trading.</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33</a:t>
            </a:fld>
            <a:endParaRPr kumimoji="0" lang="en-US"/>
          </a:p>
        </p:txBody>
      </p:sp>
    </p:spTree>
    <p:extLst>
      <p:ext uri="{BB962C8B-B14F-4D97-AF65-F5344CB8AC3E}">
        <p14:creationId xmlns:p14="http://schemas.microsoft.com/office/powerpoint/2010/main" val="225821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lstStyle/>
          <a:p>
            <a:r>
              <a:rPr lang="en-US" b="1" dirty="0"/>
              <a:t>CSE 1.5</a:t>
            </a:r>
            <a:r>
              <a:rPr lang="en-US" dirty="0"/>
              <a:t> Transaction costs are an obstacle to trade.</a:t>
            </a:r>
          </a:p>
        </p:txBody>
      </p:sp>
      <p:sp>
        <p:nvSpPr>
          <p:cNvPr id="3" name="Content Placeholder 2"/>
          <p:cNvSpPr>
            <a:spLocks noGrp="1"/>
          </p:cNvSpPr>
          <p:nvPr>
            <p:ph idx="1"/>
          </p:nvPr>
        </p:nvSpPr>
        <p:spPr>
          <a:xfrm>
            <a:off x="457200" y="1981200"/>
            <a:ext cx="7467600" cy="4492752"/>
          </a:xfrm>
        </p:spPr>
        <p:txBody>
          <a:bodyPr>
            <a:normAutofit/>
          </a:bodyPr>
          <a:lstStyle/>
          <a:p>
            <a:r>
              <a:rPr lang="en-US" sz="2800" dirty="0"/>
              <a:t>Transaction costs reduce the volume of trade and the gains it generates.</a:t>
            </a:r>
          </a:p>
          <a:p>
            <a:endParaRPr lang="en-US" sz="2800" dirty="0"/>
          </a:p>
          <a:p>
            <a:r>
              <a:rPr lang="en-US" sz="2800" dirty="0"/>
              <a:t>Lower transaction costs will increase the volume of, and the gains from, trade.</a:t>
            </a:r>
          </a:p>
          <a:p>
            <a:endParaRPr lang="en-US" sz="2800"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34</a:t>
            </a:fld>
            <a:endParaRPr kumimoji="0" lang="en-US"/>
          </a:p>
        </p:txBody>
      </p:sp>
    </p:spTree>
    <p:extLst>
      <p:ext uri="{BB962C8B-B14F-4D97-AF65-F5344CB8AC3E}">
        <p14:creationId xmlns:p14="http://schemas.microsoft.com/office/powerpoint/2010/main" val="2011913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Transaction Costs</a:t>
            </a:r>
          </a:p>
        </p:txBody>
      </p:sp>
      <p:sp>
        <p:nvSpPr>
          <p:cNvPr id="3" name="Content Placeholder 2"/>
          <p:cNvSpPr>
            <a:spLocks noGrp="1"/>
          </p:cNvSpPr>
          <p:nvPr>
            <p:ph idx="1"/>
          </p:nvPr>
        </p:nvSpPr>
        <p:spPr/>
        <p:txBody>
          <a:bodyPr>
            <a:normAutofit/>
          </a:bodyPr>
          <a:lstStyle/>
          <a:p>
            <a:r>
              <a:rPr lang="en-US" sz="2700" b="1" dirty="0"/>
              <a:t>Transaction costs</a:t>
            </a:r>
          </a:p>
          <a:p>
            <a:pPr lvl="1"/>
            <a:r>
              <a:rPr lang="en-US" sz="2400" dirty="0"/>
              <a:t>They are the additional expenses involved in buying, selling, or exchanging goods and services beyond the price of the goods themselves. These can include both monetary and non-monetary costs, such as time and effort.</a:t>
            </a:r>
          </a:p>
          <a:p>
            <a:r>
              <a:rPr lang="en-US" sz="2700" b="1" dirty="0"/>
              <a:t>Are resources spent on</a:t>
            </a:r>
          </a:p>
          <a:p>
            <a:pPr lvl="1"/>
            <a:r>
              <a:rPr lang="en-US" dirty="0"/>
              <a:t>Searching out trading partners</a:t>
            </a:r>
          </a:p>
          <a:p>
            <a:pPr lvl="1"/>
            <a:r>
              <a:rPr lang="en-US" dirty="0"/>
              <a:t>Searching out product information</a:t>
            </a:r>
          </a:p>
          <a:p>
            <a:pPr lvl="1"/>
            <a:r>
              <a:rPr lang="en-US" dirty="0"/>
              <a:t>Negotiating terms of trade</a:t>
            </a:r>
          </a:p>
          <a:p>
            <a:pPr lvl="1"/>
            <a:r>
              <a:rPr lang="en-US" dirty="0"/>
              <a:t>Closing sales</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35</a:t>
            </a:fld>
            <a:endParaRPr kumimoji="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583AC-32B3-8133-F8DB-F46024011CD1}"/>
              </a:ext>
            </a:extLst>
          </p:cNvPr>
          <p:cNvSpPr>
            <a:spLocks noGrp="1"/>
          </p:cNvSpPr>
          <p:nvPr>
            <p:ph type="title"/>
          </p:nvPr>
        </p:nvSpPr>
        <p:spPr/>
        <p:txBody>
          <a:bodyPr/>
          <a:lstStyle/>
          <a:p>
            <a:r>
              <a:rPr lang="en-US" dirty="0"/>
              <a:t>Examples of Transaction Costs</a:t>
            </a:r>
          </a:p>
        </p:txBody>
      </p:sp>
      <p:sp>
        <p:nvSpPr>
          <p:cNvPr id="3" name="Content Placeholder 2">
            <a:extLst>
              <a:ext uri="{FF2B5EF4-FFF2-40B4-BE49-F238E27FC236}">
                <a16:creationId xmlns:a16="http://schemas.microsoft.com/office/drawing/2014/main" id="{3714309B-4EEC-3562-93BC-4168BC7B25E6}"/>
              </a:ext>
            </a:extLst>
          </p:cNvPr>
          <p:cNvSpPr>
            <a:spLocks noGrp="1"/>
          </p:cNvSpPr>
          <p:nvPr>
            <p:ph idx="1"/>
          </p:nvPr>
        </p:nvSpPr>
        <p:spPr/>
        <p:txBody>
          <a:bodyPr>
            <a:normAutofit fontScale="92500" lnSpcReduction="10000"/>
          </a:bodyPr>
          <a:lstStyle/>
          <a:p>
            <a:pPr>
              <a:buFont typeface="+mj-lt"/>
              <a:buAutoNum type="arabicPeriod"/>
            </a:pPr>
            <a:r>
              <a:rPr lang="en-US" b="1" dirty="0"/>
              <a:t>Buying Concert Tickets Online</a:t>
            </a:r>
            <a:endParaRPr lang="en-US" dirty="0"/>
          </a:p>
          <a:p>
            <a:pPr marL="800100" lvl="1" indent="-342900"/>
            <a:r>
              <a:rPr lang="en-US" dirty="0"/>
              <a:t>Monetary Costs: Service fees added at checkout.</a:t>
            </a:r>
          </a:p>
          <a:p>
            <a:pPr marL="800100" lvl="1" indent="-342900"/>
            <a:r>
              <a:rPr lang="en-US" dirty="0"/>
              <a:t>Non-Monetary Costs: Time spent searching for the best seats or deals.</a:t>
            </a:r>
          </a:p>
          <a:p>
            <a:pPr>
              <a:buFont typeface="+mj-lt"/>
              <a:buAutoNum type="arabicPeriod"/>
            </a:pPr>
            <a:r>
              <a:rPr lang="en-US" b="1" dirty="0"/>
              <a:t>Applying to College</a:t>
            </a:r>
            <a:endParaRPr lang="en-US" dirty="0"/>
          </a:p>
          <a:p>
            <a:pPr marL="800100" lvl="1" indent="-342900"/>
            <a:r>
              <a:rPr lang="en-US" dirty="0"/>
              <a:t>Monetary Costs: Application fees, standardized test fees, and potentially visiting campuses.</a:t>
            </a:r>
          </a:p>
          <a:p>
            <a:pPr marL="800100" lvl="1" indent="-342900"/>
            <a:r>
              <a:rPr lang="en-US" dirty="0"/>
              <a:t>Non-Monetary Costs: Time to fill out applications, write essays, and study for standardized tests.</a:t>
            </a:r>
          </a:p>
          <a:p>
            <a:pPr>
              <a:buFont typeface="+mj-lt"/>
              <a:buAutoNum type="arabicPeriod"/>
            </a:pPr>
            <a:r>
              <a:rPr lang="en-US" b="1" dirty="0"/>
              <a:t>Participating in Team Sports or Clubs</a:t>
            </a:r>
            <a:endParaRPr lang="en-US" dirty="0"/>
          </a:p>
          <a:p>
            <a:pPr marL="800100" lvl="1" indent="-342900"/>
            <a:r>
              <a:rPr lang="en-US" dirty="0"/>
              <a:t>Monetary Costs: Membership fees, uniforms, or travel expenses for competitions.</a:t>
            </a:r>
          </a:p>
          <a:p>
            <a:pPr marL="800100" lvl="1" indent="-342900"/>
            <a:r>
              <a:rPr lang="en-US" dirty="0"/>
              <a:t>Non-Monetary Costs: Time spent at practice sessions, meetings, and events.</a:t>
            </a:r>
          </a:p>
          <a:p>
            <a:endParaRPr lang="en-US" dirty="0"/>
          </a:p>
        </p:txBody>
      </p:sp>
      <p:sp>
        <p:nvSpPr>
          <p:cNvPr id="4" name="Slide Number Placeholder 3">
            <a:extLst>
              <a:ext uri="{FF2B5EF4-FFF2-40B4-BE49-F238E27FC236}">
                <a16:creationId xmlns:a16="http://schemas.microsoft.com/office/drawing/2014/main" id="{E30408D5-0E4F-CA41-6B3C-A9B1F65F5670}"/>
              </a:ext>
            </a:extLst>
          </p:cNvPr>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36</a:t>
            </a:fld>
            <a:endParaRPr kumimoji="0" lang="en-US"/>
          </a:p>
        </p:txBody>
      </p:sp>
    </p:spTree>
    <p:extLst>
      <p:ext uri="{BB962C8B-B14F-4D97-AF65-F5344CB8AC3E}">
        <p14:creationId xmlns:p14="http://schemas.microsoft.com/office/powerpoint/2010/main" val="30934859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Why do we experience transaction costs?</a:t>
            </a:r>
          </a:p>
        </p:txBody>
      </p:sp>
      <p:sp>
        <p:nvSpPr>
          <p:cNvPr id="3" name="Content Placeholder 2"/>
          <p:cNvSpPr>
            <a:spLocks noGrp="1"/>
          </p:cNvSpPr>
          <p:nvPr>
            <p:ph idx="1"/>
          </p:nvPr>
        </p:nvSpPr>
        <p:spPr/>
        <p:txBody>
          <a:bodyPr>
            <a:normAutofit fontScale="92500" lnSpcReduction="20000"/>
          </a:bodyPr>
          <a:lstStyle/>
          <a:p>
            <a:r>
              <a:rPr lang="en-US" b="1" dirty="0"/>
              <a:t>Searching: </a:t>
            </a:r>
            <a:r>
              <a:rPr lang="en-US" dirty="0"/>
              <a:t>Time and effort must be spent looking for the right product or service.</a:t>
            </a:r>
          </a:p>
          <a:p>
            <a:r>
              <a:rPr lang="en-US" b="1" dirty="0"/>
              <a:t>Negotiating: </a:t>
            </a:r>
            <a:r>
              <a:rPr lang="en-US" dirty="0"/>
              <a:t>Working out a deal can be time-consuming.</a:t>
            </a:r>
          </a:p>
          <a:p>
            <a:r>
              <a:rPr lang="en-US" b="1" dirty="0"/>
              <a:t>Making Decisions: </a:t>
            </a:r>
            <a:r>
              <a:rPr lang="en-US" dirty="0"/>
              <a:t>Choosing what's best requires research and can involve fees.</a:t>
            </a:r>
          </a:p>
          <a:p>
            <a:r>
              <a:rPr lang="en-US" b="1" dirty="0"/>
              <a:t>Keeping Promises: </a:t>
            </a:r>
            <a:r>
              <a:rPr lang="en-US" dirty="0"/>
              <a:t>Ensuring everyone sticks to the deal might require contracts and can lead to legal costs if they don’t keep the agreement.</a:t>
            </a:r>
          </a:p>
          <a:p>
            <a:r>
              <a:rPr lang="en-US" b="1" dirty="0"/>
              <a:t>Missed Opportunities: </a:t>
            </a:r>
            <a:r>
              <a:rPr lang="en-US" dirty="0"/>
              <a:t>The time and resources you use on one thing could have been used on something else.</a:t>
            </a:r>
          </a:p>
          <a:p>
            <a:r>
              <a:rPr lang="en-US" b="1" dirty="0"/>
              <a:t>Stress: </a:t>
            </a:r>
            <a:r>
              <a:rPr lang="en-US" dirty="0"/>
              <a:t>Worrying about making the right choice or getting a good deal.</a:t>
            </a:r>
          </a:p>
          <a:p>
            <a:r>
              <a:rPr lang="en-US" b="1" dirty="0"/>
              <a:t>Effort and Travel: </a:t>
            </a:r>
            <a:r>
              <a:rPr lang="en-US" dirty="0"/>
              <a:t>Sometimes, you need to physically exert yourself or travel, which costs time and money.</a:t>
            </a:r>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37</a:t>
            </a:fld>
            <a:endParaRPr kumimoji="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Middlemen, Gains From Trade, and Transaction Costs</a:t>
            </a:r>
          </a:p>
        </p:txBody>
      </p:sp>
      <p:sp>
        <p:nvSpPr>
          <p:cNvPr id="3" name="Content Placeholder 2"/>
          <p:cNvSpPr>
            <a:spLocks noGrp="1"/>
          </p:cNvSpPr>
          <p:nvPr>
            <p:ph idx="1"/>
          </p:nvPr>
        </p:nvSpPr>
        <p:spPr/>
        <p:txBody>
          <a:bodyPr>
            <a:normAutofit/>
          </a:bodyPr>
          <a:lstStyle/>
          <a:p>
            <a:pPr marL="0" indent="0">
              <a:buNone/>
            </a:pPr>
            <a:r>
              <a:rPr lang="en-US" b="1" dirty="0"/>
              <a:t>“Middlemen” reduce transaction costs, increase the volume of trade, and improve the way we live and do business. </a:t>
            </a:r>
            <a:r>
              <a:rPr lang="en-US" dirty="0"/>
              <a:t>This is why people value their services. For example:</a:t>
            </a:r>
          </a:p>
          <a:p>
            <a:r>
              <a:rPr lang="en-US" b="1" dirty="0"/>
              <a:t>Wholesalers </a:t>
            </a:r>
            <a:r>
              <a:rPr lang="en-US" dirty="0"/>
              <a:t>bulk buy and sell goods, reducing the effort retailers need to put into sourcing products.</a:t>
            </a:r>
          </a:p>
          <a:p>
            <a:r>
              <a:rPr lang="en-US" b="1" dirty="0"/>
              <a:t>Real Estate Agents</a:t>
            </a:r>
            <a:r>
              <a:rPr lang="en-US" dirty="0"/>
              <a:t> simplify home buying and selling processes, handling negotiations and paperwork.</a:t>
            </a:r>
          </a:p>
          <a:p>
            <a:r>
              <a:rPr lang="en-US" b="1" dirty="0"/>
              <a:t>Financial Advisors and Brokers </a:t>
            </a:r>
            <a:r>
              <a:rPr lang="en-US" dirty="0"/>
              <a:t>provide personalized investment services and advice, helping clients navigate complex financial markets efficiently.</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38</a:t>
            </a:fld>
            <a:endParaRPr kumimoji="0" lang="en-US"/>
          </a:p>
        </p:txBody>
      </p:sp>
    </p:spTree>
    <p:extLst>
      <p:ext uri="{BB962C8B-B14F-4D97-AF65-F5344CB8AC3E}">
        <p14:creationId xmlns:p14="http://schemas.microsoft.com/office/powerpoint/2010/main" val="739905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and Transaction Costs</a:t>
            </a:r>
          </a:p>
        </p:txBody>
      </p:sp>
      <p:sp>
        <p:nvSpPr>
          <p:cNvPr id="3" name="Content Placeholder 2"/>
          <p:cNvSpPr>
            <a:spLocks noGrp="1"/>
          </p:cNvSpPr>
          <p:nvPr>
            <p:ph idx="1"/>
          </p:nvPr>
        </p:nvSpPr>
        <p:spPr/>
        <p:txBody>
          <a:bodyPr>
            <a:normAutofit fontScale="92500" lnSpcReduction="20000"/>
          </a:bodyPr>
          <a:lstStyle/>
          <a:p>
            <a:r>
              <a:rPr lang="en-US" dirty="0"/>
              <a:t>In recent years, </a:t>
            </a:r>
            <a:r>
              <a:rPr lang="en-US" b="1" dirty="0"/>
              <a:t>technology has reduced the transaction costs </a:t>
            </a:r>
            <a:r>
              <a:rPr lang="en-US" dirty="0"/>
              <a:t>of numerous exchanges.</a:t>
            </a:r>
          </a:p>
          <a:p>
            <a:endParaRPr lang="en-US" dirty="0"/>
          </a:p>
          <a:p>
            <a:r>
              <a:rPr lang="en-US" dirty="0"/>
              <a:t>With just a few swipes on a touch screen one can shop for movies, clothing, and household goods, locate a hotel room, obtain tickets for a major concert or big football game, and even hail a taxi.</a:t>
            </a:r>
          </a:p>
          <a:p>
            <a:endParaRPr lang="en-US" dirty="0"/>
          </a:p>
          <a:p>
            <a:r>
              <a:rPr lang="en-US" dirty="0"/>
              <a:t>Reductions in transaction costs have increased the volume of trade and enhanced our living standards. For example,</a:t>
            </a:r>
          </a:p>
          <a:p>
            <a:pPr lvl="1"/>
            <a:r>
              <a:rPr lang="en-US" b="1" dirty="0"/>
              <a:t>Online Marketplace </a:t>
            </a:r>
            <a:r>
              <a:rPr lang="en-US" dirty="0"/>
              <a:t>platforms offer a one-stop shop for buyers and sellers to find each other, offer products, and negotiate terms easily.</a:t>
            </a:r>
          </a:p>
          <a:p>
            <a:pPr lvl="1"/>
            <a:r>
              <a:rPr lang="en-US" b="1" dirty="0"/>
              <a:t>Ride-sharing apps</a:t>
            </a:r>
            <a:r>
              <a:rPr lang="en-US" dirty="0"/>
              <a:t> reduce the time and effort spent finding transportation by directly connecting drivers with passengers.</a:t>
            </a:r>
          </a:p>
          <a:p>
            <a:pPr lvl="1"/>
            <a:r>
              <a:rPr lang="en-US" b="1" dirty="0"/>
              <a:t>Payment Processing Companies </a:t>
            </a:r>
            <a:r>
              <a:rPr lang="en-US" dirty="0"/>
              <a:t>like PayPal or Venmo offer secure, quick payment options, and streamline online transactions</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39</a:t>
            </a:fld>
            <a:endParaRPr kumimoji="0" lang="en-US"/>
          </a:p>
        </p:txBody>
      </p:sp>
    </p:spTree>
    <p:extLst>
      <p:ext uri="{BB962C8B-B14F-4D97-AF65-F5344CB8AC3E}">
        <p14:creationId xmlns:p14="http://schemas.microsoft.com/office/powerpoint/2010/main" val="21750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US" dirty="0"/>
              <a:t>Module 1 Economic Fundamentals</a:t>
            </a:r>
            <a:br>
              <a:rPr lang="en-US" dirty="0"/>
            </a:br>
            <a:r>
              <a:rPr lang="en-US" dirty="0"/>
              <a:t>CSE 1.1, 1.2, 1.3 Elements</a:t>
            </a:r>
          </a:p>
        </p:txBody>
      </p:sp>
      <p:sp>
        <p:nvSpPr>
          <p:cNvPr id="3" name="Content Placeholder 2"/>
          <p:cNvSpPr>
            <a:spLocks noGrp="1"/>
          </p:cNvSpPr>
          <p:nvPr>
            <p:ph idx="1"/>
          </p:nvPr>
        </p:nvSpPr>
        <p:spPr>
          <a:xfrm>
            <a:off x="1128684" y="2667000"/>
            <a:ext cx="6744300" cy="3806952"/>
          </a:xfrm>
        </p:spPr>
        <p:txBody>
          <a:bodyPr>
            <a:normAutofit/>
          </a:bodyPr>
          <a:lstStyle/>
          <a:p>
            <a:pPr marL="0" indent="-457200">
              <a:spcBef>
                <a:spcPts val="0"/>
              </a:spcBef>
              <a:spcAft>
                <a:spcPts val="1200"/>
              </a:spcAft>
            </a:pPr>
            <a:r>
              <a:rPr lang="en-US" b="1" dirty="0"/>
              <a:t>CSE 1.1 </a:t>
            </a:r>
            <a:r>
              <a:rPr lang="en-US" dirty="0"/>
              <a:t>Incentives matter: Changes in benefits and costs will influence choices in predictable ways.</a:t>
            </a:r>
          </a:p>
          <a:p>
            <a:pPr marL="0" indent="-457200">
              <a:spcBef>
                <a:spcPts val="0"/>
              </a:spcBef>
              <a:spcAft>
                <a:spcPts val="1200"/>
              </a:spcAft>
            </a:pPr>
            <a:r>
              <a:rPr lang="en-US" b="1" dirty="0"/>
              <a:t>CSE 1.2 </a:t>
            </a:r>
            <a:r>
              <a:rPr lang="en-US" dirty="0"/>
              <a:t>All choices involve costs. </a:t>
            </a:r>
          </a:p>
          <a:p>
            <a:pPr marL="0" indent="-457200">
              <a:spcBef>
                <a:spcPts val="0"/>
              </a:spcBef>
              <a:spcAft>
                <a:spcPts val="1200"/>
              </a:spcAft>
            </a:pPr>
            <a:r>
              <a:rPr lang="en-US" b="1" dirty="0"/>
              <a:t>CSE 1.3 </a:t>
            </a:r>
            <a:r>
              <a:rPr lang="en-US" dirty="0"/>
              <a:t>Decisions are made at the margin. </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a:t>
            </a:fld>
            <a:endParaRPr kumimoji="0" lang="en-US"/>
          </a:p>
        </p:txBody>
      </p:sp>
    </p:spTree>
    <p:extLst>
      <p:ext uri="{BB962C8B-B14F-4D97-AF65-F5344CB8AC3E}">
        <p14:creationId xmlns:p14="http://schemas.microsoft.com/office/powerpoint/2010/main" val="7403759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rmAutofit fontScale="90000"/>
          </a:bodyPr>
          <a:lstStyle/>
          <a:p>
            <a:r>
              <a:rPr lang="en-US" b="1" dirty="0"/>
              <a:t>CSE 1.6</a:t>
            </a:r>
            <a:r>
              <a:rPr lang="en-US" dirty="0"/>
              <a:t> Prices bring the choices of buyers and sellers into balance.</a:t>
            </a:r>
          </a:p>
        </p:txBody>
      </p:sp>
      <p:sp>
        <p:nvSpPr>
          <p:cNvPr id="3" name="Content Placeholder 2"/>
          <p:cNvSpPr>
            <a:spLocks noGrp="1"/>
          </p:cNvSpPr>
          <p:nvPr>
            <p:ph idx="1"/>
          </p:nvPr>
        </p:nvSpPr>
        <p:spPr>
          <a:xfrm>
            <a:off x="457200" y="1981200"/>
            <a:ext cx="7467600" cy="4492752"/>
          </a:xfrm>
        </p:spPr>
        <p:txBody>
          <a:bodyPr/>
          <a:lstStyle/>
          <a:p>
            <a:r>
              <a:rPr lang="en-US" dirty="0"/>
              <a:t>The market price of a good reflects the forces of demand and supply.</a:t>
            </a:r>
          </a:p>
          <a:p>
            <a:endParaRPr lang="en-US" dirty="0"/>
          </a:p>
          <a:p>
            <a:r>
              <a:rPr lang="en-US" dirty="0"/>
              <a:t>This price will tend to bring the quantity demanded and quantity supplied into balance.</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40</a:t>
            </a:fld>
            <a:endParaRPr kumimoji="0" lang="en-US"/>
          </a:p>
        </p:txBody>
      </p:sp>
    </p:spTree>
    <p:extLst>
      <p:ext uri="{BB962C8B-B14F-4D97-AF65-F5344CB8AC3E}">
        <p14:creationId xmlns:p14="http://schemas.microsoft.com/office/powerpoint/2010/main" val="6653750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Demand Side of a Market</a:t>
            </a:r>
          </a:p>
        </p:txBody>
      </p:sp>
      <p:sp>
        <p:nvSpPr>
          <p:cNvPr id="3" name="Content Placeholder 2"/>
          <p:cNvSpPr>
            <a:spLocks noGrp="1"/>
          </p:cNvSpPr>
          <p:nvPr>
            <p:ph idx="1"/>
          </p:nvPr>
        </p:nvSpPr>
        <p:spPr/>
        <p:txBody>
          <a:bodyPr>
            <a:normAutofit/>
          </a:bodyPr>
          <a:lstStyle/>
          <a:p>
            <a:r>
              <a:rPr lang="en-US" dirty="0"/>
              <a:t>The demand curve represents the response of buyers (consumers) to a change in price.</a:t>
            </a:r>
          </a:p>
          <a:p>
            <a:endParaRPr lang="en-US" dirty="0"/>
          </a:p>
          <a:p>
            <a:r>
              <a:rPr lang="en-US" b="1" dirty="0"/>
              <a:t>Law of Demand:</a:t>
            </a:r>
            <a:r>
              <a:rPr lang="en-US" dirty="0"/>
              <a:t> There is an inverse relationship between the price of a good and the quantity that buyers are willing to purchase when other things are held constant.</a:t>
            </a:r>
          </a:p>
          <a:p>
            <a:pPr lvl="1"/>
            <a:r>
              <a:rPr lang="en-US" dirty="0"/>
              <a:t>As the price of a good increases, consumers purchase less of the good.</a:t>
            </a:r>
          </a:p>
          <a:p>
            <a:pPr lvl="1"/>
            <a:r>
              <a:rPr lang="en-US" dirty="0"/>
              <a:t>As price decreases, consumers will purchase more.</a:t>
            </a:r>
          </a:p>
          <a:p>
            <a:endParaRPr lang="en-US" sz="2700" dirty="0"/>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41</a:t>
            </a:fld>
            <a:endParaRPr kumimoji="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Supply Side of a Market</a:t>
            </a:r>
          </a:p>
        </p:txBody>
      </p:sp>
      <p:sp>
        <p:nvSpPr>
          <p:cNvPr id="3" name="Content Placeholder 2"/>
          <p:cNvSpPr>
            <a:spLocks noGrp="1"/>
          </p:cNvSpPr>
          <p:nvPr>
            <p:ph idx="1"/>
          </p:nvPr>
        </p:nvSpPr>
        <p:spPr/>
        <p:txBody>
          <a:bodyPr>
            <a:normAutofit/>
          </a:bodyPr>
          <a:lstStyle/>
          <a:p>
            <a:r>
              <a:rPr lang="en-US" dirty="0"/>
              <a:t>The supply curve represents the response of sellers (producers) to a change in price.</a:t>
            </a:r>
          </a:p>
          <a:p>
            <a:endParaRPr lang="en-US" dirty="0"/>
          </a:p>
          <a:p>
            <a:r>
              <a:rPr lang="en-US" b="1" dirty="0"/>
              <a:t>Law of Supply:</a:t>
            </a:r>
            <a:r>
              <a:rPr lang="en-US" dirty="0"/>
              <a:t> There is a positive relationship between the price of a good and the quantity that sellers are willing to supply when other things are held constant.</a:t>
            </a:r>
          </a:p>
          <a:p>
            <a:pPr lvl="1"/>
            <a:r>
              <a:rPr lang="en-US" dirty="0"/>
              <a:t>As the price of a good increases, sellers are willing to supply more of the good.</a:t>
            </a:r>
          </a:p>
          <a:p>
            <a:pPr lvl="1"/>
            <a:r>
              <a:rPr lang="en-US" dirty="0"/>
              <a:t>As price decreases, sellers will supply less.</a:t>
            </a:r>
          </a:p>
          <a:p>
            <a:endParaRPr lang="en-US" sz="2700" dirty="0"/>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42</a:t>
            </a:fld>
            <a:endParaRPr kumimoji="0" lang="en-US"/>
          </a:p>
        </p:txBody>
      </p:sp>
    </p:spTree>
    <p:extLst>
      <p:ext uri="{BB962C8B-B14F-4D97-AF65-F5344CB8AC3E}">
        <p14:creationId xmlns:p14="http://schemas.microsoft.com/office/powerpoint/2010/main" val="1461374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Market Equilibrium</a:t>
            </a:r>
          </a:p>
        </p:txBody>
      </p:sp>
      <p:sp>
        <p:nvSpPr>
          <p:cNvPr id="3" name="Content Placeholder 2"/>
          <p:cNvSpPr>
            <a:spLocks noGrp="1"/>
          </p:cNvSpPr>
          <p:nvPr>
            <p:ph idx="1"/>
          </p:nvPr>
        </p:nvSpPr>
        <p:spPr/>
        <p:txBody>
          <a:bodyPr>
            <a:normAutofit fontScale="85000" lnSpcReduction="20000"/>
          </a:bodyPr>
          <a:lstStyle/>
          <a:p>
            <a:r>
              <a:rPr lang="en-US" sz="2600" dirty="0"/>
              <a:t>Equilibrium occurs at the price where the amount of the good demanded by consumers is just equal to the amount sellers are willing to supply.</a:t>
            </a:r>
          </a:p>
          <a:p>
            <a:endParaRPr lang="en-US" sz="1700" dirty="0"/>
          </a:p>
          <a:p>
            <a:r>
              <a:rPr lang="en-US" sz="2600" dirty="0"/>
              <a:t>The choices of buyers and sellers will move the market toward equilibrium.</a:t>
            </a:r>
          </a:p>
          <a:p>
            <a:endParaRPr lang="en-US" sz="1700" dirty="0"/>
          </a:p>
          <a:p>
            <a:r>
              <a:rPr lang="en-US" sz="2600" dirty="0"/>
              <a:t>Consumers will purchase only units that they value more than price. Similarly, producers will supply only units that can be produced at a cost less than price.</a:t>
            </a:r>
          </a:p>
          <a:p>
            <a:endParaRPr lang="en-US" sz="1700" dirty="0"/>
          </a:p>
          <a:p>
            <a:r>
              <a:rPr lang="en-US" sz="2600" dirty="0"/>
              <a:t>In equilibrium, all mutually advantageous exchanges will occur.</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43</a:t>
            </a:fld>
            <a:endParaRPr kumimoji="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22344" y="1317082"/>
            <a:ext cx="4663440" cy="4343400"/>
          </a:xfrm>
          <a:prstGeom prst="roundRect">
            <a:avLst>
              <a:gd name="adj" fmla="val 2321"/>
            </a:avLst>
          </a:prstGeom>
          <a:solidFill>
            <a:schemeClr val="bg1"/>
          </a:solidFill>
          <a:ln w="12700">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18661"/>
            <a:ext cx="7772400" cy="1609344"/>
          </a:xfrm>
        </p:spPr>
        <p:txBody>
          <a:bodyPr/>
          <a:lstStyle/>
          <a:p>
            <a:pPr lvl="0"/>
            <a:r>
              <a:rPr lang="en-US" dirty="0"/>
              <a:t>Demand, Supply, and Equilibrium Price</a:t>
            </a:r>
          </a:p>
        </p:txBody>
      </p:sp>
      <p:sp>
        <p:nvSpPr>
          <p:cNvPr id="5" name="Content Placeholder 4"/>
          <p:cNvSpPr>
            <a:spLocks noGrp="1"/>
          </p:cNvSpPr>
          <p:nvPr>
            <p:ph sz="half" idx="1"/>
          </p:nvPr>
        </p:nvSpPr>
        <p:spPr>
          <a:xfrm>
            <a:off x="93471" y="1197518"/>
            <a:ext cx="3945129" cy="5257800"/>
          </a:xfrm>
        </p:spPr>
        <p:txBody>
          <a:bodyPr>
            <a:normAutofit/>
          </a:bodyPr>
          <a:lstStyle/>
          <a:p>
            <a:pPr marL="274320" lvl="1">
              <a:spcBef>
                <a:spcPts val="600"/>
              </a:spcBef>
              <a:buSzPct val="70000"/>
              <a:buFont typeface="Wingdings"/>
              <a:buChar char=""/>
            </a:pPr>
            <a:r>
              <a:rPr lang="en-US" sz="2000" dirty="0"/>
              <a:t>Here we illustrate the impact of price on </a:t>
            </a:r>
            <a:r>
              <a:rPr lang="en-US" sz="2000" b="1" i="1" dirty="0">
                <a:solidFill>
                  <a:srgbClr val="1C7FB9"/>
                </a:solidFill>
              </a:rPr>
              <a:t>quantity demanded</a:t>
            </a:r>
            <a:r>
              <a:rPr lang="en-US" sz="2000" dirty="0"/>
              <a:t> and </a:t>
            </a:r>
            <a:r>
              <a:rPr lang="en-US" sz="2000" b="1" i="1" dirty="0">
                <a:solidFill>
                  <a:srgbClr val="D13722"/>
                </a:solidFill>
              </a:rPr>
              <a:t>quantity supplied</a:t>
            </a:r>
            <a:r>
              <a:rPr lang="en-US" sz="2000" dirty="0"/>
              <a:t>.</a:t>
            </a:r>
          </a:p>
          <a:p>
            <a:pPr marL="274320" lvl="1">
              <a:spcBef>
                <a:spcPts val="600"/>
              </a:spcBef>
              <a:buSzPct val="70000"/>
              <a:buFont typeface="Wingdings"/>
              <a:buChar char=""/>
            </a:pPr>
            <a:endParaRPr lang="en-US" sz="800" dirty="0"/>
          </a:p>
          <a:p>
            <a:pPr marL="274320" lvl="1">
              <a:spcBef>
                <a:spcPts val="600"/>
              </a:spcBef>
              <a:buSzPct val="70000"/>
              <a:buFont typeface="Wingdings"/>
              <a:buChar char=""/>
            </a:pPr>
            <a:r>
              <a:rPr lang="en-US" sz="2000" dirty="0"/>
              <a:t>There is an inverse relationship between price and </a:t>
            </a:r>
            <a:r>
              <a:rPr lang="en-US" sz="2000" b="1" i="1" dirty="0">
                <a:solidFill>
                  <a:srgbClr val="1C7FB9"/>
                </a:solidFill>
              </a:rPr>
              <a:t>quantity demanded</a:t>
            </a:r>
            <a:r>
              <a:rPr lang="en-US" sz="2000" dirty="0"/>
              <a:t>.</a:t>
            </a:r>
          </a:p>
          <a:p>
            <a:pPr marL="274320" lvl="1">
              <a:spcBef>
                <a:spcPts val="600"/>
              </a:spcBef>
              <a:buSzPct val="70000"/>
              <a:buFont typeface="Wingdings"/>
              <a:buChar char=""/>
            </a:pPr>
            <a:endParaRPr lang="en-US" sz="900" dirty="0"/>
          </a:p>
          <a:p>
            <a:pPr marL="274320" lvl="1">
              <a:spcBef>
                <a:spcPts val="600"/>
              </a:spcBef>
              <a:buSzPct val="70000"/>
              <a:buFont typeface="Wingdings"/>
              <a:buChar char=""/>
            </a:pPr>
            <a:r>
              <a:rPr lang="en-US" sz="2000" dirty="0"/>
              <a:t>There is a positive relationship between price and </a:t>
            </a:r>
            <a:r>
              <a:rPr lang="en-US" sz="2000" b="1" i="1" dirty="0">
                <a:solidFill>
                  <a:srgbClr val="D13722"/>
                </a:solidFill>
              </a:rPr>
              <a:t>quantity supplied</a:t>
            </a:r>
            <a:r>
              <a:rPr lang="en-US" sz="2000" dirty="0"/>
              <a:t>.</a:t>
            </a:r>
          </a:p>
          <a:p>
            <a:pPr marL="274320" lvl="1">
              <a:spcBef>
                <a:spcPts val="600"/>
              </a:spcBef>
              <a:buSzPct val="70000"/>
              <a:buFont typeface="Wingdings"/>
              <a:buChar char=""/>
            </a:pPr>
            <a:endParaRPr lang="en-US" sz="900" dirty="0"/>
          </a:p>
          <a:p>
            <a:pPr marL="274320" lvl="1">
              <a:spcBef>
                <a:spcPts val="600"/>
              </a:spcBef>
              <a:buSzPct val="70000"/>
              <a:buFont typeface="Wingdings"/>
              <a:buChar char=""/>
            </a:pPr>
            <a:r>
              <a:rPr lang="en-US" sz="2000" dirty="0"/>
              <a:t>As shown here, price will tend to move toward the equilibrium, where </a:t>
            </a:r>
            <a:r>
              <a:rPr lang="en-US" sz="2000" b="1" i="1" dirty="0">
                <a:solidFill>
                  <a:srgbClr val="1C7FB9"/>
                </a:solidFill>
              </a:rPr>
              <a:t>quantity demanded</a:t>
            </a:r>
            <a:r>
              <a:rPr lang="en-US" sz="2000" dirty="0"/>
              <a:t> and </a:t>
            </a:r>
            <a:r>
              <a:rPr lang="en-US" sz="2000" b="1" i="1" dirty="0">
                <a:solidFill>
                  <a:srgbClr val="D13722"/>
                </a:solidFill>
              </a:rPr>
              <a:t>quantity supplied</a:t>
            </a:r>
            <a:r>
              <a:rPr lang="en-US" sz="2000" dirty="0"/>
              <a:t> are equal.</a:t>
            </a:r>
          </a:p>
        </p:txBody>
      </p:sp>
      <p:sp>
        <p:nvSpPr>
          <p:cNvPr id="10" name="Slide Number Placeholder 9"/>
          <p:cNvSpPr>
            <a:spLocks noGrp="1"/>
          </p:cNvSpPr>
          <p:nvPr>
            <p:ph type="sldNum" sz="quarter" idx="12"/>
          </p:nvPr>
        </p:nvSpPr>
        <p:spPr/>
        <p:txBody>
          <a:bodyPr/>
          <a:lstStyle/>
          <a:p>
            <a:fld id="{2BBB5E19-F10A-4C2F-BF6F-11C513378A2E}" type="slidenum">
              <a:rPr kumimoji="0" lang="en-US" smtClean="0"/>
              <a:pPr/>
              <a:t>44</a:t>
            </a:fld>
            <a:endParaRPr kumimoji="0" lang="en-US"/>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482" t="4145" r="6687" b="2591"/>
          <a:stretch/>
        </p:blipFill>
        <p:spPr>
          <a:xfrm>
            <a:off x="4038600" y="1417638"/>
            <a:ext cx="4630929" cy="393192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What Determines If a Good Will Be Produced?</a:t>
            </a:r>
          </a:p>
        </p:txBody>
      </p:sp>
      <p:sp>
        <p:nvSpPr>
          <p:cNvPr id="3" name="Content Placeholder 2"/>
          <p:cNvSpPr>
            <a:spLocks noGrp="1"/>
          </p:cNvSpPr>
          <p:nvPr>
            <p:ph idx="1"/>
          </p:nvPr>
        </p:nvSpPr>
        <p:spPr/>
        <p:txBody>
          <a:bodyPr>
            <a:normAutofit/>
          </a:bodyPr>
          <a:lstStyle/>
          <a:p>
            <a:r>
              <a:rPr lang="en-US" dirty="0"/>
              <a:t>In a market economy, businesses and firms will search for the opportunity to produce goods for which sales revenue exceeds their costs. It is how they remain open, employing people and paying for other resources.</a:t>
            </a:r>
          </a:p>
          <a:p>
            <a:endParaRPr lang="en-US" dirty="0"/>
          </a:p>
          <a:p>
            <a:r>
              <a:rPr lang="en-US" dirty="0"/>
              <a:t>Businesses and firms will continue to produce a good or service only if consumers are willing to pay a price that is greater than or equal to their per unit costs.</a:t>
            </a:r>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45</a:t>
            </a:fld>
            <a:endParaRPr kumimoji="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Curve Shifters</a:t>
            </a:r>
          </a:p>
        </p:txBody>
      </p:sp>
      <p:sp>
        <p:nvSpPr>
          <p:cNvPr id="3" name="Content Placeholder 2"/>
          <p:cNvSpPr>
            <a:spLocks noGrp="1"/>
          </p:cNvSpPr>
          <p:nvPr>
            <p:ph idx="1"/>
          </p:nvPr>
        </p:nvSpPr>
        <p:spPr/>
        <p:txBody>
          <a:bodyPr>
            <a:normAutofit/>
          </a:bodyPr>
          <a:lstStyle/>
          <a:p>
            <a:r>
              <a:rPr lang="en-US" dirty="0"/>
              <a:t>The following changes will  lead to a change in demand (a shift in the entire curve): </a:t>
            </a:r>
          </a:p>
          <a:p>
            <a:pPr lvl="1"/>
            <a:r>
              <a:rPr lang="en-US" dirty="0"/>
              <a:t>Consumer income</a:t>
            </a:r>
          </a:p>
          <a:p>
            <a:pPr lvl="1"/>
            <a:r>
              <a:rPr lang="en-US" dirty="0"/>
              <a:t>Number of consumers</a:t>
            </a:r>
          </a:p>
          <a:p>
            <a:pPr lvl="1"/>
            <a:r>
              <a:rPr lang="en-US" dirty="0"/>
              <a:t>Price of a related good</a:t>
            </a:r>
          </a:p>
          <a:p>
            <a:pPr lvl="1"/>
            <a:r>
              <a:rPr lang="en-US" dirty="0"/>
              <a:t>Changes in expectations</a:t>
            </a:r>
          </a:p>
          <a:p>
            <a:pPr lvl="1"/>
            <a:r>
              <a:rPr lang="en-US" dirty="0"/>
              <a:t>Demographics</a:t>
            </a:r>
          </a:p>
          <a:p>
            <a:pPr lvl="1"/>
            <a:r>
              <a:rPr lang="en-US" dirty="0"/>
              <a:t>Consumer tastes and preferences</a:t>
            </a:r>
          </a:p>
          <a:p>
            <a:pPr lvl="1"/>
            <a:r>
              <a:rPr lang="en-US" dirty="0"/>
              <a:t>Tax rates and government policies targeting individuals as consumers, not producers</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46</a:t>
            </a:fld>
            <a:endParaRPr kumimoji="0" lang="en-US"/>
          </a:p>
        </p:txBody>
      </p:sp>
    </p:spTree>
    <p:extLst>
      <p:ext uri="{BB962C8B-B14F-4D97-AF65-F5344CB8AC3E}">
        <p14:creationId xmlns:p14="http://schemas.microsoft.com/office/powerpoint/2010/main" val="7222390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Demand and Quantity Demanded</a:t>
            </a:r>
          </a:p>
        </p:txBody>
      </p:sp>
      <p:sp>
        <p:nvSpPr>
          <p:cNvPr id="3" name="Content Placeholder 2"/>
          <p:cNvSpPr>
            <a:spLocks noGrp="1"/>
          </p:cNvSpPr>
          <p:nvPr>
            <p:ph idx="1"/>
          </p:nvPr>
        </p:nvSpPr>
        <p:spPr/>
        <p:txBody>
          <a:bodyPr/>
          <a:lstStyle/>
          <a:p>
            <a:r>
              <a:rPr lang="en-US" b="1" dirty="0"/>
              <a:t>Change in Demand:</a:t>
            </a:r>
            <a:r>
              <a:rPr lang="en-US" dirty="0"/>
              <a:t> a </a:t>
            </a:r>
            <a:r>
              <a:rPr lang="en-US" i="1" dirty="0"/>
              <a:t>shift in the entire demand curve </a:t>
            </a:r>
            <a:r>
              <a:rPr lang="en-US" dirty="0"/>
              <a:t>in response to </a:t>
            </a:r>
            <a:r>
              <a:rPr lang="en-US" i="1" dirty="0"/>
              <a:t>a factor other than a change in its price </a:t>
            </a:r>
            <a:r>
              <a:rPr lang="en-US" dirty="0"/>
              <a:t>in that good, service, or resource.</a:t>
            </a:r>
          </a:p>
          <a:p>
            <a:endParaRPr lang="en-US" dirty="0"/>
          </a:p>
          <a:p>
            <a:r>
              <a:rPr lang="en-US" b="1" dirty="0"/>
              <a:t>Change in Quantity Demanded:</a:t>
            </a:r>
            <a:r>
              <a:rPr lang="en-US" dirty="0"/>
              <a:t> a </a:t>
            </a:r>
            <a:r>
              <a:rPr lang="en-US" i="1" dirty="0"/>
              <a:t>movement along </a:t>
            </a:r>
            <a:r>
              <a:rPr lang="en-US" dirty="0"/>
              <a:t>the same demand curve in response to </a:t>
            </a:r>
            <a:r>
              <a:rPr lang="en-US" i="1" dirty="0"/>
              <a:t>a change in its price</a:t>
            </a:r>
            <a:r>
              <a:rPr lang="en-US" dirty="0"/>
              <a:t>.</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47</a:t>
            </a:fld>
            <a:endParaRPr kumimoji="0" lang="en-US"/>
          </a:p>
        </p:txBody>
      </p:sp>
    </p:spTree>
    <p:extLst>
      <p:ext uri="{BB962C8B-B14F-4D97-AF65-F5344CB8AC3E}">
        <p14:creationId xmlns:p14="http://schemas.microsoft.com/office/powerpoint/2010/main" val="3269132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23360" y="1296454"/>
            <a:ext cx="4663440" cy="4343400"/>
          </a:xfrm>
          <a:prstGeom prst="roundRect">
            <a:avLst>
              <a:gd name="adj" fmla="val 2321"/>
            </a:avLst>
          </a:prstGeom>
          <a:solidFill>
            <a:schemeClr val="bg1"/>
          </a:solidFill>
          <a:ln w="12700">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2400"/>
            <a:ext cx="7467600" cy="1143000"/>
          </a:xfrm>
        </p:spPr>
        <p:txBody>
          <a:bodyPr>
            <a:normAutofit fontScale="90000"/>
          </a:bodyPr>
          <a:lstStyle/>
          <a:p>
            <a:r>
              <a:rPr lang="en-US" dirty="0"/>
              <a:t>The Impact of an Increase in Demand</a:t>
            </a:r>
          </a:p>
        </p:txBody>
      </p:sp>
      <p:sp>
        <p:nvSpPr>
          <p:cNvPr id="3" name="Content Placeholder 2"/>
          <p:cNvSpPr>
            <a:spLocks noGrp="1"/>
          </p:cNvSpPr>
          <p:nvPr>
            <p:ph idx="1"/>
          </p:nvPr>
        </p:nvSpPr>
        <p:spPr>
          <a:xfrm>
            <a:off x="457200" y="1600200"/>
            <a:ext cx="3429000" cy="4873752"/>
          </a:xfrm>
        </p:spPr>
        <p:txBody>
          <a:bodyPr>
            <a:normAutofit lnSpcReduction="10000"/>
          </a:bodyPr>
          <a:lstStyle/>
          <a:p>
            <a:r>
              <a:rPr lang="en-US" sz="2200" dirty="0"/>
              <a:t>Here we illustrate the impact of an increase in </a:t>
            </a:r>
            <a:r>
              <a:rPr lang="en-US" sz="2200" b="1" i="1" dirty="0">
                <a:solidFill>
                  <a:srgbClr val="1C7FB9"/>
                </a:solidFill>
              </a:rPr>
              <a:t>demand</a:t>
            </a:r>
            <a:r>
              <a:rPr lang="en-US" sz="2200" dirty="0"/>
              <a:t> (shift from </a:t>
            </a:r>
            <a:r>
              <a:rPr lang="en-US" sz="2200" b="1" i="1" dirty="0">
                <a:solidFill>
                  <a:srgbClr val="1C7FB9"/>
                </a:solidFill>
              </a:rPr>
              <a:t>D</a:t>
            </a:r>
            <a:r>
              <a:rPr lang="en-US" sz="2200" b="1" i="1" baseline="-25000" dirty="0">
                <a:solidFill>
                  <a:srgbClr val="1C7FB9"/>
                </a:solidFill>
              </a:rPr>
              <a:t>1</a:t>
            </a:r>
            <a:r>
              <a:rPr lang="en-US" sz="2200" dirty="0"/>
              <a:t> to </a:t>
            </a:r>
            <a:r>
              <a:rPr lang="en-US" sz="2200" b="1" i="1" dirty="0">
                <a:solidFill>
                  <a:srgbClr val="1C7FB9"/>
                </a:solidFill>
              </a:rPr>
              <a:t>D</a:t>
            </a:r>
            <a:r>
              <a:rPr lang="en-US" sz="2200" b="1" i="1" baseline="-25000" dirty="0">
                <a:solidFill>
                  <a:srgbClr val="1C7FB9"/>
                </a:solidFill>
              </a:rPr>
              <a:t>2</a:t>
            </a:r>
            <a:r>
              <a:rPr lang="en-US" sz="2200" dirty="0"/>
              <a:t>) for ice cream such as would result from higher income levels or higher prices for frozen yogurt, a substitute for ice cream.</a:t>
            </a:r>
          </a:p>
          <a:p>
            <a:endParaRPr lang="en-US" dirty="0"/>
          </a:p>
          <a:p>
            <a:r>
              <a:rPr lang="en-US" dirty="0"/>
              <a:t>The increase in </a:t>
            </a:r>
            <a:r>
              <a:rPr lang="en-US" b="1" i="1" dirty="0">
                <a:solidFill>
                  <a:srgbClr val="1C7FB9"/>
                </a:solidFill>
              </a:rPr>
              <a:t>demand</a:t>
            </a:r>
            <a:r>
              <a:rPr lang="en-US" dirty="0"/>
              <a:t> leads to a higher equilibrium price ($4) for ice cream and an increase in quantity exchanged.</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48</a:t>
            </a:fld>
            <a:endParaRPr kumimoji="0"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728" t="2911" r="4490" b="1771"/>
          <a:stretch/>
        </p:blipFill>
        <p:spPr>
          <a:xfrm>
            <a:off x="4075380" y="1524000"/>
            <a:ext cx="4611420" cy="3931920"/>
          </a:xfrm>
          <a:prstGeom prst="rect">
            <a:avLst/>
          </a:prstGeom>
        </p:spPr>
      </p:pic>
    </p:spTree>
    <p:extLst>
      <p:ext uri="{BB962C8B-B14F-4D97-AF65-F5344CB8AC3E}">
        <p14:creationId xmlns:p14="http://schemas.microsoft.com/office/powerpoint/2010/main" val="568326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a Change in Demand</a:t>
            </a:r>
          </a:p>
        </p:txBody>
      </p:sp>
      <p:sp>
        <p:nvSpPr>
          <p:cNvPr id="3" name="Content Placeholder 2"/>
          <p:cNvSpPr>
            <a:spLocks noGrp="1"/>
          </p:cNvSpPr>
          <p:nvPr>
            <p:ph idx="1"/>
          </p:nvPr>
        </p:nvSpPr>
        <p:spPr/>
        <p:txBody>
          <a:bodyPr>
            <a:normAutofit/>
          </a:bodyPr>
          <a:lstStyle/>
          <a:p>
            <a:r>
              <a:rPr lang="en-US" sz="2400" b="1" dirty="0"/>
              <a:t>When demand decreases:</a:t>
            </a:r>
            <a:r>
              <a:rPr lang="en-US" sz="2400" dirty="0"/>
              <a:t> the equilibrium price and quantity will fall.</a:t>
            </a:r>
          </a:p>
          <a:p>
            <a:endParaRPr lang="en-US" sz="2400" dirty="0"/>
          </a:p>
          <a:p>
            <a:r>
              <a:rPr lang="en-US" sz="2400" b="1" dirty="0"/>
              <a:t>When demand increases:</a:t>
            </a:r>
            <a:r>
              <a:rPr lang="en-US" sz="2400" dirty="0"/>
              <a:t> the equilibrium price and quantity will rise.</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49</a:t>
            </a:fld>
            <a:endParaRPr kumimoji="0" lang="en-US"/>
          </a:p>
        </p:txBody>
      </p:sp>
    </p:spTree>
    <p:extLst>
      <p:ext uri="{BB962C8B-B14F-4D97-AF65-F5344CB8AC3E}">
        <p14:creationId xmlns:p14="http://schemas.microsoft.com/office/powerpoint/2010/main" val="166603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31051"/>
            <a:ext cx="8077199" cy="1143000"/>
          </a:xfrm>
          <a:solidFill>
            <a:schemeClr val="tx2">
              <a:lumMod val="40000"/>
              <a:lumOff val="60000"/>
            </a:schemeClr>
          </a:solidFill>
        </p:spPr>
        <p:txBody>
          <a:bodyPr>
            <a:normAutofit fontScale="90000"/>
          </a:bodyPr>
          <a:lstStyle/>
          <a:p>
            <a:r>
              <a:rPr lang="en-US" dirty="0"/>
              <a:t>Module 1 Economic Fundamentals</a:t>
            </a:r>
            <a:br>
              <a:rPr lang="en-US" dirty="0"/>
            </a:br>
            <a:r>
              <a:rPr lang="en-US" dirty="0"/>
              <a:t>CSE 1.1, 1.2, 1.3 Concepts and Standards</a:t>
            </a:r>
          </a:p>
        </p:txBody>
      </p:sp>
      <p:sp>
        <p:nvSpPr>
          <p:cNvPr id="3" name="Content Placeholder 2"/>
          <p:cNvSpPr>
            <a:spLocks noGrp="1"/>
          </p:cNvSpPr>
          <p:nvPr>
            <p:ph idx="1"/>
          </p:nvPr>
        </p:nvSpPr>
        <p:spPr/>
        <p:txBody>
          <a:bodyPr>
            <a:normAutofit fontScale="92500" lnSpcReduction="10000"/>
          </a:bodyPr>
          <a:lstStyle/>
          <a:p>
            <a:r>
              <a:rPr lang="en-US" b="1" dirty="0"/>
              <a:t>Key Concepts</a:t>
            </a:r>
            <a:endParaRPr lang="en-US" dirty="0"/>
          </a:p>
          <a:p>
            <a:pPr lvl="1"/>
            <a:r>
              <a:rPr lang="en-US" dirty="0"/>
              <a:t>Incentives</a:t>
            </a:r>
          </a:p>
          <a:p>
            <a:pPr lvl="1"/>
            <a:r>
              <a:rPr lang="en-US" dirty="0"/>
              <a:t>Scarcity </a:t>
            </a:r>
          </a:p>
          <a:p>
            <a:pPr lvl="1"/>
            <a:r>
              <a:rPr lang="en-US" dirty="0"/>
              <a:t>Opportunity costs</a:t>
            </a:r>
          </a:p>
          <a:p>
            <a:pPr lvl="1"/>
            <a:r>
              <a:rPr lang="en-US" dirty="0" err="1"/>
              <a:t>Marginalism</a:t>
            </a:r>
            <a:endParaRPr lang="en-US" dirty="0"/>
          </a:p>
          <a:p>
            <a:r>
              <a:rPr lang="en-US" b="1" dirty="0"/>
              <a:t>Economic Content Standards</a:t>
            </a:r>
          </a:p>
          <a:p>
            <a:pPr lvl="1"/>
            <a:r>
              <a:rPr lang="en-US" dirty="0"/>
              <a:t>Productive resources are limited. Therefore, people cannot have all the goods and services they want; as a result, they must choose some things and give up others. (Standard 1: Scarcity)</a:t>
            </a:r>
          </a:p>
          <a:p>
            <a:pPr lvl="1"/>
            <a:r>
              <a:rPr lang="en-US" dirty="0"/>
              <a:t>Effective decision making requires comparing the additional costs of alternatives with the additional benefits. Most choices involve doing a little more or a little less of something; few choices are all-or nothing decisions. (Standard 2: Decision-making)</a:t>
            </a:r>
          </a:p>
          <a:p>
            <a:pPr lvl="1"/>
            <a:r>
              <a:rPr lang="en-US" dirty="0"/>
              <a:t>People respond predictably to positive and negative incentives. (Standard 4: Incentives)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a:t>
            </a:fld>
            <a:endParaRPr kumimoji="0" lang="en-US"/>
          </a:p>
        </p:txBody>
      </p:sp>
    </p:spTree>
    <p:extLst>
      <p:ext uri="{BB962C8B-B14F-4D97-AF65-F5344CB8AC3E}">
        <p14:creationId xmlns:p14="http://schemas.microsoft.com/office/powerpoint/2010/main" val="24732534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Curve Shifters</a:t>
            </a:r>
          </a:p>
        </p:txBody>
      </p:sp>
      <p:sp>
        <p:nvSpPr>
          <p:cNvPr id="3" name="Content Placeholder 2"/>
          <p:cNvSpPr>
            <a:spLocks noGrp="1"/>
          </p:cNvSpPr>
          <p:nvPr>
            <p:ph idx="1"/>
          </p:nvPr>
        </p:nvSpPr>
        <p:spPr/>
        <p:txBody>
          <a:bodyPr>
            <a:normAutofit/>
          </a:bodyPr>
          <a:lstStyle/>
          <a:p>
            <a:r>
              <a:rPr lang="en-US" sz="2400" dirty="0"/>
              <a:t>The following will cause a </a:t>
            </a:r>
            <a:r>
              <a:rPr lang="en-US" sz="2400" b="1" dirty="0"/>
              <a:t>change in supply </a:t>
            </a:r>
            <a:r>
              <a:rPr lang="en-US" sz="2400" dirty="0"/>
              <a:t>(a shift in the entire curve):</a:t>
            </a:r>
          </a:p>
          <a:p>
            <a:pPr lvl="1"/>
            <a:r>
              <a:rPr lang="en-US" sz="2000" dirty="0"/>
              <a:t>Changes in resource prices</a:t>
            </a:r>
          </a:p>
          <a:p>
            <a:pPr lvl="1"/>
            <a:r>
              <a:rPr lang="en-US" sz="2000" dirty="0"/>
              <a:t>Changes in technology</a:t>
            </a:r>
          </a:p>
          <a:p>
            <a:pPr lvl="1"/>
            <a:r>
              <a:rPr lang="en-US" sz="2000" dirty="0"/>
              <a:t>Elements of nature and political disruptions</a:t>
            </a:r>
          </a:p>
          <a:p>
            <a:pPr lvl="1"/>
            <a:r>
              <a:rPr lang="en-US" sz="2000" dirty="0"/>
              <a:t>Changes in taxes, subsidies, or government regulations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50</a:t>
            </a:fld>
            <a:endParaRPr kumimoji="0" lang="en-US"/>
          </a:p>
        </p:txBody>
      </p:sp>
    </p:spTree>
    <p:extLst>
      <p:ext uri="{BB962C8B-B14F-4D97-AF65-F5344CB8AC3E}">
        <p14:creationId xmlns:p14="http://schemas.microsoft.com/office/powerpoint/2010/main" val="16474798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Supply and Quantity Supplied</a:t>
            </a:r>
          </a:p>
        </p:txBody>
      </p:sp>
      <p:sp>
        <p:nvSpPr>
          <p:cNvPr id="3" name="Content Placeholder 2"/>
          <p:cNvSpPr>
            <a:spLocks noGrp="1"/>
          </p:cNvSpPr>
          <p:nvPr>
            <p:ph idx="1"/>
          </p:nvPr>
        </p:nvSpPr>
        <p:spPr/>
        <p:txBody>
          <a:bodyPr>
            <a:normAutofit/>
          </a:bodyPr>
          <a:lstStyle/>
          <a:p>
            <a:r>
              <a:rPr lang="en-US" sz="2400" b="1" dirty="0"/>
              <a:t>Change in Supply:</a:t>
            </a:r>
            <a:r>
              <a:rPr lang="en-US" sz="2400" dirty="0"/>
              <a:t> a shift in the entire supply curve.</a:t>
            </a:r>
          </a:p>
          <a:p>
            <a:endParaRPr lang="en-US" sz="2400" dirty="0"/>
          </a:p>
          <a:p>
            <a:r>
              <a:rPr lang="en-US" sz="2400" b="1" dirty="0"/>
              <a:t>Change in Quantity Supplied:</a:t>
            </a:r>
            <a:r>
              <a:rPr lang="en-US" sz="2400" dirty="0"/>
              <a:t> movement along the same supply curve in response to a change in its price.</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51</a:t>
            </a:fld>
            <a:endParaRPr kumimoji="0" lang="en-US"/>
          </a:p>
        </p:txBody>
      </p:sp>
    </p:spTree>
    <p:extLst>
      <p:ext uri="{BB962C8B-B14F-4D97-AF65-F5344CB8AC3E}">
        <p14:creationId xmlns:p14="http://schemas.microsoft.com/office/powerpoint/2010/main" val="10351837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23360" y="1296454"/>
            <a:ext cx="4663440" cy="4343400"/>
          </a:xfrm>
          <a:prstGeom prst="roundRect">
            <a:avLst>
              <a:gd name="adj" fmla="val 2321"/>
            </a:avLst>
          </a:prstGeom>
          <a:solidFill>
            <a:schemeClr val="bg1"/>
          </a:solidFill>
          <a:ln w="12700">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2400"/>
            <a:ext cx="7467600" cy="1143000"/>
          </a:xfrm>
        </p:spPr>
        <p:txBody>
          <a:bodyPr>
            <a:normAutofit fontScale="90000"/>
          </a:bodyPr>
          <a:lstStyle/>
          <a:p>
            <a:r>
              <a:rPr lang="en-US" dirty="0"/>
              <a:t>The Impact of an Increase in Supply</a:t>
            </a:r>
          </a:p>
        </p:txBody>
      </p:sp>
      <p:sp>
        <p:nvSpPr>
          <p:cNvPr id="3" name="Content Placeholder 2"/>
          <p:cNvSpPr>
            <a:spLocks noGrp="1"/>
          </p:cNvSpPr>
          <p:nvPr>
            <p:ph idx="1"/>
          </p:nvPr>
        </p:nvSpPr>
        <p:spPr>
          <a:xfrm>
            <a:off x="167640" y="1600200"/>
            <a:ext cx="3718560" cy="5257800"/>
          </a:xfrm>
        </p:spPr>
        <p:txBody>
          <a:bodyPr>
            <a:normAutofit fontScale="62500" lnSpcReduction="20000"/>
          </a:bodyPr>
          <a:lstStyle/>
          <a:p>
            <a:r>
              <a:rPr lang="en-US" sz="2900" dirty="0"/>
              <a:t>Initially, the demand (</a:t>
            </a:r>
            <a:r>
              <a:rPr lang="en-US" sz="2900" b="1" i="1" dirty="0">
                <a:solidFill>
                  <a:srgbClr val="1C7FB9"/>
                </a:solidFill>
              </a:rPr>
              <a:t>D</a:t>
            </a:r>
            <a:r>
              <a:rPr lang="en-US" sz="2900" dirty="0"/>
              <a:t>) and supply (</a:t>
            </a:r>
            <a:r>
              <a:rPr lang="en-US" sz="2900" b="1" i="1" dirty="0">
                <a:solidFill>
                  <a:srgbClr val="D13722"/>
                </a:solidFill>
              </a:rPr>
              <a:t>S</a:t>
            </a:r>
            <a:r>
              <a:rPr lang="en-US" sz="2900" b="1" i="1" baseline="-25000" dirty="0">
                <a:solidFill>
                  <a:srgbClr val="D13722"/>
                </a:solidFill>
              </a:rPr>
              <a:t>1</a:t>
            </a:r>
            <a:r>
              <a:rPr lang="en-US" sz="2900" dirty="0"/>
              <a:t>) of ice cream resulted in an equilibrium of $3.</a:t>
            </a:r>
          </a:p>
          <a:p>
            <a:endParaRPr lang="en-US" sz="2900" dirty="0"/>
          </a:p>
          <a:p>
            <a:r>
              <a:rPr lang="en-US" sz="2900" dirty="0"/>
              <a:t>The </a:t>
            </a:r>
            <a:r>
              <a:rPr lang="en-US" sz="2900" b="1" i="1" dirty="0">
                <a:solidFill>
                  <a:srgbClr val="D13722"/>
                </a:solidFill>
              </a:rPr>
              <a:t>supply</a:t>
            </a:r>
            <a:r>
              <a:rPr lang="en-US" sz="2900" dirty="0"/>
              <a:t> curve reflects the cost of producing the product. Suppose the initial equilibrium was disrupted by an increase in </a:t>
            </a:r>
            <a:r>
              <a:rPr lang="en-US" sz="2900" b="1" i="1" dirty="0">
                <a:solidFill>
                  <a:srgbClr val="D13722"/>
                </a:solidFill>
              </a:rPr>
              <a:t>supply</a:t>
            </a:r>
            <a:r>
              <a:rPr lang="en-US" sz="2900" dirty="0">
                <a:solidFill>
                  <a:srgbClr val="D13722"/>
                </a:solidFill>
              </a:rPr>
              <a:t> </a:t>
            </a:r>
            <a:r>
              <a:rPr lang="en-US" sz="2900" dirty="0"/>
              <a:t>(shift from </a:t>
            </a:r>
            <a:r>
              <a:rPr lang="en-US" sz="2900" b="1" i="1" dirty="0">
                <a:solidFill>
                  <a:srgbClr val="D13722"/>
                </a:solidFill>
              </a:rPr>
              <a:t>S</a:t>
            </a:r>
            <a:r>
              <a:rPr lang="en-US" sz="2900" b="1" i="1" baseline="-25000" dirty="0">
                <a:solidFill>
                  <a:srgbClr val="D13722"/>
                </a:solidFill>
              </a:rPr>
              <a:t>1</a:t>
            </a:r>
            <a:r>
              <a:rPr lang="en-US" sz="2900" dirty="0"/>
              <a:t> to </a:t>
            </a:r>
            <a:r>
              <a:rPr lang="en-US" sz="2900" b="1" i="1" dirty="0">
                <a:solidFill>
                  <a:srgbClr val="D13722"/>
                </a:solidFill>
              </a:rPr>
              <a:t>S</a:t>
            </a:r>
            <a:r>
              <a:rPr lang="en-US" sz="2900" b="1" i="1" baseline="-25000" dirty="0">
                <a:solidFill>
                  <a:srgbClr val="D13722"/>
                </a:solidFill>
              </a:rPr>
              <a:t>2</a:t>
            </a:r>
            <a:r>
              <a:rPr lang="en-US" sz="2900" dirty="0"/>
              <a:t>) for ice cream such as would result from lower prices of milk, cream, and sugar (ingredients used to make ice cream).</a:t>
            </a:r>
          </a:p>
          <a:p>
            <a:endParaRPr lang="en-US" sz="2900" dirty="0"/>
          </a:p>
          <a:p>
            <a:r>
              <a:rPr lang="en-US" sz="2900" dirty="0"/>
              <a:t>The increase in </a:t>
            </a:r>
            <a:r>
              <a:rPr lang="en-US" sz="2900" b="1" i="1" dirty="0">
                <a:solidFill>
                  <a:srgbClr val="D13722"/>
                </a:solidFill>
              </a:rPr>
              <a:t>supply</a:t>
            </a:r>
            <a:r>
              <a:rPr lang="en-US" sz="2900" dirty="0">
                <a:solidFill>
                  <a:srgbClr val="D13722"/>
                </a:solidFill>
              </a:rPr>
              <a:t> </a:t>
            </a:r>
            <a:r>
              <a:rPr lang="en-US" sz="2900" dirty="0"/>
              <a:t>leads to a lower equilibrium price ($2) for ice cream and an increase in quantity exchanged.</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52</a:t>
            </a:fld>
            <a:endParaRPr kumimoji="0" lang="en-US"/>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6337" t="5699" r="4930" b="1993"/>
          <a:stretch/>
        </p:blipFill>
        <p:spPr>
          <a:xfrm>
            <a:off x="4046220" y="1447800"/>
            <a:ext cx="4640580" cy="3977640"/>
          </a:xfrm>
          <a:prstGeom prst="rect">
            <a:avLst/>
          </a:prstGeom>
        </p:spPr>
      </p:pic>
    </p:spTree>
    <p:extLst>
      <p:ext uri="{BB962C8B-B14F-4D97-AF65-F5344CB8AC3E}">
        <p14:creationId xmlns:p14="http://schemas.microsoft.com/office/powerpoint/2010/main" val="13828028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a Change in Supply</a:t>
            </a:r>
          </a:p>
        </p:txBody>
      </p:sp>
      <p:sp>
        <p:nvSpPr>
          <p:cNvPr id="3" name="Content Placeholder 2"/>
          <p:cNvSpPr>
            <a:spLocks noGrp="1"/>
          </p:cNvSpPr>
          <p:nvPr>
            <p:ph idx="1"/>
          </p:nvPr>
        </p:nvSpPr>
        <p:spPr/>
        <p:txBody>
          <a:bodyPr>
            <a:normAutofit/>
          </a:bodyPr>
          <a:lstStyle/>
          <a:p>
            <a:r>
              <a:rPr lang="en-US" sz="2400" b="1" dirty="0"/>
              <a:t>When supply decreases:</a:t>
            </a:r>
            <a:r>
              <a:rPr lang="en-US" sz="2400" dirty="0"/>
              <a:t> the equilibrium price will rise and the equilibrium quantity will fall.</a:t>
            </a:r>
          </a:p>
          <a:p>
            <a:endParaRPr lang="en-US" sz="2400" dirty="0"/>
          </a:p>
          <a:p>
            <a:r>
              <a:rPr lang="en-US" sz="2400" b="1" dirty="0"/>
              <a:t>When supply increases:</a:t>
            </a:r>
            <a:r>
              <a:rPr lang="en-US" sz="2400" dirty="0"/>
              <a:t> the equilibrium price will fall and the equilibrium quantity will rise.</a:t>
            </a:r>
          </a:p>
          <a:p>
            <a:endParaRPr lang="en-US" sz="2400"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53</a:t>
            </a:fld>
            <a:endParaRPr kumimoji="0" lang="en-US"/>
          </a:p>
        </p:txBody>
      </p:sp>
    </p:spTree>
    <p:extLst>
      <p:ext uri="{BB962C8B-B14F-4D97-AF65-F5344CB8AC3E}">
        <p14:creationId xmlns:p14="http://schemas.microsoft.com/office/powerpoint/2010/main" val="13318281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Market Adjustment Process</a:t>
            </a:r>
          </a:p>
        </p:txBody>
      </p:sp>
      <p:sp>
        <p:nvSpPr>
          <p:cNvPr id="3" name="Content Placeholder 2"/>
          <p:cNvSpPr>
            <a:spLocks noGrp="1"/>
          </p:cNvSpPr>
          <p:nvPr>
            <p:ph idx="1"/>
          </p:nvPr>
        </p:nvSpPr>
        <p:spPr/>
        <p:txBody>
          <a:bodyPr>
            <a:normAutofit/>
          </a:bodyPr>
          <a:lstStyle/>
          <a:p>
            <a:r>
              <a:rPr lang="en-US" dirty="0"/>
              <a:t>The market adjustment process does not occur instantaneously. It takes time for both consumers and producers to respond to changes in market conditions.</a:t>
            </a:r>
          </a:p>
          <a:p>
            <a:endParaRPr lang="en-US" dirty="0"/>
          </a:p>
          <a:p>
            <a:r>
              <a:rPr lang="en-US" dirty="0"/>
              <a:t>In a dynamic world, the adjustment process is continuous. The impact of changes in demand and supply and factors that underlie shifts in these curves are central to the understanding of the market process.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54</a:t>
            </a:fld>
            <a:endParaRPr kumimoji="0" lang="en-US"/>
          </a:p>
        </p:txBody>
      </p:sp>
    </p:spTree>
    <p:extLst>
      <p:ext uri="{BB962C8B-B14F-4D97-AF65-F5344CB8AC3E}">
        <p14:creationId xmlns:p14="http://schemas.microsoft.com/office/powerpoint/2010/main" val="13269870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Questions for Thought</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a:t>Why do you trade for things rather than produce them yourself? Would you be better off if you did not buy so many things from others?  Would Americans in general be better off if they did not buy so many things from producers in other countries?</a:t>
            </a:r>
          </a:p>
          <a:p>
            <a:pPr marL="457200" indent="-457200">
              <a:buFont typeface="+mj-lt"/>
              <a:buAutoNum type="arabicPeriod"/>
            </a:pPr>
            <a:endParaRPr lang="en-US" dirty="0"/>
          </a:p>
          <a:p>
            <a:pPr marL="457200" indent="-457200">
              <a:buFont typeface="+mj-lt"/>
              <a:buAutoNum type="arabicPeriod"/>
            </a:pPr>
            <a:r>
              <a:rPr lang="en-US" dirty="0"/>
              <a:t>How have the following influenced the volume of trade: a) the internet, b) the interstate highway system and c) tariffs on goods purchased from sellers in other countries?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55</a:t>
            </a:fld>
            <a:endParaRPr kumimoji="0" lang="en-US"/>
          </a:p>
        </p:txBody>
      </p:sp>
    </p:spTree>
    <p:extLst>
      <p:ext uri="{BB962C8B-B14F-4D97-AF65-F5344CB8AC3E}">
        <p14:creationId xmlns:p14="http://schemas.microsoft.com/office/powerpoint/2010/main" val="15144838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Questions for Thought</a:t>
            </a:r>
          </a:p>
        </p:txBody>
      </p:sp>
      <p:sp>
        <p:nvSpPr>
          <p:cNvPr id="3" name="Content Placeholder 2"/>
          <p:cNvSpPr>
            <a:spLocks noGrp="1"/>
          </p:cNvSpPr>
          <p:nvPr>
            <p:ph idx="1"/>
          </p:nvPr>
        </p:nvSpPr>
        <p:spPr/>
        <p:txBody>
          <a:bodyPr/>
          <a:lstStyle/>
          <a:p>
            <a:pPr marL="457200" indent="-457200">
              <a:buFont typeface="+mj-lt"/>
              <a:buAutoNum type="arabicPeriod" startAt="3"/>
            </a:pPr>
            <a:r>
              <a:rPr lang="en-US" dirty="0"/>
              <a:t>What impact would each of the following have on the demand (or supply) of beef and the market price of beef?</a:t>
            </a:r>
          </a:p>
          <a:p>
            <a:pPr lvl="1"/>
            <a:r>
              <a:rPr lang="en-US" dirty="0"/>
              <a:t>Lower pork prices</a:t>
            </a:r>
          </a:p>
          <a:p>
            <a:pPr lvl="1"/>
            <a:r>
              <a:rPr lang="en-US" dirty="0"/>
              <a:t>Higher consumer income</a:t>
            </a:r>
          </a:p>
          <a:p>
            <a:pPr lvl="1"/>
            <a:r>
              <a:rPr lang="en-US" dirty="0"/>
              <a:t>Consumer switch to eating plant-based food products</a:t>
            </a:r>
          </a:p>
          <a:p>
            <a:pPr lvl="1"/>
            <a:r>
              <a:rPr lang="en-US" dirty="0"/>
              <a:t>Higher prices of feed grains used to feed cattle</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56</a:t>
            </a:fld>
            <a:endParaRPr kumimoji="0" lang="en-US"/>
          </a:p>
        </p:txBody>
      </p:sp>
    </p:spTree>
    <p:extLst>
      <p:ext uri="{BB962C8B-B14F-4D97-AF65-F5344CB8AC3E}">
        <p14:creationId xmlns:p14="http://schemas.microsoft.com/office/powerpoint/2010/main" val="3755867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Questions for Thought</a:t>
            </a:r>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dirty="0"/>
              <a:t>What impact would each of the following have on the demand (or supply) of beef and the market price of beef?</a:t>
            </a:r>
          </a:p>
          <a:p>
            <a:pPr lvl="1"/>
            <a:r>
              <a:rPr lang="en-US" dirty="0"/>
              <a:t>Lower pork prices (Decrease demand for beef since it is a beef substitute)</a:t>
            </a:r>
          </a:p>
          <a:p>
            <a:pPr lvl="1"/>
            <a:r>
              <a:rPr lang="en-US" dirty="0"/>
              <a:t>Higher consumer income (Increase demand for beef since consumers have higher incomes)</a:t>
            </a:r>
          </a:p>
          <a:p>
            <a:pPr lvl="1"/>
            <a:r>
              <a:rPr lang="en-US" dirty="0"/>
              <a:t>Consumer switch to eating plant-based food products (Decrease demand for beef since consumers prefer beef less and are switching to plant-based food products)</a:t>
            </a:r>
          </a:p>
          <a:p>
            <a:pPr lvl="1"/>
            <a:r>
              <a:rPr lang="en-US" dirty="0"/>
              <a:t>Higher prices of feed grains used to feed cattle (Decrease the supply of beef in response to higher production costs)</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57</a:t>
            </a:fld>
            <a:endParaRPr kumimoji="0" lang="en-US"/>
          </a:p>
        </p:txBody>
      </p:sp>
    </p:spTree>
    <p:extLst>
      <p:ext uri="{BB962C8B-B14F-4D97-AF65-F5344CB8AC3E}">
        <p14:creationId xmlns:p14="http://schemas.microsoft.com/office/powerpoint/2010/main" val="24107379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E8F3-77BC-5781-7FF6-C9280B44DF81}"/>
              </a:ext>
            </a:extLst>
          </p:cNvPr>
          <p:cNvSpPr>
            <a:spLocks noGrp="1"/>
          </p:cNvSpPr>
          <p:nvPr>
            <p:ph type="title"/>
          </p:nvPr>
        </p:nvSpPr>
        <p:spPr>
          <a:xfrm>
            <a:off x="457200" y="152400"/>
            <a:ext cx="8305800" cy="1600200"/>
          </a:xfrm>
          <a:solidFill>
            <a:schemeClr val="tx2">
              <a:lumMod val="40000"/>
              <a:lumOff val="60000"/>
            </a:schemeClr>
          </a:solidFill>
        </p:spPr>
        <p:txBody>
          <a:bodyPr>
            <a:normAutofit fontScale="90000"/>
          </a:bodyPr>
          <a:lstStyle/>
          <a:p>
            <a:r>
              <a:rPr lang="en-US" dirty="0"/>
              <a:t>MODULE 3:  Markets, Price Coordination, 	and 	Incentives</a:t>
            </a:r>
            <a:br>
              <a:rPr lang="en-US" dirty="0"/>
            </a:br>
            <a:r>
              <a:rPr lang="en-US" dirty="0"/>
              <a:t>CSE 1.7, 1.8, 1.9 Elements </a:t>
            </a:r>
          </a:p>
        </p:txBody>
      </p:sp>
      <p:sp>
        <p:nvSpPr>
          <p:cNvPr id="3" name="Content Placeholder 2">
            <a:extLst>
              <a:ext uri="{FF2B5EF4-FFF2-40B4-BE49-F238E27FC236}">
                <a16:creationId xmlns:a16="http://schemas.microsoft.com/office/drawing/2014/main" id="{47FE84EF-825D-79DE-BF38-2EBADF2A3E95}"/>
              </a:ext>
            </a:extLst>
          </p:cNvPr>
          <p:cNvSpPr>
            <a:spLocks noGrp="1"/>
          </p:cNvSpPr>
          <p:nvPr>
            <p:ph idx="1"/>
          </p:nvPr>
        </p:nvSpPr>
        <p:spPr/>
        <p:txBody>
          <a:bodyPr>
            <a:normAutofit/>
          </a:bodyPr>
          <a:lstStyle/>
          <a:p>
            <a:pPr marL="0" marR="0" lvl="0" indent="0">
              <a:spcBef>
                <a:spcPts val="0"/>
              </a:spcBef>
              <a:spcAft>
                <a:spcPts val="1200"/>
              </a:spcAft>
              <a:buNone/>
            </a:pPr>
            <a:r>
              <a:rPr lang="en-US" b="1" dirty="0">
                <a:latin typeface="+mj-lt"/>
                <a:ea typeface="Calibri" panose="020F0502020204030204" pitchFamily="34" charset="0"/>
              </a:rPr>
              <a:t>CSE 1.7 </a:t>
            </a:r>
            <a:r>
              <a:rPr lang="en-US" dirty="0">
                <a:effectLst/>
                <a:latin typeface="+mj-lt"/>
                <a:ea typeface="Calibri" panose="020F0502020204030204" pitchFamily="34" charset="0"/>
              </a:rPr>
              <a:t>Profits direct businesses toward productive activities that increase the value of resources, while losses direct them away from wasteful activities. </a:t>
            </a:r>
            <a:r>
              <a:rPr lang="en-US" dirty="0"/>
              <a:t>(Standard 7: Markets and Prices)</a:t>
            </a:r>
          </a:p>
          <a:p>
            <a:pPr marL="0" marR="0" lvl="0" indent="0">
              <a:spcBef>
                <a:spcPts val="0"/>
              </a:spcBef>
              <a:spcAft>
                <a:spcPts val="1200"/>
              </a:spcAft>
              <a:buNone/>
            </a:pPr>
            <a:endParaRPr lang="en-US" dirty="0">
              <a:effectLst/>
              <a:latin typeface="+mj-lt"/>
              <a:ea typeface="Calibri" panose="020F0502020204030204" pitchFamily="34" charset="0"/>
            </a:endParaRPr>
          </a:p>
          <a:p>
            <a:pPr marL="0" marR="0" lvl="0" indent="0">
              <a:spcBef>
                <a:spcPts val="0"/>
              </a:spcBef>
              <a:spcAft>
                <a:spcPts val="1200"/>
              </a:spcAft>
              <a:buNone/>
            </a:pPr>
            <a:r>
              <a:rPr lang="en-US" b="1" dirty="0">
                <a:latin typeface="+mj-lt"/>
                <a:ea typeface="Calibri" panose="020F0502020204030204" pitchFamily="34" charset="0"/>
              </a:rPr>
              <a:t>CSE 1.8 </a:t>
            </a:r>
            <a:r>
              <a:rPr lang="en-US" dirty="0">
                <a:effectLst/>
                <a:latin typeface="+mj-lt"/>
                <a:ea typeface="Calibri" panose="020F0502020204030204" pitchFamily="34" charset="0"/>
              </a:rPr>
              <a:t>The “invisible hand” of market prices guides buyers and sellers toward activities promoting the general welfare</a:t>
            </a:r>
            <a:r>
              <a:rPr lang="en-US" dirty="0"/>
              <a:t>. (Standard 8: Role of Prices)</a:t>
            </a:r>
          </a:p>
          <a:p>
            <a:pPr marL="0" marR="0" lvl="0" indent="0">
              <a:spcBef>
                <a:spcPts val="0"/>
              </a:spcBef>
              <a:spcAft>
                <a:spcPts val="1200"/>
              </a:spcAft>
              <a:buNone/>
            </a:pPr>
            <a:endParaRPr lang="en-US" dirty="0">
              <a:effectLst/>
              <a:latin typeface="+mj-lt"/>
              <a:ea typeface="Times New Roman" panose="02020603050405020304" pitchFamily="18" charset="0"/>
            </a:endParaRPr>
          </a:p>
          <a:p>
            <a:pPr marL="0" marR="0" lvl="0" indent="0">
              <a:spcBef>
                <a:spcPts val="0"/>
              </a:spcBef>
              <a:spcAft>
                <a:spcPts val="1200"/>
              </a:spcAft>
              <a:buNone/>
            </a:pPr>
            <a:r>
              <a:rPr lang="en-US" b="1" dirty="0">
                <a:latin typeface="+mj-lt"/>
                <a:ea typeface="Calibri" panose="020F0502020204030204" pitchFamily="34" charset="0"/>
              </a:rPr>
              <a:t>CSE 1.9 </a:t>
            </a:r>
            <a:r>
              <a:rPr lang="en-US" dirty="0">
                <a:effectLst/>
                <a:latin typeface="+mj-lt"/>
                <a:ea typeface="Calibri" panose="020F0502020204030204" pitchFamily="34" charset="0"/>
              </a:rPr>
              <a:t>Mistakes and misconceptions in economic analysis often occur because of failure to consider long-term consequences and secondary effects. </a:t>
            </a:r>
            <a:r>
              <a:rPr lang="en-US" dirty="0"/>
              <a:t>(Standard 16: Role of Government and Market Failure)</a:t>
            </a:r>
            <a:endParaRPr lang="en-US" dirty="0">
              <a:effectLst/>
              <a:latin typeface="+mj-lt"/>
              <a:ea typeface="Times New Roman" panose="02020603050405020304" pitchFamily="18" charset="0"/>
            </a:endParaRPr>
          </a:p>
          <a:p>
            <a:pPr marL="0" indent="0">
              <a:buNone/>
            </a:pPr>
            <a:endParaRPr lang="en-US" dirty="0">
              <a:latin typeface="+mj-lt"/>
            </a:endParaRPr>
          </a:p>
        </p:txBody>
      </p:sp>
      <p:sp>
        <p:nvSpPr>
          <p:cNvPr id="4" name="Slide Number Placeholder 3">
            <a:extLst>
              <a:ext uri="{FF2B5EF4-FFF2-40B4-BE49-F238E27FC236}">
                <a16:creationId xmlns:a16="http://schemas.microsoft.com/office/drawing/2014/main" id="{7A6A3B18-9654-C5CA-52E0-37FEFCC42FBE}"/>
              </a:ext>
            </a:extLst>
          </p:cNvPr>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58</a:t>
            </a:fld>
            <a:endParaRPr kumimoji="0" lang="en-US"/>
          </a:p>
        </p:txBody>
      </p:sp>
    </p:spTree>
    <p:extLst>
      <p:ext uri="{BB962C8B-B14F-4D97-AF65-F5344CB8AC3E}">
        <p14:creationId xmlns:p14="http://schemas.microsoft.com/office/powerpoint/2010/main" val="3885474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E8F3-77BC-5781-7FF6-C9280B44DF81}"/>
              </a:ext>
            </a:extLst>
          </p:cNvPr>
          <p:cNvSpPr>
            <a:spLocks noGrp="1"/>
          </p:cNvSpPr>
          <p:nvPr>
            <p:ph type="title"/>
          </p:nvPr>
        </p:nvSpPr>
        <p:spPr>
          <a:xfrm>
            <a:off x="497632" y="152400"/>
            <a:ext cx="8417767" cy="1828800"/>
          </a:xfrm>
          <a:solidFill>
            <a:schemeClr val="tx2">
              <a:lumMod val="40000"/>
              <a:lumOff val="60000"/>
            </a:schemeClr>
          </a:solidFill>
        </p:spPr>
        <p:txBody>
          <a:bodyPr>
            <a:normAutofit/>
          </a:bodyPr>
          <a:lstStyle/>
          <a:p>
            <a:r>
              <a:rPr lang="en-US" dirty="0"/>
              <a:t>MODULE 3:  </a:t>
            </a:r>
            <a:r>
              <a:rPr lang="en-US" sz="3800" dirty="0"/>
              <a:t>Markets, Price Coordination, and 	Incentives</a:t>
            </a:r>
            <a:br>
              <a:rPr lang="en-US" sz="3800" dirty="0"/>
            </a:br>
            <a:r>
              <a:rPr lang="en-US" sz="4000" dirty="0"/>
              <a:t>CSE 1.7, 1.8, 1.9 </a:t>
            </a:r>
            <a:r>
              <a:rPr lang="en-US" sz="3800" dirty="0"/>
              <a:t>Concepts and standards</a:t>
            </a:r>
            <a:endParaRPr lang="en-US" sz="3800" b="1" dirty="0"/>
          </a:p>
        </p:txBody>
      </p:sp>
      <p:sp>
        <p:nvSpPr>
          <p:cNvPr id="3" name="Content Placeholder 2">
            <a:extLst>
              <a:ext uri="{FF2B5EF4-FFF2-40B4-BE49-F238E27FC236}">
                <a16:creationId xmlns:a16="http://schemas.microsoft.com/office/drawing/2014/main" id="{47FE84EF-825D-79DE-BF38-2EBADF2A3E95}"/>
              </a:ext>
            </a:extLst>
          </p:cNvPr>
          <p:cNvSpPr>
            <a:spLocks noGrp="1"/>
          </p:cNvSpPr>
          <p:nvPr>
            <p:ph idx="1"/>
          </p:nvPr>
        </p:nvSpPr>
        <p:spPr/>
        <p:txBody>
          <a:bodyPr>
            <a:normAutofit fontScale="85000" lnSpcReduction="20000"/>
          </a:bodyPr>
          <a:lstStyle/>
          <a:p>
            <a:pPr marL="0" indent="0">
              <a:buNone/>
            </a:pPr>
            <a:r>
              <a:rPr lang="en-US" b="1" dirty="0">
                <a:latin typeface="+mj-lt"/>
              </a:rPr>
              <a:t>CSE KEY CONCEPTS</a:t>
            </a:r>
            <a:endParaRPr lang="en-US" dirty="0">
              <a:latin typeface="+mj-lt"/>
            </a:endParaRPr>
          </a:p>
          <a:p>
            <a:r>
              <a:rPr lang="en-US" dirty="0">
                <a:latin typeface="+mj-lt"/>
              </a:rPr>
              <a:t>Profit and loss </a:t>
            </a:r>
          </a:p>
          <a:p>
            <a:r>
              <a:rPr lang="en-US" dirty="0">
                <a:solidFill>
                  <a:srgbClr val="000000"/>
                </a:solidFill>
                <a:effectLst/>
                <a:latin typeface="+mj-lt"/>
                <a:ea typeface="Times New Roman" panose="02020603050405020304" pitchFamily="18" charset="0"/>
              </a:rPr>
              <a:t>Market prices and the invisible hand principle</a:t>
            </a:r>
          </a:p>
          <a:p>
            <a:r>
              <a:rPr lang="en-US" dirty="0">
                <a:solidFill>
                  <a:srgbClr val="000000"/>
                </a:solidFill>
                <a:effectLst/>
                <a:latin typeface="+mj-lt"/>
                <a:ea typeface="Times New Roman" panose="02020603050405020304" pitchFamily="18" charset="0"/>
              </a:rPr>
              <a:t>Secondary effects and unintended consequences</a:t>
            </a:r>
          </a:p>
          <a:p>
            <a:endParaRPr lang="en-US" dirty="0">
              <a:solidFill>
                <a:srgbClr val="000000"/>
              </a:solidFill>
              <a:latin typeface="+mj-lt"/>
            </a:endParaRPr>
          </a:p>
          <a:p>
            <a:pPr marL="0" indent="0">
              <a:buNone/>
            </a:pPr>
            <a:r>
              <a:rPr lang="en-US" b="1" dirty="0">
                <a:solidFill>
                  <a:srgbClr val="000000"/>
                </a:solidFill>
                <a:latin typeface="+mj-lt"/>
              </a:rPr>
              <a:t>ECONOMIC STANDARDS</a:t>
            </a:r>
          </a:p>
          <a:p>
            <a:pPr algn="l"/>
            <a:r>
              <a:rPr lang="en-US" b="0" u="none" strike="noStrike" baseline="0" dirty="0">
                <a:latin typeface="+mj-lt"/>
              </a:rPr>
              <a:t>A market exists when buyers and sellers interact. This interaction determines market prices and thereby allocates scarce goods and services.</a:t>
            </a:r>
            <a:r>
              <a:rPr lang="en-US" b="0" i="1" u="none" strike="noStrike" baseline="0" dirty="0">
                <a:latin typeface="+mj-lt"/>
              </a:rPr>
              <a:t> </a:t>
            </a:r>
            <a:r>
              <a:rPr lang="en-US" dirty="0">
                <a:effectLst/>
                <a:latin typeface="+mj-lt"/>
                <a:ea typeface="Calibri" panose="020F0502020204030204" pitchFamily="34" charset="0"/>
                <a:cs typeface="Times New Roman" panose="02020603050405020304" pitchFamily="18" charset="0"/>
              </a:rPr>
              <a:t>(Standard 7: Markets and Prices)</a:t>
            </a:r>
          </a:p>
          <a:p>
            <a:pPr algn="l"/>
            <a:r>
              <a:rPr lang="en-US" b="0" u="none" strike="noStrike" baseline="0" dirty="0">
                <a:latin typeface="+mj-lt"/>
              </a:rPr>
              <a:t>Prices send signals and provide incentives to buyers and sellers. When supply or demand changes, market prices adjust, affecting incentives.</a:t>
            </a:r>
            <a:r>
              <a:rPr lang="en-US" b="0" i="1" u="none" strike="noStrike" baseline="0" dirty="0">
                <a:latin typeface="+mj-lt"/>
              </a:rPr>
              <a:t> </a:t>
            </a:r>
            <a:r>
              <a:rPr lang="en-US" dirty="0">
                <a:effectLst/>
                <a:latin typeface="+mj-lt"/>
                <a:ea typeface="Calibri" panose="020F0502020204030204" pitchFamily="34" charset="0"/>
                <a:cs typeface="Times New Roman" panose="02020603050405020304" pitchFamily="18" charset="0"/>
              </a:rPr>
              <a:t>(Standard 8: Role of Prices)</a:t>
            </a:r>
          </a:p>
          <a:p>
            <a:pPr algn="l"/>
            <a:r>
              <a:rPr lang="en-US" b="0" u="none" strike="noStrike" baseline="0" dirty="0">
                <a:latin typeface="+mj-lt"/>
              </a:rPr>
              <a:t>There is an economic role for government in a market economy whenever the benefits of a government policy outweigh its costs. Governments often provide for national defense, address environmental concerns, define and protect property rights, and attempt to make markets more competitive. Most government policies also have direct or indirect effects on peoples’ incomes.</a:t>
            </a:r>
            <a:r>
              <a:rPr lang="en-US" dirty="0">
                <a:effectLst/>
                <a:latin typeface="+mj-lt"/>
                <a:ea typeface="Calibri" panose="020F0502020204030204" pitchFamily="34" charset="0"/>
                <a:cs typeface="Times New Roman" panose="02020603050405020304" pitchFamily="18" charset="0"/>
              </a:rPr>
              <a:t>(Standard 16: Role of Government and Market Failure) </a:t>
            </a:r>
            <a:endParaRPr lang="en-US" dirty="0">
              <a:latin typeface="+mj-lt"/>
            </a:endParaRPr>
          </a:p>
        </p:txBody>
      </p:sp>
      <p:sp>
        <p:nvSpPr>
          <p:cNvPr id="4" name="Slide Number Placeholder 3">
            <a:extLst>
              <a:ext uri="{FF2B5EF4-FFF2-40B4-BE49-F238E27FC236}">
                <a16:creationId xmlns:a16="http://schemas.microsoft.com/office/drawing/2014/main" id="{7A6A3B18-9654-C5CA-52E0-37FEFCC42FBE}"/>
              </a:ext>
            </a:extLst>
          </p:cNvPr>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59</a:t>
            </a:fld>
            <a:endParaRPr kumimoji="0" lang="en-US"/>
          </a:p>
        </p:txBody>
      </p:sp>
    </p:spTree>
    <p:extLst>
      <p:ext uri="{BB962C8B-B14F-4D97-AF65-F5344CB8AC3E}">
        <p14:creationId xmlns:p14="http://schemas.microsoft.com/office/powerpoint/2010/main" val="1932267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 1.1.</a:t>
            </a:r>
            <a:r>
              <a:rPr lang="en-US" dirty="0"/>
              <a:t> Incentives matter.</a:t>
            </a:r>
          </a:p>
        </p:txBody>
      </p:sp>
      <p:sp>
        <p:nvSpPr>
          <p:cNvPr id="3" name="Content Placeholder 2"/>
          <p:cNvSpPr>
            <a:spLocks noGrp="1"/>
          </p:cNvSpPr>
          <p:nvPr>
            <p:ph idx="1"/>
          </p:nvPr>
        </p:nvSpPr>
        <p:spPr/>
        <p:txBody>
          <a:bodyPr>
            <a:normAutofit/>
          </a:bodyPr>
          <a:lstStyle/>
          <a:p>
            <a:r>
              <a:rPr lang="en-US" b="1" dirty="0"/>
              <a:t>People usually respond predictably to positive and negative incentives.</a:t>
            </a:r>
          </a:p>
          <a:p>
            <a:r>
              <a:rPr lang="en-US" dirty="0"/>
              <a:t>Changes in benefits and costs will influence choices in a predictable manner.</a:t>
            </a:r>
          </a:p>
          <a:p>
            <a:pPr lvl="1"/>
            <a:r>
              <a:rPr lang="en-US" b="1" dirty="0"/>
              <a:t>Increase Costs:</a:t>
            </a:r>
            <a:r>
              <a:rPr lang="en-US" dirty="0"/>
              <a:t>  When the cost of an action increases, individuals will be less likely to choose it.</a:t>
            </a:r>
          </a:p>
          <a:p>
            <a:pPr lvl="1"/>
            <a:r>
              <a:rPr lang="en-US" b="1" dirty="0"/>
              <a:t>Increase Benefits:</a:t>
            </a:r>
            <a:r>
              <a:rPr lang="en-US" dirty="0"/>
              <a:t> When the benefits of an action increase, individuals will be more likely to choose it.</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a:t>
            </a:fld>
            <a:endParaRPr kumimoji="0" lang="en-US"/>
          </a:p>
        </p:txBody>
      </p:sp>
    </p:spTree>
    <p:extLst>
      <p:ext uri="{BB962C8B-B14F-4D97-AF65-F5344CB8AC3E}">
        <p14:creationId xmlns:p14="http://schemas.microsoft.com/office/powerpoint/2010/main" val="19667272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2087562"/>
          </a:xfrm>
        </p:spPr>
        <p:txBody>
          <a:bodyPr>
            <a:noAutofit/>
          </a:bodyPr>
          <a:lstStyle/>
          <a:p>
            <a:r>
              <a:rPr lang="en-US" sz="3800" dirty="0"/>
              <a:t>CSE 1.7 </a:t>
            </a:r>
            <a:r>
              <a:rPr lang="en-US" sz="3800" cap="none" dirty="0"/>
              <a:t>Profits direct businesses toward productive activities that increase the value of resources, while losses direct them away from wasteful activities.</a:t>
            </a:r>
            <a:endParaRPr lang="en-US" sz="3800" dirty="0"/>
          </a:p>
        </p:txBody>
      </p:sp>
      <p:sp>
        <p:nvSpPr>
          <p:cNvPr id="3" name="Content Placeholder 2"/>
          <p:cNvSpPr>
            <a:spLocks noGrp="1"/>
          </p:cNvSpPr>
          <p:nvPr>
            <p:ph idx="1"/>
          </p:nvPr>
        </p:nvSpPr>
        <p:spPr>
          <a:xfrm>
            <a:off x="457200" y="2667000"/>
            <a:ext cx="7467600" cy="3806952"/>
          </a:xfrm>
        </p:spPr>
        <p:txBody>
          <a:bodyPr>
            <a:normAutofit/>
          </a:bodyPr>
          <a:lstStyle/>
          <a:p>
            <a:r>
              <a:rPr lang="en-US" dirty="0"/>
              <a:t>If we are going to get the most value out of the available resources, projects that increase value must be encouraged, while those that use resources counterproductively or wasted must be discouraged. </a:t>
            </a:r>
          </a:p>
          <a:p>
            <a:endParaRPr lang="en-US" dirty="0"/>
          </a:p>
          <a:p>
            <a:r>
              <a:rPr lang="en-US" dirty="0"/>
              <a:t>This is precisely what profits and losses do.</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60</a:t>
            </a:fld>
            <a:endParaRPr kumimoji="0" lang="en-US"/>
          </a:p>
        </p:txBody>
      </p:sp>
    </p:spTree>
    <p:extLst>
      <p:ext uri="{BB962C8B-B14F-4D97-AF65-F5344CB8AC3E}">
        <p14:creationId xmlns:p14="http://schemas.microsoft.com/office/powerpoint/2010/main" val="13908298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and Production of Goods</a:t>
            </a:r>
          </a:p>
        </p:txBody>
      </p:sp>
      <p:sp>
        <p:nvSpPr>
          <p:cNvPr id="3" name="Content Placeholder 2"/>
          <p:cNvSpPr>
            <a:spLocks noGrp="1"/>
          </p:cNvSpPr>
          <p:nvPr>
            <p:ph idx="1"/>
          </p:nvPr>
        </p:nvSpPr>
        <p:spPr/>
        <p:txBody>
          <a:bodyPr>
            <a:normAutofit/>
          </a:bodyPr>
          <a:lstStyle/>
          <a:p>
            <a:r>
              <a:rPr lang="en-US" b="1" dirty="0"/>
              <a:t>Businesses purchase resources </a:t>
            </a:r>
            <a:r>
              <a:rPr lang="en-US" dirty="0"/>
              <a:t>(natural resources, labor, capital, and entrepreneurial talent) in order to produce goods and services. </a:t>
            </a:r>
          </a:p>
          <a:p>
            <a:r>
              <a:rPr lang="en-US" dirty="0"/>
              <a:t>In a market economy, </a:t>
            </a:r>
            <a:r>
              <a:rPr lang="en-US" b="1" dirty="0"/>
              <a:t>producers will have to bid resources away </a:t>
            </a:r>
            <a:r>
              <a:rPr lang="en-US" dirty="0"/>
              <a:t>from their alternative uses because the owners of the resources will supply them only at prices at least equal to what they could earn elsewhere.</a:t>
            </a:r>
          </a:p>
          <a:p>
            <a:r>
              <a:rPr lang="en-US" dirty="0"/>
              <a:t>The </a:t>
            </a:r>
            <a:r>
              <a:rPr lang="en-US" b="1" dirty="0"/>
              <a:t>producer’s opportunity cost </a:t>
            </a:r>
            <a:r>
              <a:rPr lang="en-US" dirty="0"/>
              <a:t>of supplying a good or service will equal the payments required to bid the resources away from their other potential uses.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61</a:t>
            </a:fld>
            <a:endParaRPr kumimoji="0" lang="en-US"/>
          </a:p>
        </p:txBody>
      </p:sp>
    </p:spTree>
    <p:extLst>
      <p:ext uri="{BB962C8B-B14F-4D97-AF65-F5344CB8AC3E}">
        <p14:creationId xmlns:p14="http://schemas.microsoft.com/office/powerpoint/2010/main" val="17561217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Costs vs. Accounting Costs</a:t>
            </a:r>
          </a:p>
        </p:txBody>
      </p:sp>
      <p:sp>
        <p:nvSpPr>
          <p:cNvPr id="3" name="Content Placeholder 2"/>
          <p:cNvSpPr>
            <a:spLocks noGrp="1"/>
          </p:cNvSpPr>
          <p:nvPr>
            <p:ph idx="1"/>
          </p:nvPr>
        </p:nvSpPr>
        <p:spPr/>
        <p:txBody>
          <a:bodyPr>
            <a:normAutofit fontScale="92500" lnSpcReduction="10000"/>
          </a:bodyPr>
          <a:lstStyle/>
          <a:p>
            <a:r>
              <a:rPr lang="en-US" b="1" dirty="0"/>
              <a:t>Economic costs </a:t>
            </a:r>
            <a:r>
              <a:rPr lang="en-US" dirty="0"/>
              <a:t>include the costs of all resources required to produce a good, </a:t>
            </a:r>
            <a:r>
              <a:rPr lang="en-US" i="1" dirty="0"/>
              <a:t>including the opportunity costs</a:t>
            </a:r>
            <a:r>
              <a:rPr lang="en-US" dirty="0"/>
              <a:t> of assets owned by the firm.</a:t>
            </a:r>
          </a:p>
          <a:p>
            <a:endParaRPr lang="en-US" dirty="0"/>
          </a:p>
          <a:p>
            <a:r>
              <a:rPr lang="en-US" b="1" dirty="0"/>
              <a:t>Accounting costs </a:t>
            </a:r>
            <a:r>
              <a:rPr lang="en-US" i="1" dirty="0"/>
              <a:t>omit the opportunity costs </a:t>
            </a:r>
            <a:r>
              <a:rPr lang="en-US" dirty="0"/>
              <a:t>of assets owned by the business or firm.</a:t>
            </a:r>
          </a:p>
          <a:p>
            <a:endParaRPr lang="en-US" dirty="0"/>
          </a:p>
          <a:p>
            <a:r>
              <a:rPr lang="en-US" dirty="0"/>
              <a:t>Accountants focus on net income or revenue, which is slightly different than economic profit.</a:t>
            </a:r>
          </a:p>
          <a:p>
            <a:endParaRPr lang="en-US" dirty="0"/>
          </a:p>
          <a:p>
            <a:r>
              <a:rPr lang="en-US" dirty="0"/>
              <a:t>The business’s or firm’s net income will overstate profit as measured the economist. Nevertheless, it is reported on the financials.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62</a:t>
            </a:fld>
            <a:endParaRPr kumimoji="0" lang="en-US"/>
          </a:p>
        </p:txBody>
      </p:sp>
    </p:spTree>
    <p:extLst>
      <p:ext uri="{BB962C8B-B14F-4D97-AF65-F5344CB8AC3E}">
        <p14:creationId xmlns:p14="http://schemas.microsoft.com/office/powerpoint/2010/main" val="14710409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of Profit</a:t>
            </a:r>
          </a:p>
        </p:txBody>
      </p:sp>
      <p:sp>
        <p:nvSpPr>
          <p:cNvPr id="3" name="Content Placeholder 2"/>
          <p:cNvSpPr>
            <a:spLocks noGrp="1"/>
          </p:cNvSpPr>
          <p:nvPr>
            <p:ph idx="1"/>
          </p:nvPr>
        </p:nvSpPr>
        <p:spPr/>
        <p:txBody>
          <a:bodyPr>
            <a:normAutofit/>
          </a:bodyPr>
          <a:lstStyle/>
          <a:p>
            <a:r>
              <a:rPr lang="en-US" b="1" dirty="0"/>
              <a:t>Total Revenue </a:t>
            </a:r>
            <a:r>
              <a:rPr lang="en-US" dirty="0"/>
              <a:t>= Price x Quantity (summed for each of the goods sold)</a:t>
            </a:r>
          </a:p>
          <a:p>
            <a:endParaRPr lang="en-US" dirty="0"/>
          </a:p>
          <a:p>
            <a:r>
              <a:rPr lang="en-US" b="1" dirty="0"/>
              <a:t>Total Cost </a:t>
            </a:r>
            <a:r>
              <a:rPr lang="en-US" dirty="0"/>
              <a:t>= The opportunity costs of all the resources required for the production of the good.</a:t>
            </a:r>
          </a:p>
          <a:p>
            <a:endParaRPr lang="en-US" dirty="0"/>
          </a:p>
          <a:p>
            <a:r>
              <a:rPr lang="en-US" b="1" dirty="0"/>
              <a:t>Profit</a:t>
            </a:r>
            <a:r>
              <a:rPr lang="en-US" dirty="0"/>
              <a:t> = Total Revenue – Total Cost</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63</a:t>
            </a:fld>
            <a:endParaRPr kumimoji="0" lang="en-US"/>
          </a:p>
        </p:txBody>
      </p:sp>
    </p:spTree>
    <p:extLst>
      <p:ext uri="{BB962C8B-B14F-4D97-AF65-F5344CB8AC3E}">
        <p14:creationId xmlns:p14="http://schemas.microsoft.com/office/powerpoint/2010/main" val="8158064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What is the Function of Profit and Loss?</a:t>
            </a:r>
          </a:p>
        </p:txBody>
      </p:sp>
      <p:sp>
        <p:nvSpPr>
          <p:cNvPr id="3" name="Content Placeholder 2"/>
          <p:cNvSpPr>
            <a:spLocks noGrp="1"/>
          </p:cNvSpPr>
          <p:nvPr>
            <p:ph idx="1"/>
          </p:nvPr>
        </p:nvSpPr>
        <p:spPr/>
        <p:txBody>
          <a:bodyPr>
            <a:normAutofit fontScale="92500" lnSpcReduction="10000"/>
          </a:bodyPr>
          <a:lstStyle/>
          <a:p>
            <a:r>
              <a:rPr lang="en-US" b="1" dirty="0"/>
              <a:t>Profit </a:t>
            </a:r>
            <a:r>
              <a:rPr lang="en-US" dirty="0"/>
              <a:t>is present when the value of the good (as indicated by the price that consumers are willing to pay), exceeds the value of the resources required for its production.</a:t>
            </a:r>
          </a:p>
          <a:p>
            <a:endParaRPr lang="en-US" dirty="0"/>
          </a:p>
          <a:p>
            <a:r>
              <a:rPr lang="en-US" b="1" dirty="0"/>
              <a:t>Profit </a:t>
            </a:r>
            <a:r>
              <a:rPr lang="en-US" dirty="0"/>
              <a:t>is a reward for transforming resources into something of greater value.</a:t>
            </a:r>
          </a:p>
          <a:p>
            <a:endParaRPr lang="en-US" dirty="0"/>
          </a:p>
          <a:p>
            <a:r>
              <a:rPr lang="en-US" b="1" dirty="0"/>
              <a:t>Loss</a:t>
            </a:r>
            <a:r>
              <a:rPr lang="en-US" dirty="0"/>
              <a:t> is present when the value of the good is less than the per-unit cost of the resources required for production. </a:t>
            </a:r>
          </a:p>
          <a:p>
            <a:endParaRPr lang="en-US" dirty="0"/>
          </a:p>
          <a:p>
            <a:r>
              <a:rPr lang="en-US" b="1" dirty="0"/>
              <a:t>Loss</a:t>
            </a:r>
            <a:r>
              <a:rPr lang="en-US" dirty="0"/>
              <a:t> penalizes businesses that produce goods and services that consumers value less than their unit cost, motivating them to search for other production opportunities valued by consumers.</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64</a:t>
            </a:fld>
            <a:endParaRPr kumimoji="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Profit and Loss:</a:t>
            </a:r>
            <a:br>
              <a:rPr lang="en-US" dirty="0"/>
            </a:br>
            <a:r>
              <a:rPr lang="en-US" dirty="0"/>
              <a:t>An Example</a:t>
            </a:r>
          </a:p>
        </p:txBody>
      </p:sp>
      <p:sp>
        <p:nvSpPr>
          <p:cNvPr id="3" name="Content Placeholder 2"/>
          <p:cNvSpPr>
            <a:spLocks noGrp="1"/>
          </p:cNvSpPr>
          <p:nvPr>
            <p:ph idx="1"/>
          </p:nvPr>
        </p:nvSpPr>
        <p:spPr/>
        <p:txBody>
          <a:bodyPr>
            <a:normAutofit fontScale="92500" lnSpcReduction="10000"/>
          </a:bodyPr>
          <a:lstStyle/>
          <a:p>
            <a:r>
              <a:rPr lang="en-US" dirty="0"/>
              <a:t>Suppose a business can produce 1,000 t-shirts at a total cost of $20,000.</a:t>
            </a:r>
          </a:p>
          <a:p>
            <a:pPr lvl="1"/>
            <a:r>
              <a:rPr lang="en-US" dirty="0"/>
              <a:t>What is the profit or loss if the shirts can be sold for $22 each?</a:t>
            </a:r>
          </a:p>
          <a:p>
            <a:pPr lvl="1"/>
            <a:r>
              <a:rPr lang="en-US" dirty="0"/>
              <a:t>How does the value of the t-shirts compare with the value of the resources used?</a:t>
            </a:r>
          </a:p>
          <a:p>
            <a:pPr lvl="1"/>
            <a:r>
              <a:rPr lang="en-US" dirty="0"/>
              <a:t>Is this a productive activity?</a:t>
            </a:r>
          </a:p>
          <a:p>
            <a:pPr marL="365760" lvl="1" indent="0">
              <a:buNone/>
            </a:pPr>
            <a:endParaRPr lang="en-US" dirty="0"/>
          </a:p>
          <a:p>
            <a:pPr marL="0" indent="0">
              <a:buNone/>
            </a:pPr>
            <a:r>
              <a:rPr lang="en-US" b="1" dirty="0"/>
              <a:t>Scenario: </a:t>
            </a:r>
            <a:r>
              <a:rPr lang="en-US" dirty="0"/>
              <a:t>Consumers are finding the t-shirts sold by the business stale and not so fashionable. </a:t>
            </a:r>
          </a:p>
          <a:p>
            <a:pPr lvl="1"/>
            <a:r>
              <a:rPr lang="en-US" dirty="0"/>
              <a:t>Now, suppose the t-shirts can be sold for only $17 each. What is the profit or loss?</a:t>
            </a:r>
          </a:p>
          <a:p>
            <a:pPr lvl="1"/>
            <a:r>
              <a:rPr lang="en-US" dirty="0"/>
              <a:t>In this case, how does the value of the t-shirts compare with the value of the resources used?</a:t>
            </a:r>
          </a:p>
          <a:p>
            <a:pPr lvl="1"/>
            <a:r>
              <a:rPr lang="en-US" dirty="0"/>
              <a:t>Is continuing to sell the unfashionable t-shirts a productive activity? Explain. </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65</a:t>
            </a:fld>
            <a:endParaRPr kumimoji="0" lang="en-US"/>
          </a:p>
        </p:txBody>
      </p:sp>
    </p:spTree>
    <p:extLst>
      <p:ext uri="{BB962C8B-B14F-4D97-AF65-F5344CB8AC3E}">
        <p14:creationId xmlns:p14="http://schemas.microsoft.com/office/powerpoint/2010/main" val="13714981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11362"/>
          </a:xfrm>
        </p:spPr>
        <p:txBody>
          <a:bodyPr>
            <a:normAutofit fontScale="90000"/>
          </a:bodyPr>
          <a:lstStyle/>
          <a:p>
            <a:r>
              <a:rPr lang="en-US" b="1" dirty="0"/>
              <a:t>CSE 1.8 </a:t>
            </a:r>
            <a:r>
              <a:rPr lang="en-US" cap="none" dirty="0">
                <a:effectLst/>
                <a:latin typeface="Cambria" panose="02040503050406030204" pitchFamily="18" charset="0"/>
                <a:ea typeface="Calibri" panose="020F0502020204030204" pitchFamily="34" charset="0"/>
              </a:rPr>
              <a:t>The “invisible hand” of market prices guides buyers and sellers toward activities promoting the general welfare. </a:t>
            </a:r>
            <a:endParaRPr lang="en-US" dirty="0"/>
          </a:p>
        </p:txBody>
      </p:sp>
      <p:sp>
        <p:nvSpPr>
          <p:cNvPr id="3" name="Content Placeholder 2"/>
          <p:cNvSpPr>
            <a:spLocks noGrp="1"/>
          </p:cNvSpPr>
          <p:nvPr>
            <p:ph idx="1"/>
          </p:nvPr>
        </p:nvSpPr>
        <p:spPr>
          <a:xfrm>
            <a:off x="838200" y="2895600"/>
            <a:ext cx="6781800" cy="3578352"/>
          </a:xfrm>
        </p:spPr>
        <p:txBody>
          <a:bodyPr>
            <a:normAutofit/>
          </a:bodyPr>
          <a:lstStyle/>
          <a:p>
            <a:pPr marL="0" indent="0">
              <a:buNone/>
            </a:pPr>
            <a:r>
              <a:rPr lang="en-US" i="1" dirty="0"/>
              <a:t>Every individual is continually exerting himself to find out the most advantageous employment for whatever capital he can command. It is his own advantage, indeed, and not that of the society which he has in view. But the study of his own advantage naturally, or rather necessarily, leads him to </a:t>
            </a:r>
            <a:r>
              <a:rPr lang="en-US" b="1" i="1" dirty="0"/>
              <a:t>prefer that employment </a:t>
            </a:r>
            <a:r>
              <a:rPr lang="en-US" i="1" dirty="0"/>
              <a:t>which is </a:t>
            </a:r>
            <a:r>
              <a:rPr lang="en-US" b="1" i="1" dirty="0"/>
              <a:t>most advantageous to society</a:t>
            </a:r>
            <a:r>
              <a:rPr lang="en-US" i="1" dirty="0"/>
              <a:t>. He intends only his own gain, and he is in this, as in many other cases, </a:t>
            </a:r>
            <a:r>
              <a:rPr lang="en-US" b="1" i="1" dirty="0"/>
              <a:t>led by an invisible hand to promote an end which was not part of his intention</a:t>
            </a:r>
            <a:r>
              <a:rPr lang="en-US" i="1" dirty="0"/>
              <a:t>.</a:t>
            </a:r>
          </a:p>
          <a:p>
            <a:pPr marL="0" indent="0">
              <a:buNone/>
            </a:pPr>
            <a:r>
              <a:rPr lang="en-US" dirty="0"/>
              <a:t>				   —Adam Smith (1776)</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66</a:t>
            </a:fld>
            <a:endParaRPr kumimoji="0" lang="en-US"/>
          </a:p>
        </p:txBody>
      </p:sp>
    </p:spTree>
    <p:extLst>
      <p:ext uri="{BB962C8B-B14F-4D97-AF65-F5344CB8AC3E}">
        <p14:creationId xmlns:p14="http://schemas.microsoft.com/office/powerpoint/2010/main" val="25180674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“Invisible Hand?”</a:t>
            </a:r>
          </a:p>
        </p:txBody>
      </p:sp>
      <p:sp>
        <p:nvSpPr>
          <p:cNvPr id="3" name="Content Placeholder 2"/>
          <p:cNvSpPr>
            <a:spLocks noGrp="1"/>
          </p:cNvSpPr>
          <p:nvPr>
            <p:ph idx="1"/>
          </p:nvPr>
        </p:nvSpPr>
        <p:spPr/>
        <p:txBody>
          <a:bodyPr>
            <a:normAutofit/>
          </a:bodyPr>
          <a:lstStyle/>
          <a:p>
            <a:r>
              <a:rPr lang="en-US" dirty="0"/>
              <a:t>The “invisible hand” to which Smith refers is the price system.</a:t>
            </a:r>
          </a:p>
          <a:p>
            <a:endParaRPr lang="en-US" dirty="0"/>
          </a:p>
          <a:p>
            <a:r>
              <a:rPr lang="en-US" dirty="0"/>
              <a:t>When guided by prices, individuals intend only their own gain, but their actions promote the goals of others, leading to greater prosperity.</a:t>
            </a:r>
          </a:p>
          <a:p>
            <a:endParaRPr lang="en-US" dirty="0"/>
          </a:p>
          <a:p>
            <a:r>
              <a:rPr lang="en-US" dirty="0"/>
              <a:t>One statistic—the </a:t>
            </a:r>
            <a:r>
              <a:rPr lang="en-US" b="1" dirty="0"/>
              <a:t>prevailing market price </a:t>
            </a:r>
            <a:r>
              <a:rPr lang="en-US" dirty="0"/>
              <a:t>of a particular good or service—provides buyers and sellers with what they need to bring their actions into harmony with the best possible information on the current actions and preferences of others.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67</a:t>
            </a:fld>
            <a:endParaRPr kumimoji="0" lang="en-US"/>
          </a:p>
        </p:txBody>
      </p:sp>
    </p:spTree>
    <p:extLst>
      <p:ext uri="{BB962C8B-B14F-4D97-AF65-F5344CB8AC3E}">
        <p14:creationId xmlns:p14="http://schemas.microsoft.com/office/powerpoint/2010/main" val="40597693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Prices Summarize Relevant Information</a:t>
            </a:r>
          </a:p>
        </p:txBody>
      </p:sp>
      <p:sp>
        <p:nvSpPr>
          <p:cNvPr id="3" name="Content Placeholder 2"/>
          <p:cNvSpPr>
            <a:spLocks noGrp="1"/>
          </p:cNvSpPr>
          <p:nvPr>
            <p:ph idx="1"/>
          </p:nvPr>
        </p:nvSpPr>
        <p:spPr>
          <a:xfrm>
            <a:off x="457200" y="3127248"/>
            <a:ext cx="7467600" cy="3425952"/>
          </a:xfrm>
        </p:spPr>
        <p:txBody>
          <a:bodyPr>
            <a:normAutofit/>
          </a:bodyPr>
          <a:lstStyle/>
          <a:p>
            <a:r>
              <a:rPr lang="en-US" sz="2200" dirty="0"/>
              <a:t>Market prices reflect information about consumer preferences, costs, and matters related to timing, location, and circumstances. This information in any large market is well beyond the comprehension of any individual or central-planning authority.</a:t>
            </a:r>
          </a:p>
          <a:p>
            <a:r>
              <a:rPr lang="en-US" sz="2200" dirty="0"/>
              <a:t>Market prices act like a giant computer network grinding out indicators that gives all participants equal access to both the information they need and equal incentive to act on it.</a:t>
            </a:r>
          </a:p>
          <a:p>
            <a:endParaRPr lang="en-US" sz="2200"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68</a:t>
            </a:fld>
            <a:endParaRPr kumimoji="0" lang="en-US"/>
          </a:p>
        </p:txBody>
      </p:sp>
      <p:pic>
        <p:nvPicPr>
          <p:cNvPr id="1026" name="Picture 2"/>
          <p:cNvPicPr>
            <a:picLocks noChangeAspect="1" noChangeArrowheads="1"/>
          </p:cNvPicPr>
          <p:nvPr/>
        </p:nvPicPr>
        <p:blipFill>
          <a:blip r:embed="rId2" cstate="print"/>
          <a:srcRect/>
          <a:stretch>
            <a:fillRect/>
          </a:stretch>
        </p:blipFill>
        <p:spPr bwMode="auto">
          <a:xfrm>
            <a:off x="6477000" y="1308103"/>
            <a:ext cx="1860117" cy="1819145"/>
          </a:xfrm>
          <a:prstGeom prst="roundRect">
            <a:avLst>
              <a:gd name="adj" fmla="val 7189"/>
            </a:avLst>
          </a:prstGeom>
          <a:noFill/>
          <a:ln w="9525">
            <a:solidFill>
              <a:schemeClr val="tx1"/>
            </a:solidFill>
            <a:miter lim="800000"/>
            <a:headEnd/>
            <a:tailEnd/>
          </a:ln>
          <a:effectLst>
            <a:outerShdw blurRad="50800" dist="76200" dir="2700000" algn="tl" rotWithShape="0">
              <a:prstClr val="black">
                <a:alpha val="40000"/>
              </a:prstClr>
            </a:outerShdw>
          </a:effectLst>
        </p:spPr>
      </p:pic>
      <p:sp>
        <p:nvSpPr>
          <p:cNvPr id="7" name="Content Placeholder 2"/>
          <p:cNvSpPr txBox="1">
            <a:spLocks/>
          </p:cNvSpPr>
          <p:nvPr/>
        </p:nvSpPr>
        <p:spPr>
          <a:xfrm>
            <a:off x="458243" y="1676400"/>
            <a:ext cx="5716107" cy="149383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sz="2200" dirty="0"/>
              <a:t>Friedrich Hayek, the 1974 Nobel prize winner, stressed: The primary function of markets is to provide information to both to buyers and sellers.</a:t>
            </a:r>
          </a:p>
        </p:txBody>
      </p:sp>
    </p:spTree>
    <p:extLst>
      <p:ext uri="{BB962C8B-B14F-4D97-AF65-F5344CB8AC3E}">
        <p14:creationId xmlns:p14="http://schemas.microsoft.com/office/powerpoint/2010/main" val="20278594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Self-Interest Guided by the Invisible Hand</a:t>
            </a:r>
          </a:p>
        </p:txBody>
      </p:sp>
      <p:sp>
        <p:nvSpPr>
          <p:cNvPr id="3" name="Content Placeholder 2"/>
          <p:cNvSpPr>
            <a:spLocks noGrp="1"/>
          </p:cNvSpPr>
          <p:nvPr>
            <p:ph idx="1"/>
          </p:nvPr>
        </p:nvSpPr>
        <p:spPr/>
        <p:txBody>
          <a:bodyPr>
            <a:normAutofit/>
          </a:bodyPr>
          <a:lstStyle/>
          <a:p>
            <a:r>
              <a:rPr lang="en-US" dirty="0"/>
              <a:t>When guided by market prices, self-interested individuals will move toward activities that will promote the general welfare.</a:t>
            </a:r>
          </a:p>
          <a:p>
            <a:pPr lvl="1"/>
            <a:r>
              <a:rPr lang="en-US" dirty="0"/>
              <a:t>Consumers will purchase goods that they value highly relative to price.</a:t>
            </a:r>
          </a:p>
          <a:p>
            <a:pPr lvl="1"/>
            <a:r>
              <a:rPr lang="en-US" dirty="0"/>
              <a:t>Profit seeking producers will produce goods that consumer value highly relative to costs.</a:t>
            </a:r>
          </a:p>
          <a:p>
            <a:pPr lvl="1"/>
            <a:r>
              <a:rPr lang="en-US" dirty="0"/>
              <a:t>Because lower costs will mean higher profits, each producer will strive to keep costs down and quality up.</a:t>
            </a:r>
          </a:p>
          <a:p>
            <a:r>
              <a:rPr lang="en-US" dirty="0"/>
              <a:t>The cooperation that comes from self-interest directed by the invisible hand of market prices is truly amazing. The combination of self-interest and the invisible hand is a powerful force for economic progress.</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69</a:t>
            </a:fld>
            <a:endParaRPr kumimoji="0" lang="en-US"/>
          </a:p>
        </p:txBody>
      </p:sp>
    </p:spTree>
    <p:extLst>
      <p:ext uri="{BB962C8B-B14F-4D97-AF65-F5344CB8AC3E}">
        <p14:creationId xmlns:p14="http://schemas.microsoft.com/office/powerpoint/2010/main" val="71365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 1.1.</a:t>
            </a:r>
            <a:r>
              <a:rPr lang="en-US" dirty="0"/>
              <a:t> Incentives matter.</a:t>
            </a:r>
          </a:p>
        </p:txBody>
      </p:sp>
      <p:sp>
        <p:nvSpPr>
          <p:cNvPr id="3" name="Content Placeholder 2"/>
          <p:cNvSpPr>
            <a:spLocks noGrp="1"/>
          </p:cNvSpPr>
          <p:nvPr>
            <p:ph idx="1"/>
          </p:nvPr>
        </p:nvSpPr>
        <p:spPr/>
        <p:txBody>
          <a:bodyPr>
            <a:normAutofit/>
          </a:bodyPr>
          <a:lstStyle/>
          <a:p>
            <a:r>
              <a:rPr lang="en-US" b="1" dirty="0"/>
              <a:t>Basic Postulate of Economics: </a:t>
            </a:r>
            <a:r>
              <a:rPr lang="en-US" dirty="0"/>
              <a:t>Incentives matters is a simple idea. </a:t>
            </a:r>
          </a:p>
          <a:p>
            <a:r>
              <a:rPr lang="en-US" dirty="0"/>
              <a:t>Incentives matters is sometimes called the basic postulate of economics.</a:t>
            </a:r>
          </a:p>
          <a:p>
            <a:r>
              <a:rPr lang="en-US" dirty="0"/>
              <a:t>It is a powerful tool because this fundamental principle underlines decision-making across various contexts.</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a:t>
            </a:fld>
            <a:endParaRPr kumimoji="0" lang="en-US"/>
          </a:p>
        </p:txBody>
      </p:sp>
    </p:spTree>
    <p:extLst>
      <p:ext uri="{BB962C8B-B14F-4D97-AF65-F5344CB8AC3E}">
        <p14:creationId xmlns:p14="http://schemas.microsoft.com/office/powerpoint/2010/main" val="31172420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17625"/>
          </a:xfrm>
        </p:spPr>
        <p:txBody>
          <a:bodyPr>
            <a:normAutofit fontScale="90000"/>
          </a:bodyPr>
          <a:lstStyle/>
          <a:p>
            <a:r>
              <a:rPr lang="en-US" b="1" cap="none" dirty="0"/>
              <a:t>CSE 1.9 </a:t>
            </a:r>
            <a:r>
              <a:rPr lang="en-US" cap="none" dirty="0"/>
              <a:t>Mistakes and misconceptions in economic analysis often occur because of failure to consider long-term consequences and secondary effects.</a:t>
            </a:r>
          </a:p>
        </p:txBody>
      </p:sp>
      <p:sp>
        <p:nvSpPr>
          <p:cNvPr id="3" name="Content Placeholder 2"/>
          <p:cNvSpPr>
            <a:spLocks noGrp="1"/>
          </p:cNvSpPr>
          <p:nvPr>
            <p:ph idx="1"/>
          </p:nvPr>
        </p:nvSpPr>
        <p:spPr>
          <a:xfrm>
            <a:off x="762000" y="2438400"/>
            <a:ext cx="6781800" cy="4035552"/>
          </a:xfrm>
        </p:spPr>
        <p:txBody>
          <a:bodyPr/>
          <a:lstStyle/>
          <a:p>
            <a:pPr marL="0" indent="0">
              <a:buNone/>
            </a:pPr>
            <a:r>
              <a:rPr lang="en-US" i="1" dirty="0"/>
              <a:t>Sound economics requires that when analyzing a change it is important to “trace not merely the immediate results but the results in the long run, not merely the primary consequences but the secondary consequences, and not merely the effects on some special group but the effects on everyone.</a:t>
            </a:r>
            <a:endParaRPr lang="en-US" dirty="0"/>
          </a:p>
          <a:p>
            <a:pPr marL="0" indent="0">
              <a:buNone/>
            </a:pPr>
            <a:r>
              <a:rPr lang="en-US" dirty="0"/>
              <a:t>			—Henry Hazlitt, </a:t>
            </a:r>
          </a:p>
          <a:p>
            <a:pPr marL="0" indent="0">
              <a:buNone/>
            </a:pPr>
            <a:r>
              <a:rPr lang="en-US" i="1" dirty="0"/>
              <a:t>			   Economics in One Lesson</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70</a:t>
            </a:fld>
            <a:endParaRPr kumimoji="0" lang="en-US"/>
          </a:p>
        </p:txBody>
      </p:sp>
    </p:spTree>
    <p:extLst>
      <p:ext uri="{BB962C8B-B14F-4D97-AF65-F5344CB8AC3E}">
        <p14:creationId xmlns:p14="http://schemas.microsoft.com/office/powerpoint/2010/main" val="42917626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Broken Window Fallacy</a:t>
            </a:r>
          </a:p>
        </p:txBody>
      </p:sp>
      <p:sp>
        <p:nvSpPr>
          <p:cNvPr id="3" name="Content Placeholder 2"/>
          <p:cNvSpPr>
            <a:spLocks noGrp="1"/>
          </p:cNvSpPr>
          <p:nvPr>
            <p:ph idx="1"/>
          </p:nvPr>
        </p:nvSpPr>
        <p:spPr>
          <a:xfrm>
            <a:off x="685800" y="1828800"/>
            <a:ext cx="7772400" cy="4050792"/>
          </a:xfrm>
        </p:spPr>
        <p:txBody>
          <a:bodyPr>
            <a:normAutofit fontScale="92500"/>
          </a:bodyPr>
          <a:lstStyle/>
          <a:p>
            <a:r>
              <a:rPr lang="en-US" dirty="0"/>
              <a:t>Classic story: A child throws a ball breaking the window of a shop. Therefore, the shopkeeper hires a glazer to fix the broken window.</a:t>
            </a:r>
          </a:p>
          <a:p>
            <a:r>
              <a:rPr lang="en-US" dirty="0"/>
              <a:t>Noting the highly visible employment of the glazer, some argue that the broken window benefits the community, on net. </a:t>
            </a:r>
          </a:p>
          <a:p>
            <a:r>
              <a:rPr lang="en-US" dirty="0"/>
              <a:t>However, this ignores the secondary effects, requiring further investigation.</a:t>
            </a:r>
          </a:p>
          <a:p>
            <a:pPr lvl="1"/>
            <a:r>
              <a:rPr lang="en-US" dirty="0"/>
              <a:t>If the child hadn’t broken the window the shopkeeper would have not fixed the window, releasing funds to spend elsewhere or to save.</a:t>
            </a:r>
          </a:p>
          <a:p>
            <a:pPr lvl="1"/>
            <a:r>
              <a:rPr lang="en-US" dirty="0"/>
              <a:t>Employment in the alternative areas of production or savings would have been larger and the community would have had spending elsewhere or savings by the shopkeeper plus an unbroken window.</a:t>
            </a:r>
          </a:p>
          <a:p>
            <a:pPr lvl="1"/>
            <a:r>
              <a:rPr lang="en-US" dirty="0"/>
              <a:t>Once the secondary effects are considered, destruction resulting from floods, hurricanes, public policy, or something else harm a society and fail to expand net employment.</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71</a:t>
            </a:fld>
            <a:endParaRPr kumimoji="0" lang="en-US"/>
          </a:p>
        </p:txBody>
      </p:sp>
    </p:spTree>
    <p:extLst>
      <p:ext uri="{BB962C8B-B14F-4D97-AF65-F5344CB8AC3E}">
        <p14:creationId xmlns:p14="http://schemas.microsoft.com/office/powerpoint/2010/main" val="27581283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Why Secondary Effects are Important</a:t>
            </a:r>
          </a:p>
        </p:txBody>
      </p:sp>
      <p:sp>
        <p:nvSpPr>
          <p:cNvPr id="3" name="Content Placeholder 2"/>
          <p:cNvSpPr>
            <a:spLocks noGrp="1"/>
          </p:cNvSpPr>
          <p:nvPr>
            <p:ph idx="1"/>
          </p:nvPr>
        </p:nvSpPr>
        <p:spPr/>
        <p:txBody>
          <a:bodyPr>
            <a:normAutofit/>
          </a:bodyPr>
          <a:lstStyle/>
          <a:p>
            <a:r>
              <a:rPr lang="en-US" dirty="0"/>
              <a:t>Failure to consider the unintended secondary effects is often a major source of economic error.</a:t>
            </a:r>
          </a:p>
          <a:p>
            <a:endParaRPr lang="en-US" dirty="0"/>
          </a:p>
          <a:p>
            <a:r>
              <a:rPr lang="en-US" dirty="0"/>
              <a:t>Policy changes often generate unintended secondary effects. Consider the following examples.</a:t>
            </a:r>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72</a:t>
            </a:fld>
            <a:endParaRPr kumimoji="0" lang="en-US"/>
          </a:p>
        </p:txBody>
      </p:sp>
    </p:spTree>
    <p:extLst>
      <p:ext uri="{BB962C8B-B14F-4D97-AF65-F5344CB8AC3E}">
        <p14:creationId xmlns:p14="http://schemas.microsoft.com/office/powerpoint/2010/main" val="28121733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Mandated Auto Gasoline Efficiency Standards</a:t>
            </a:r>
          </a:p>
        </p:txBody>
      </p:sp>
      <p:sp>
        <p:nvSpPr>
          <p:cNvPr id="3" name="Content Placeholder 2"/>
          <p:cNvSpPr>
            <a:spLocks noGrp="1"/>
          </p:cNvSpPr>
          <p:nvPr>
            <p:ph idx="1"/>
          </p:nvPr>
        </p:nvSpPr>
        <p:spPr/>
        <p:txBody>
          <a:bodyPr>
            <a:normAutofit lnSpcReduction="10000"/>
          </a:bodyPr>
          <a:lstStyle/>
          <a:p>
            <a:r>
              <a:rPr lang="en-US" sz="2400" dirty="0"/>
              <a:t>The standards are designed to reduce gasoline consumption, but there are secondary effects.</a:t>
            </a:r>
          </a:p>
          <a:p>
            <a:pPr lvl="1"/>
            <a:r>
              <a:rPr lang="en-US" sz="2000" dirty="0"/>
              <a:t>To meet the efficiency standards, manufacturers reduce the size and weight of vehicles and this results in about 2,500 more highway deaths per year.</a:t>
            </a:r>
          </a:p>
          <a:p>
            <a:pPr lvl="1"/>
            <a:r>
              <a:rPr lang="en-US" sz="2000" dirty="0"/>
              <a:t>The improved gas mileage causes people to drive more than they otherwise would. </a:t>
            </a:r>
          </a:p>
          <a:p>
            <a:pPr lvl="1"/>
            <a:r>
              <a:rPr lang="en-US" sz="2000" dirty="0"/>
              <a:t>Net Results: Increased congestion and smaller reduction in gasoline consumption than expected.</a:t>
            </a:r>
          </a:p>
          <a:p>
            <a:endParaRPr lang="en-US" sz="2400" dirty="0"/>
          </a:p>
          <a:p>
            <a:r>
              <a:rPr lang="en-US" sz="2400" dirty="0"/>
              <a:t>Sound economics requires evaluation of these secondary effects.</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73</a:t>
            </a:fld>
            <a:endParaRPr kumimoji="0" lang="en-US"/>
          </a:p>
        </p:txBody>
      </p:sp>
    </p:spTree>
    <p:extLst>
      <p:ext uri="{BB962C8B-B14F-4D97-AF65-F5344CB8AC3E}">
        <p14:creationId xmlns:p14="http://schemas.microsoft.com/office/powerpoint/2010/main" val="39744123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Tariffs, Quotas, and Other Trade Restrictions</a:t>
            </a:r>
          </a:p>
        </p:txBody>
      </p:sp>
      <p:sp>
        <p:nvSpPr>
          <p:cNvPr id="3" name="Content Placeholder 2"/>
          <p:cNvSpPr>
            <a:spLocks noGrp="1"/>
          </p:cNvSpPr>
          <p:nvPr>
            <p:ph idx="1"/>
          </p:nvPr>
        </p:nvSpPr>
        <p:spPr/>
        <p:txBody>
          <a:bodyPr>
            <a:normAutofit fontScale="92500"/>
          </a:bodyPr>
          <a:lstStyle/>
          <a:p>
            <a:r>
              <a:rPr lang="en-US" dirty="0"/>
              <a:t>Tariffs, quotas, and other trade restrictions are designed to protect industries and their employees from global competition. </a:t>
            </a:r>
          </a:p>
          <a:p>
            <a:r>
              <a:rPr lang="en-US" dirty="0"/>
              <a:t>But, there are </a:t>
            </a:r>
            <a:r>
              <a:rPr lang="en-US" b="1" dirty="0"/>
              <a:t>secondary effects attached to trade restrictions </a:t>
            </a:r>
            <a:r>
              <a:rPr lang="en-US" dirty="0"/>
              <a:t>.</a:t>
            </a:r>
          </a:p>
          <a:p>
            <a:pPr lvl="1"/>
            <a:r>
              <a:rPr lang="en-US" dirty="0"/>
              <a:t>Consumers pay </a:t>
            </a:r>
            <a:r>
              <a:rPr lang="en-US" b="1" dirty="0"/>
              <a:t>higher prices </a:t>
            </a:r>
            <a:r>
              <a:rPr lang="en-US" dirty="0"/>
              <a:t>for the products.</a:t>
            </a:r>
          </a:p>
          <a:p>
            <a:pPr lvl="1"/>
            <a:r>
              <a:rPr lang="en-US" dirty="0"/>
              <a:t>In the case of resources, the higher prices will increase the costs of the domestic firms using the resource.</a:t>
            </a:r>
          </a:p>
          <a:p>
            <a:pPr lvl="2"/>
            <a:r>
              <a:rPr lang="en-US" dirty="0"/>
              <a:t>Example: Trade restrictions lead to higher sugar prices, increasing the costs of U.S. candy manufacturers, causing them to move to other countries.</a:t>
            </a:r>
          </a:p>
          <a:p>
            <a:pPr lvl="1"/>
            <a:r>
              <a:rPr lang="en-US" dirty="0"/>
              <a:t>Import restrictions: Because </a:t>
            </a:r>
            <a:r>
              <a:rPr lang="en-US" b="1" dirty="0"/>
              <a:t>foreigners sell less in the U.S., </a:t>
            </a:r>
            <a:r>
              <a:rPr lang="en-US" dirty="0"/>
              <a:t>they have fewer dollars to buy our exports and </a:t>
            </a:r>
            <a:r>
              <a:rPr lang="en-US" b="1" dirty="0"/>
              <a:t>U.S. exports are harmed</a:t>
            </a:r>
            <a:r>
              <a:rPr lang="en-US" dirty="0"/>
              <a:t>. </a:t>
            </a:r>
          </a:p>
          <a:p>
            <a:r>
              <a:rPr lang="en-US" dirty="0"/>
              <a:t>As a result of these secondary effects, employment in the protected industries will expand, but there will be less employment in other industries. The net results are unclear.</a:t>
            </a:r>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74</a:t>
            </a:fld>
            <a:endParaRPr kumimoji="0" lang="en-US"/>
          </a:p>
        </p:txBody>
      </p:sp>
    </p:spTree>
    <p:extLst>
      <p:ext uri="{BB962C8B-B14F-4D97-AF65-F5344CB8AC3E}">
        <p14:creationId xmlns:p14="http://schemas.microsoft.com/office/powerpoint/2010/main" val="16787437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Pencil Stub Story</a:t>
            </a:r>
          </a:p>
        </p:txBody>
      </p:sp>
      <p:sp>
        <p:nvSpPr>
          <p:cNvPr id="3" name="Content Placeholder 2"/>
          <p:cNvSpPr>
            <a:spLocks noGrp="1"/>
          </p:cNvSpPr>
          <p:nvPr>
            <p:ph idx="1"/>
          </p:nvPr>
        </p:nvSpPr>
        <p:spPr/>
        <p:txBody>
          <a:bodyPr>
            <a:normAutofit/>
          </a:bodyPr>
          <a:lstStyle/>
          <a:p>
            <a:r>
              <a:rPr lang="en-US" dirty="0"/>
              <a:t>A first grade teacher paid students $0.10 or ten cents for pencil stubs.</a:t>
            </a:r>
          </a:p>
          <a:p>
            <a:endParaRPr lang="en-US" dirty="0"/>
          </a:p>
          <a:p>
            <a:r>
              <a:rPr lang="en-US" dirty="0"/>
              <a:t>The intent was to discourage students from losing their pencils. But, there were secondary effects.</a:t>
            </a:r>
          </a:p>
          <a:p>
            <a:pPr lvl="1"/>
            <a:endParaRPr lang="en-US" dirty="0"/>
          </a:p>
          <a:p>
            <a:r>
              <a:rPr lang="en-US" dirty="0"/>
              <a:t>The students quickly sharpened their pencils down to the stubs to get the 10-cent reward.</a:t>
            </a:r>
          </a:p>
          <a:p>
            <a:endParaRPr lang="en-US" dirty="0"/>
          </a:p>
          <a:p>
            <a:r>
              <a:rPr lang="en-US" dirty="0"/>
              <a:t>Sound economics requires consideration of secondary effects.</a:t>
            </a:r>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75</a:t>
            </a:fld>
            <a:endParaRPr kumimoji="0" lang="en-US"/>
          </a:p>
        </p:txBody>
      </p:sp>
    </p:spTree>
    <p:extLst>
      <p:ext uri="{BB962C8B-B14F-4D97-AF65-F5344CB8AC3E}">
        <p14:creationId xmlns:p14="http://schemas.microsoft.com/office/powerpoint/2010/main" val="24164595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a:t>
            </a:r>
            <a:br>
              <a:rPr lang="en-US" dirty="0"/>
            </a:br>
            <a:r>
              <a:rPr lang="en-US" dirty="0"/>
              <a:t>Questions for Thought</a:t>
            </a:r>
          </a:p>
        </p:txBody>
      </p:sp>
      <p:sp>
        <p:nvSpPr>
          <p:cNvPr id="3" name="Content Placeholder 2"/>
          <p:cNvSpPr>
            <a:spLocks noGrp="1"/>
          </p:cNvSpPr>
          <p:nvPr>
            <p:ph idx="1"/>
          </p:nvPr>
        </p:nvSpPr>
        <p:spPr/>
        <p:txBody>
          <a:bodyPr>
            <a:normAutofit/>
          </a:bodyPr>
          <a:lstStyle/>
          <a:p>
            <a:pPr marL="457200" indent="-457200">
              <a:buFont typeface="+mj-lt"/>
              <a:buAutoNum type="arabicPeriod"/>
            </a:pPr>
            <a:endParaRPr lang="en-US" dirty="0"/>
          </a:p>
          <a:p>
            <a:pPr marL="457200" indent="-457200">
              <a:buFont typeface="+mj-lt"/>
              <a:buAutoNum type="arabicPeriod"/>
            </a:pPr>
            <a:r>
              <a:rPr lang="en-US" dirty="0"/>
              <a:t>Suppose you decide that it is in your self-interest to establish a computer repair business. Will others be better off or worse off if your business earns a profit? How will the well-being of your customers be affected?</a:t>
            </a:r>
          </a:p>
          <a:p>
            <a:pPr marL="457200" indent="-457200">
              <a:buFont typeface="+mj-lt"/>
              <a:buAutoNum type="arabicPeriod"/>
            </a:pPr>
            <a:endParaRPr lang="en-US" dirty="0"/>
          </a:p>
          <a:p>
            <a:pPr marL="457200" indent="-457200">
              <a:buFont typeface="+mj-lt"/>
              <a:buAutoNum type="arabicPeriod"/>
            </a:pPr>
            <a:r>
              <a:rPr lang="en-US" dirty="0"/>
              <a:t>Why are the quantities of apples, bananas, milk, television sets, laptop computers, and thousands of other items available in your hometown approximately equal to the quantities of these items that local consumers desire to purchase?</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76</a:t>
            </a:fld>
            <a:endParaRPr kumimoji="0" lang="en-US"/>
          </a:p>
        </p:txBody>
      </p:sp>
    </p:spTree>
    <p:extLst>
      <p:ext uri="{BB962C8B-B14F-4D97-AF65-F5344CB8AC3E}">
        <p14:creationId xmlns:p14="http://schemas.microsoft.com/office/powerpoint/2010/main" val="8832503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 Questions For Thought</a:t>
            </a:r>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dirty="0"/>
              <a:t>Under the 2009 “Cash for Clunkers” program, the government paid auto dealers up to $4,500 per vehicle to destroy 700,000 used cars that were traded in for new ones.</a:t>
            </a:r>
          </a:p>
          <a:p>
            <a:pPr lvl="1"/>
            <a:r>
              <a:rPr lang="en-US" dirty="0"/>
              <a:t>Determine if this program promotes the prosperity of Americans after factoring in the secondary effects of the government program.</a:t>
            </a:r>
          </a:p>
          <a:p>
            <a:pPr lvl="1"/>
            <a:r>
              <a:rPr lang="en-US" dirty="0"/>
              <a:t>Now suppose an outbreak of crime destroys 700,000 automobiles. Determine if Americans are better off under these circumstances. Explain any difference in your response.</a:t>
            </a:r>
          </a:p>
          <a:p>
            <a:pPr marL="457200" indent="-457200">
              <a:buFont typeface="+mj-lt"/>
              <a:buAutoNum type="arabicPeriod" startAt="3"/>
            </a:pPr>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77</a:t>
            </a:fld>
            <a:endParaRPr kumimoji="0" lang="en-US"/>
          </a:p>
        </p:txBody>
      </p:sp>
    </p:spTree>
    <p:extLst>
      <p:ext uri="{BB962C8B-B14F-4D97-AF65-F5344CB8AC3E}">
        <p14:creationId xmlns:p14="http://schemas.microsoft.com/office/powerpoint/2010/main" val="16501444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 Questions for Thought</a:t>
            </a:r>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dirty="0"/>
              <a:t>A few days after the 2001 terrorist attacks on the World Trade Center and the Pentagon, Nobel Prize winning economist Paul Krugman made the statement below. Evaluate his views considering the primary and secondary consequences of a terror attack.</a:t>
            </a:r>
          </a:p>
          <a:p>
            <a:pPr lvl="1">
              <a:lnSpc>
                <a:spcPct val="100000"/>
              </a:lnSpc>
              <a:spcBef>
                <a:spcPts val="600"/>
              </a:spcBef>
            </a:pPr>
            <a:r>
              <a:rPr lang="en-US" dirty="0"/>
              <a:t>“Ghastly as it may seem to say this, the terror attack—like the original day of infamy, which brought an end to the Great Depression—could even do some economic good. The destruction isn't big compared with the economy, but rebuilding will generate at least some increase in business spending.”</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78</a:t>
            </a:fld>
            <a:endParaRPr kumimoji="0" lang="en-US"/>
          </a:p>
        </p:txBody>
      </p:sp>
    </p:spTree>
    <p:extLst>
      <p:ext uri="{BB962C8B-B14F-4D97-AF65-F5344CB8AC3E}">
        <p14:creationId xmlns:p14="http://schemas.microsoft.com/office/powerpoint/2010/main" val="3975473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E8F3-77BC-5781-7FF6-C9280B44DF81}"/>
              </a:ext>
            </a:extLst>
          </p:cNvPr>
          <p:cNvSpPr>
            <a:spLocks noGrp="1"/>
          </p:cNvSpPr>
          <p:nvPr>
            <p:ph type="title"/>
          </p:nvPr>
        </p:nvSpPr>
        <p:spPr>
          <a:xfrm>
            <a:off x="457200" y="152400"/>
            <a:ext cx="7924800" cy="1676400"/>
          </a:xfrm>
          <a:solidFill>
            <a:schemeClr val="tx2">
              <a:lumMod val="40000"/>
              <a:lumOff val="60000"/>
            </a:schemeClr>
          </a:solidFill>
        </p:spPr>
        <p:txBody>
          <a:bodyPr>
            <a:normAutofit fontScale="90000"/>
          </a:bodyPr>
          <a:lstStyle/>
          <a:p>
            <a:r>
              <a:rPr lang="en-US" dirty="0"/>
              <a:t>MODULE 4:  Providing value, creating jobs, 	and Fueling Prosperity</a:t>
            </a:r>
            <a:br>
              <a:rPr lang="en-US" dirty="0"/>
            </a:br>
            <a:r>
              <a:rPr lang="en-US" dirty="0"/>
              <a:t>CSE 1.10, 1.11, 1.12 Elements </a:t>
            </a:r>
          </a:p>
        </p:txBody>
      </p:sp>
      <p:sp>
        <p:nvSpPr>
          <p:cNvPr id="3" name="Content Placeholder 2">
            <a:extLst>
              <a:ext uri="{FF2B5EF4-FFF2-40B4-BE49-F238E27FC236}">
                <a16:creationId xmlns:a16="http://schemas.microsoft.com/office/drawing/2014/main" id="{47FE84EF-825D-79DE-BF38-2EBADF2A3E95}"/>
              </a:ext>
            </a:extLst>
          </p:cNvPr>
          <p:cNvSpPr>
            <a:spLocks noGrp="1"/>
          </p:cNvSpPr>
          <p:nvPr>
            <p:ph idx="1"/>
          </p:nvPr>
        </p:nvSpPr>
        <p:spPr/>
        <p:txBody>
          <a:bodyPr>
            <a:normAutofit/>
          </a:bodyPr>
          <a:lstStyle/>
          <a:p>
            <a:pPr marL="0" indent="0">
              <a:spcBef>
                <a:spcPts val="0"/>
              </a:spcBef>
              <a:spcAft>
                <a:spcPts val="1200"/>
              </a:spcAft>
              <a:buNone/>
            </a:pPr>
            <a:r>
              <a:rPr lang="en-US" b="1" dirty="0"/>
              <a:t>CSE 1.10 </a:t>
            </a:r>
            <a:r>
              <a:rPr lang="en-US" dirty="0"/>
              <a:t>People earn income by providing others with what they value. (Standard 13: Income)</a:t>
            </a:r>
          </a:p>
          <a:p>
            <a:pPr marL="0" indent="0">
              <a:spcBef>
                <a:spcPts val="0"/>
              </a:spcBef>
              <a:spcAft>
                <a:spcPts val="1200"/>
              </a:spcAft>
              <a:buNone/>
            </a:pPr>
            <a:r>
              <a:rPr lang="en-US" b="1" dirty="0"/>
              <a:t>CSE 1.11 </a:t>
            </a:r>
            <a:r>
              <a:rPr lang="en-US" dirty="0"/>
              <a:t>Production of goods and services that people value, not just jobs, provides the source of high living standards. (Standard 13: Income)</a:t>
            </a:r>
          </a:p>
          <a:p>
            <a:pPr marL="0" indent="0">
              <a:buNone/>
            </a:pPr>
            <a:r>
              <a:rPr lang="en-US" b="1" dirty="0"/>
              <a:t>CSE 1.12 </a:t>
            </a:r>
            <a:r>
              <a:rPr lang="en-US" dirty="0"/>
              <a:t>Economic progress comes primarily through voluntary trade, investment, stable capital markets, better ways of doing things, and sound economic institutions. (Standard 15: Economic Growth)</a:t>
            </a:r>
          </a:p>
        </p:txBody>
      </p:sp>
      <p:sp>
        <p:nvSpPr>
          <p:cNvPr id="4" name="Slide Number Placeholder 3">
            <a:extLst>
              <a:ext uri="{FF2B5EF4-FFF2-40B4-BE49-F238E27FC236}">
                <a16:creationId xmlns:a16="http://schemas.microsoft.com/office/drawing/2014/main" id="{7A6A3B18-9654-C5CA-52E0-37FEFCC42FBE}"/>
              </a:ext>
            </a:extLst>
          </p:cNvPr>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79</a:t>
            </a:fld>
            <a:endParaRPr kumimoji="0" lang="en-US"/>
          </a:p>
        </p:txBody>
      </p:sp>
    </p:spTree>
    <p:extLst>
      <p:ext uri="{BB962C8B-B14F-4D97-AF65-F5344CB8AC3E}">
        <p14:creationId xmlns:p14="http://schemas.microsoft.com/office/powerpoint/2010/main" val="371395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a:t>What are Incentives?</a:t>
            </a:r>
          </a:p>
        </p:txBody>
      </p:sp>
      <p:sp>
        <p:nvSpPr>
          <p:cNvPr id="4" name="Content Placeholder 3"/>
          <p:cNvSpPr>
            <a:spLocks noGrp="1"/>
          </p:cNvSpPr>
          <p:nvPr>
            <p:ph idx="1"/>
          </p:nvPr>
        </p:nvSpPr>
        <p:spPr/>
        <p:txBody>
          <a:bodyPr>
            <a:normAutofit/>
          </a:bodyPr>
          <a:lstStyle/>
          <a:p>
            <a:pPr lvl="0"/>
            <a:r>
              <a:rPr lang="en-US" b="1" dirty="0"/>
              <a:t>Incentives</a:t>
            </a:r>
            <a:r>
              <a:rPr lang="en-US" dirty="0"/>
              <a:t> are the additional rewards and penalties associated with the choices people make. </a:t>
            </a:r>
          </a:p>
          <a:p>
            <a:pPr lvl="0">
              <a:buNone/>
            </a:pPr>
            <a:endParaRPr lang="en-US" dirty="0"/>
          </a:p>
          <a:p>
            <a:pPr lvl="0"/>
            <a:r>
              <a:rPr lang="en-US" b="1" dirty="0"/>
              <a:t>Changes in incentives </a:t>
            </a:r>
            <a:r>
              <a:rPr lang="en-US" dirty="0"/>
              <a:t>alter the behavior of individuals.</a:t>
            </a:r>
          </a:p>
          <a:p>
            <a:pPr lvl="0">
              <a:buNone/>
            </a:pPr>
            <a:endParaRPr lang="en-US" dirty="0"/>
          </a:p>
          <a:p>
            <a:pPr lvl="0"/>
            <a:r>
              <a:rPr lang="en-US" b="1" dirty="0"/>
              <a:t>Incentives influence choices </a:t>
            </a:r>
            <a:r>
              <a:rPr lang="en-US" dirty="0"/>
              <a:t>of individuals in all areas—personal, business, and political.</a:t>
            </a:r>
          </a:p>
          <a:p>
            <a:pPr>
              <a:buNone/>
            </a:pPr>
            <a:endParaRPr lang="en-US" dirty="0"/>
          </a:p>
        </p:txBody>
      </p:sp>
      <p:sp>
        <p:nvSpPr>
          <p:cNvPr id="8" name="Slide Number Placeholder 7"/>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a:t>
            </a:fld>
            <a:endParaRPr kumimoji="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a:t>MODULE 4:  Providing value, creating jobs, 	and Fueling Prosperity</a:t>
            </a:r>
            <a:br>
              <a:rPr lang="en-US" dirty="0"/>
            </a:br>
            <a:r>
              <a:rPr lang="en-US" dirty="0"/>
              <a:t>CSE 1.10, 1.11, 1.12 Concepts and Standards</a:t>
            </a:r>
          </a:p>
        </p:txBody>
      </p:sp>
      <p:sp>
        <p:nvSpPr>
          <p:cNvPr id="3" name="Content Placeholder 2"/>
          <p:cNvSpPr>
            <a:spLocks noGrp="1"/>
          </p:cNvSpPr>
          <p:nvPr>
            <p:ph idx="1"/>
          </p:nvPr>
        </p:nvSpPr>
        <p:spPr/>
        <p:txBody>
          <a:bodyPr>
            <a:normAutofit/>
          </a:bodyPr>
          <a:lstStyle/>
          <a:p>
            <a:r>
              <a:rPr lang="en-US" b="1" dirty="0"/>
              <a:t>Concepts </a:t>
            </a:r>
          </a:p>
          <a:p>
            <a:pPr lvl="1"/>
            <a:r>
              <a:rPr lang="en-US" dirty="0"/>
              <a:t>Helping others and receipt of income</a:t>
            </a:r>
          </a:p>
          <a:p>
            <a:pPr lvl="1"/>
            <a:r>
              <a:rPr lang="en-US" dirty="0"/>
              <a:t>Jobs versus the creation of wealth</a:t>
            </a:r>
          </a:p>
          <a:p>
            <a:pPr lvl="1"/>
            <a:r>
              <a:rPr lang="en-US" dirty="0"/>
              <a:t>Sources of economic progress </a:t>
            </a:r>
          </a:p>
          <a:p>
            <a:pPr lvl="1"/>
            <a:endParaRPr lang="en-US" dirty="0"/>
          </a:p>
          <a:p>
            <a:r>
              <a:rPr lang="en-US" b="1" dirty="0"/>
              <a:t>Economic Standards</a:t>
            </a:r>
          </a:p>
          <a:p>
            <a:pPr lvl="1"/>
            <a:r>
              <a:rPr lang="en-US" b="1" dirty="0"/>
              <a:t>Standard 13: Income </a:t>
            </a:r>
            <a:r>
              <a:rPr lang="en-US" dirty="0" err="1"/>
              <a:t>Income</a:t>
            </a:r>
            <a:r>
              <a:rPr lang="en-US" dirty="0"/>
              <a:t> for most people is determined by the market value of the productive resources they sell. What workers earn primarily depends on the market value of what they produce.</a:t>
            </a:r>
          </a:p>
          <a:p>
            <a:pPr lvl="1"/>
            <a:r>
              <a:rPr lang="en-US" b="1" dirty="0"/>
              <a:t>Standard 15: Economic Growth </a:t>
            </a:r>
            <a:r>
              <a:rPr lang="en-US" dirty="0"/>
              <a:t>Investment in factories, machinery, new technology, and in the health, education, and training of people stimulates economic growth and can raise future standards of living.</a:t>
            </a:r>
          </a:p>
          <a:p>
            <a:pPr lvl="1"/>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80</a:t>
            </a:fld>
            <a:endParaRPr kumimoji="0" lang="en-US"/>
          </a:p>
        </p:txBody>
      </p:sp>
    </p:spTree>
    <p:extLst>
      <p:ext uri="{BB962C8B-B14F-4D97-AF65-F5344CB8AC3E}">
        <p14:creationId xmlns:p14="http://schemas.microsoft.com/office/powerpoint/2010/main" val="19550976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05099"/>
          </a:xfrm>
        </p:spPr>
        <p:txBody>
          <a:bodyPr>
            <a:normAutofit/>
          </a:bodyPr>
          <a:lstStyle/>
          <a:p>
            <a:r>
              <a:rPr lang="en-US" b="1" dirty="0"/>
              <a:t>CSE 1.10 </a:t>
            </a:r>
            <a:r>
              <a:rPr lang="en-US" dirty="0"/>
              <a:t>People earn income by providing others with what they value.</a:t>
            </a:r>
          </a:p>
        </p:txBody>
      </p:sp>
      <p:sp>
        <p:nvSpPr>
          <p:cNvPr id="3" name="Content Placeholder 2"/>
          <p:cNvSpPr>
            <a:spLocks noGrp="1"/>
          </p:cNvSpPr>
          <p:nvPr>
            <p:ph idx="1"/>
          </p:nvPr>
        </p:nvSpPr>
        <p:spPr>
          <a:xfrm>
            <a:off x="457200" y="2438400"/>
            <a:ext cx="7467600" cy="4035552"/>
          </a:xfrm>
        </p:spPr>
        <p:txBody>
          <a:bodyPr/>
          <a:lstStyle/>
          <a:p>
            <a:r>
              <a:rPr lang="en-US" dirty="0"/>
              <a:t>Even people who are motivated mostly by the desire for income, will have a strong incentive to develop skills and take actions that are valuable to others.</a:t>
            </a:r>
          </a:p>
          <a:p>
            <a:endParaRPr lang="en-US" dirty="0"/>
          </a:p>
          <a:p>
            <a:r>
              <a:rPr lang="en-US" dirty="0"/>
              <a:t>Moreover, people seeking high earnings will have a strong incentive to pay close attention to what others value.</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81</a:t>
            </a:fld>
            <a:endParaRPr kumimoji="0" lang="en-US"/>
          </a:p>
        </p:txBody>
      </p:sp>
    </p:spTree>
    <p:extLst>
      <p:ext uri="{BB962C8B-B14F-4D97-AF65-F5344CB8AC3E}">
        <p14:creationId xmlns:p14="http://schemas.microsoft.com/office/powerpoint/2010/main" val="9992244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Earning Income by Helping Others</a:t>
            </a:r>
          </a:p>
        </p:txBody>
      </p:sp>
      <p:sp>
        <p:nvSpPr>
          <p:cNvPr id="3" name="Content Placeholder 2"/>
          <p:cNvSpPr>
            <a:spLocks noGrp="1"/>
          </p:cNvSpPr>
          <p:nvPr>
            <p:ph idx="1"/>
          </p:nvPr>
        </p:nvSpPr>
        <p:spPr/>
        <p:txBody>
          <a:bodyPr>
            <a:normAutofit fontScale="92500" lnSpcReduction="20000"/>
          </a:bodyPr>
          <a:lstStyle/>
          <a:p>
            <a:r>
              <a:rPr lang="en-US" sz="2700" dirty="0"/>
              <a:t>People are different in many ways. We have different productive abilities, preferences, specialized skills, attitudes, and willingness to take risks.</a:t>
            </a:r>
          </a:p>
          <a:p>
            <a:r>
              <a:rPr lang="en-US" sz="2700" dirty="0"/>
              <a:t>Differences in income arise because our differences affect the value of goods and services we help create and supply.</a:t>
            </a:r>
          </a:p>
          <a:p>
            <a:r>
              <a:rPr lang="en-US" sz="2700" dirty="0"/>
              <a:t>There is a direct link (ceteris paribus) between helping others in ways that they value and the income we earn.</a:t>
            </a:r>
          </a:p>
          <a:p>
            <a:r>
              <a:rPr lang="en-US" sz="2700" dirty="0"/>
              <a:t>If you want to earn a high income, figure out how to help others a great deal.</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82</a:t>
            </a:fld>
            <a:endParaRPr kumimoji="0" lang="en-US"/>
          </a:p>
        </p:txBody>
      </p:sp>
    </p:spTree>
    <p:extLst>
      <p:ext uri="{BB962C8B-B14F-4D97-AF65-F5344CB8AC3E}">
        <p14:creationId xmlns:p14="http://schemas.microsoft.com/office/powerpoint/2010/main" val="8358450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Incentives Matter, Again.</a:t>
            </a:r>
          </a:p>
        </p:txBody>
      </p:sp>
      <p:sp>
        <p:nvSpPr>
          <p:cNvPr id="3" name="Content Placeholder 2"/>
          <p:cNvSpPr>
            <a:spLocks noGrp="1"/>
          </p:cNvSpPr>
          <p:nvPr>
            <p:ph idx="1"/>
          </p:nvPr>
        </p:nvSpPr>
        <p:spPr/>
        <p:txBody>
          <a:bodyPr/>
          <a:lstStyle/>
          <a:p>
            <a:pPr lvl="0"/>
            <a:r>
              <a:rPr lang="en-US" dirty="0"/>
              <a:t>The direct link between providing others with things they value and our personal earnings provides each of us with a strong incentive to develop our talents and skills.</a:t>
            </a:r>
          </a:p>
          <a:p>
            <a:pPr lvl="1"/>
            <a:r>
              <a:rPr lang="en-US" dirty="0"/>
              <a:t>College students are rewarded for improving their knowledge and skills.</a:t>
            </a:r>
          </a:p>
          <a:p>
            <a:pPr lvl="1"/>
            <a:r>
              <a:rPr lang="en-US" dirty="0"/>
              <a:t>Star athletes and entertainers are rewarded for their special skills.</a:t>
            </a:r>
          </a:p>
          <a:p>
            <a:pPr lvl="1"/>
            <a:r>
              <a:rPr lang="en-US" dirty="0"/>
              <a:t>Entrepreneurs are rewarded for their strategic risk-taking.</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83</a:t>
            </a:fld>
            <a:endParaRPr kumimoji="0" lang="en-US"/>
          </a:p>
        </p:txBody>
      </p:sp>
    </p:spTree>
    <p:extLst>
      <p:ext uri="{BB962C8B-B14F-4D97-AF65-F5344CB8AC3E}">
        <p14:creationId xmlns:p14="http://schemas.microsoft.com/office/powerpoint/2010/main" val="29512891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 Income and Living Standards</a:t>
            </a:r>
          </a:p>
        </p:txBody>
      </p:sp>
      <p:sp>
        <p:nvSpPr>
          <p:cNvPr id="3" name="Content Placeholder 2"/>
          <p:cNvSpPr>
            <a:spLocks noGrp="1"/>
          </p:cNvSpPr>
          <p:nvPr>
            <p:ph idx="1"/>
          </p:nvPr>
        </p:nvSpPr>
        <p:spPr/>
        <p:txBody>
          <a:bodyPr/>
          <a:lstStyle/>
          <a:p>
            <a:pPr lvl="0"/>
            <a:r>
              <a:rPr lang="en-US" dirty="0"/>
              <a:t>Income and living standards cannot increase without an increase in the availability of goods and services that people value.</a:t>
            </a:r>
          </a:p>
          <a:p>
            <a:pPr lvl="0"/>
            <a:endParaRPr lang="en-US" dirty="0"/>
          </a:p>
          <a:p>
            <a:r>
              <a:rPr lang="en-US" dirty="0"/>
              <a:t>Question: Can you think of anyone with substantial earnings who is not providing a good or service that others value highly?</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84</a:t>
            </a:fld>
            <a:endParaRPr kumimoji="0" lang="en-US"/>
          </a:p>
        </p:txBody>
      </p:sp>
    </p:spTree>
    <p:extLst>
      <p:ext uri="{BB962C8B-B14F-4D97-AF65-F5344CB8AC3E}">
        <p14:creationId xmlns:p14="http://schemas.microsoft.com/office/powerpoint/2010/main" val="12168351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468562"/>
          </a:xfrm>
        </p:spPr>
        <p:txBody>
          <a:bodyPr>
            <a:normAutofit/>
          </a:bodyPr>
          <a:lstStyle/>
          <a:p>
            <a:r>
              <a:rPr lang="en-US" b="1" dirty="0"/>
              <a:t>CSE 1.11 </a:t>
            </a:r>
            <a:r>
              <a:rPr lang="en-US" dirty="0"/>
              <a:t>Production of goods and services that people value, not just jobs, provides the source of high living standards.</a:t>
            </a:r>
          </a:p>
        </p:txBody>
      </p:sp>
      <p:sp>
        <p:nvSpPr>
          <p:cNvPr id="3" name="Content Placeholder 2"/>
          <p:cNvSpPr>
            <a:spLocks noGrp="1"/>
          </p:cNvSpPr>
          <p:nvPr>
            <p:ph idx="1"/>
          </p:nvPr>
        </p:nvSpPr>
        <p:spPr>
          <a:xfrm>
            <a:off x="457200" y="2895600"/>
            <a:ext cx="7467600" cy="3578352"/>
          </a:xfrm>
        </p:spPr>
        <p:txBody>
          <a:bodyPr>
            <a:normAutofit/>
          </a:bodyPr>
          <a:lstStyle/>
          <a:p>
            <a:r>
              <a:rPr lang="en-US" dirty="0"/>
              <a:t>If jobs were the key to high incomes, we could easily create as many as we wanted.</a:t>
            </a:r>
          </a:p>
          <a:p>
            <a:endParaRPr lang="en-US" dirty="0"/>
          </a:p>
          <a:p>
            <a:r>
              <a:rPr lang="en-US" dirty="0"/>
              <a:t>All of us could work one day digging holes and the next day filling them up.</a:t>
            </a:r>
          </a:p>
          <a:p>
            <a:endParaRPr lang="en-US" dirty="0"/>
          </a:p>
          <a:p>
            <a:r>
              <a:rPr lang="en-US" dirty="0"/>
              <a:t>We would all be employed, but we would also be exceedingly poor because such jobs would not generate goods and services that people value.</a:t>
            </a:r>
          </a:p>
          <a:p>
            <a:endParaRPr lang="en-US" dirty="0"/>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85</a:t>
            </a:fld>
            <a:endParaRPr kumimoji="0" lang="en-US"/>
          </a:p>
        </p:txBody>
      </p:sp>
    </p:spTree>
    <p:extLst>
      <p:ext uri="{BB962C8B-B14F-4D97-AF65-F5344CB8AC3E}">
        <p14:creationId xmlns:p14="http://schemas.microsoft.com/office/powerpoint/2010/main" val="33264627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Fallacy of Destroying Goods to Create Jobs</a:t>
            </a:r>
          </a:p>
        </p:txBody>
      </p:sp>
      <p:sp>
        <p:nvSpPr>
          <p:cNvPr id="3" name="Content Placeholder 2"/>
          <p:cNvSpPr>
            <a:spLocks noGrp="1"/>
          </p:cNvSpPr>
          <p:nvPr>
            <p:ph idx="1"/>
          </p:nvPr>
        </p:nvSpPr>
        <p:spPr/>
        <p:txBody>
          <a:bodyPr>
            <a:normAutofit/>
          </a:bodyPr>
          <a:lstStyle/>
          <a:p>
            <a:pPr lvl="0"/>
            <a:r>
              <a:rPr lang="en-US" dirty="0"/>
              <a:t>Politicians and proponents of government projects are fond of bragging about the jobs created by their programs. But, their programs sometimes reduce the availability of goods and services. Consider the following:</a:t>
            </a:r>
            <a:endParaRPr lang="en-US" sz="3200" dirty="0"/>
          </a:p>
          <a:p>
            <a:pPr lvl="1"/>
            <a:r>
              <a:rPr lang="en-US" sz="2400" dirty="0"/>
              <a:t>Agricultural Adjustment Act (AAA) of 1933</a:t>
            </a:r>
          </a:p>
          <a:p>
            <a:pPr lvl="2"/>
            <a:r>
              <a:rPr lang="en-US" dirty="0"/>
              <a:t>In an effort to prevent farm prices from falling during the Great Depression, the federal government paid farmers to plough under portions of their crops and slaughter some of their livestock. Potato farmers were paid to spray potatoes with dye, making them unfit for human consumption. Six million baby pigs were killed in 1933 alone.</a:t>
            </a:r>
          </a:p>
          <a:p>
            <a:pPr lvl="2"/>
            <a:r>
              <a:rPr lang="en-US" dirty="0"/>
              <a:t>Result: Less goods and services were available for consumption.</a:t>
            </a:r>
          </a:p>
          <a:p>
            <a:pPr lvl="1"/>
            <a:endParaRPr lang="en-US" sz="3200"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86</a:t>
            </a:fld>
            <a:endParaRPr kumimoji="0" lang="en-US"/>
          </a:p>
        </p:txBody>
      </p:sp>
    </p:spTree>
    <p:extLst>
      <p:ext uri="{BB962C8B-B14F-4D97-AF65-F5344CB8AC3E}">
        <p14:creationId xmlns:p14="http://schemas.microsoft.com/office/powerpoint/2010/main" val="21056337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Fallacy of Destroying Goods to Create Jobs</a:t>
            </a:r>
          </a:p>
        </p:txBody>
      </p:sp>
      <p:sp>
        <p:nvSpPr>
          <p:cNvPr id="3" name="Content Placeholder 2"/>
          <p:cNvSpPr>
            <a:spLocks noGrp="1"/>
          </p:cNvSpPr>
          <p:nvPr>
            <p:ph idx="1"/>
          </p:nvPr>
        </p:nvSpPr>
        <p:spPr/>
        <p:txBody>
          <a:bodyPr>
            <a:normAutofit/>
          </a:bodyPr>
          <a:lstStyle/>
          <a:p>
            <a:pPr lvl="0"/>
            <a:r>
              <a:rPr lang="en-US" b="1" dirty="0"/>
              <a:t>2009 Cash for Clunkers Program</a:t>
            </a:r>
          </a:p>
          <a:p>
            <a:pPr lvl="1"/>
            <a:r>
              <a:rPr lang="en-US" dirty="0"/>
              <a:t>Under the Cash for Clunkers program, car dealers were paid to destroy those older cars traded in for new automobiles. </a:t>
            </a:r>
          </a:p>
          <a:p>
            <a:pPr lvl="1"/>
            <a:r>
              <a:rPr lang="en-US" dirty="0"/>
              <a:t>Proponents of this program argued that incentivizing people to buy new cars and destroying old cars would spark a recovery during the 2008-09 Great Recession.</a:t>
            </a:r>
          </a:p>
          <a:p>
            <a:pPr lvl="1"/>
            <a:r>
              <a:rPr lang="en-US" b="1" dirty="0"/>
              <a:t>Result: </a:t>
            </a:r>
            <a:r>
              <a:rPr lang="en-US" dirty="0"/>
              <a:t>Consumers spent more on automobiles (both new and used with the rise in demand), making less was available for spending on other items.</a:t>
            </a:r>
          </a:p>
          <a:p>
            <a:pPr lvl="1"/>
            <a:r>
              <a:rPr lang="en-US" dirty="0"/>
              <a:t>All of this is </a:t>
            </a:r>
            <a:r>
              <a:rPr lang="en-US" b="1" dirty="0"/>
              <a:t>unsound economics</a:t>
            </a:r>
            <a:r>
              <a:rPr lang="en-US" dirty="0"/>
              <a:t>. You may be able to help specific producers by increasing the scarcity of their products, but this will not promote prosperity.</a:t>
            </a:r>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87</a:t>
            </a:fld>
            <a:endParaRPr kumimoji="0" lang="en-US"/>
          </a:p>
        </p:txBody>
      </p:sp>
    </p:spTree>
    <p:extLst>
      <p:ext uri="{BB962C8B-B14F-4D97-AF65-F5344CB8AC3E}">
        <p14:creationId xmlns:p14="http://schemas.microsoft.com/office/powerpoint/2010/main" val="9231035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Fallacy of Destroying Goods to Create Jobs</a:t>
            </a:r>
          </a:p>
        </p:txBody>
      </p:sp>
      <p:sp>
        <p:nvSpPr>
          <p:cNvPr id="3" name="Content Placeholder 2"/>
          <p:cNvSpPr>
            <a:spLocks noGrp="1"/>
          </p:cNvSpPr>
          <p:nvPr>
            <p:ph idx="1"/>
          </p:nvPr>
        </p:nvSpPr>
        <p:spPr>
          <a:xfrm>
            <a:off x="533400" y="1905000"/>
            <a:ext cx="7671816" cy="4873752"/>
          </a:xfrm>
        </p:spPr>
        <p:txBody>
          <a:bodyPr>
            <a:normAutofit/>
          </a:bodyPr>
          <a:lstStyle/>
          <a:p>
            <a:r>
              <a:rPr lang="en-US" dirty="0"/>
              <a:t>While they are more subtle, government actions that increase the opportunity costs of obtaining various good and services are also destructive.</a:t>
            </a:r>
          </a:p>
          <a:p>
            <a:r>
              <a:rPr lang="en-US" dirty="0"/>
              <a:t>When more resources are used to produce a good, fewer are available to produce other goods.</a:t>
            </a:r>
          </a:p>
          <a:p>
            <a:r>
              <a:rPr lang="en-US" dirty="0"/>
              <a:t>The corn ethanol program provides an example.</a:t>
            </a:r>
          </a:p>
          <a:p>
            <a:pPr lvl="1"/>
            <a:r>
              <a:rPr lang="en-US" dirty="0"/>
              <a:t>Production of gasoline with ethanol is more expensive: Ethanol costs approximately $1.50 more than the energy equivalent of a gallon of gasoline.</a:t>
            </a:r>
          </a:p>
          <a:p>
            <a:pPr lvl="1"/>
            <a:r>
              <a:rPr lang="en-US" dirty="0"/>
              <a:t>When corn is used to produce the ethanol in gasoline, less is available for other purposes.</a:t>
            </a:r>
          </a:p>
          <a:p>
            <a:pPr lvl="1"/>
            <a:r>
              <a:rPr lang="en-US" dirty="0"/>
              <a:t>Result: The ethanol program reduced the supply of corn and other feed grains, causing their prices to soar.</a:t>
            </a:r>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88</a:t>
            </a:fld>
            <a:endParaRPr kumimoji="0" lang="en-US"/>
          </a:p>
        </p:txBody>
      </p:sp>
    </p:spTree>
    <p:extLst>
      <p:ext uri="{BB962C8B-B14F-4D97-AF65-F5344CB8AC3E}">
        <p14:creationId xmlns:p14="http://schemas.microsoft.com/office/powerpoint/2010/main" val="613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Does Government Spending “Create” Jobs?</a:t>
            </a:r>
          </a:p>
        </p:txBody>
      </p:sp>
      <p:sp>
        <p:nvSpPr>
          <p:cNvPr id="3" name="Content Placeholder 2"/>
          <p:cNvSpPr>
            <a:spLocks noGrp="1"/>
          </p:cNvSpPr>
          <p:nvPr>
            <p:ph idx="1"/>
          </p:nvPr>
        </p:nvSpPr>
        <p:spPr/>
        <p:txBody>
          <a:bodyPr>
            <a:normAutofit/>
          </a:bodyPr>
          <a:lstStyle/>
          <a:p>
            <a:r>
              <a:rPr lang="en-US" dirty="0"/>
              <a:t>Government spending to create jobs requires either taxes or borrowing. But, this crowds out private sector spending and employment.</a:t>
            </a:r>
          </a:p>
          <a:p>
            <a:endParaRPr lang="en-US" dirty="0"/>
          </a:p>
          <a:p>
            <a:r>
              <a:rPr lang="en-US" dirty="0"/>
              <a:t>The relevant issue is whether the jobs created by government spending add more to output than the displaced private sector jobs.</a:t>
            </a:r>
          </a:p>
          <a:p>
            <a:endParaRPr lang="en-US" sz="2700" dirty="0"/>
          </a:p>
          <a:p>
            <a:endParaRPr lang="en-US" sz="2700" dirty="0"/>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89</a:t>
            </a:fld>
            <a:endParaRPr kumimoji="0" lang="en-US"/>
          </a:p>
        </p:txBody>
      </p:sp>
    </p:spTree>
    <p:extLst>
      <p:ext uri="{BB962C8B-B14F-4D97-AF65-F5344CB8AC3E}">
        <p14:creationId xmlns:p14="http://schemas.microsoft.com/office/powerpoint/2010/main" val="2241512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a:t>EXAMPLES OF INCENTIVES</a:t>
            </a:r>
          </a:p>
        </p:txBody>
      </p:sp>
      <p:sp>
        <p:nvSpPr>
          <p:cNvPr id="4" name="Content Placeholder 3"/>
          <p:cNvSpPr>
            <a:spLocks noGrp="1"/>
          </p:cNvSpPr>
          <p:nvPr>
            <p:ph idx="1"/>
          </p:nvPr>
        </p:nvSpPr>
        <p:spPr/>
        <p:txBody>
          <a:bodyPr>
            <a:normAutofit/>
          </a:bodyPr>
          <a:lstStyle/>
          <a:p>
            <a:pPr lvl="0"/>
            <a:r>
              <a:rPr lang="en-US" dirty="0"/>
              <a:t>Incentives are the additional rewards and penalties associated with the choices people make. </a:t>
            </a:r>
          </a:p>
          <a:p>
            <a:pPr lvl="0"/>
            <a:r>
              <a:rPr lang="en-US" b="1" dirty="0"/>
              <a:t>Can you???</a:t>
            </a:r>
          </a:p>
          <a:p>
            <a:pPr lvl="1"/>
            <a:r>
              <a:rPr lang="en-US" dirty="0"/>
              <a:t>Describe the rewards that serve as incentives for positive classroom behavior.</a:t>
            </a:r>
          </a:p>
          <a:p>
            <a:pPr lvl="1"/>
            <a:r>
              <a:rPr lang="en-US" dirty="0"/>
              <a:t>Identify some of the penalties that disincentivize Olympic athletes from negative behavior if they want to stay on their teams.</a:t>
            </a:r>
          </a:p>
          <a:p>
            <a:pPr lvl="1"/>
            <a:r>
              <a:rPr lang="en-US" dirty="0"/>
              <a:t>Explain why some students will do extra-credit work and some will not, highlighting the possibility that individuals may respond differently to the same incentives.</a:t>
            </a:r>
          </a:p>
          <a:p>
            <a:pPr lvl="0"/>
            <a:r>
              <a:rPr lang="en-US" dirty="0"/>
              <a:t>Incentives influence choices of individuals in all areas—personal, business, and political.</a:t>
            </a:r>
          </a:p>
          <a:p>
            <a:pPr>
              <a:buNone/>
            </a:pPr>
            <a:endParaRPr lang="en-US" dirty="0"/>
          </a:p>
        </p:txBody>
      </p:sp>
      <p:sp>
        <p:nvSpPr>
          <p:cNvPr id="8" name="Slide Number Placeholder 7"/>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9</a:t>
            </a:fld>
            <a:endParaRPr kumimoji="0" lang="en-US"/>
          </a:p>
        </p:txBody>
      </p:sp>
    </p:spTree>
    <p:extLst>
      <p:ext uri="{BB962C8B-B14F-4D97-AF65-F5344CB8AC3E}">
        <p14:creationId xmlns:p14="http://schemas.microsoft.com/office/powerpoint/2010/main" val="79851393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of Value Matter.</a:t>
            </a:r>
          </a:p>
        </p:txBody>
      </p:sp>
      <p:sp>
        <p:nvSpPr>
          <p:cNvPr id="3" name="Content Placeholder 2"/>
          <p:cNvSpPr>
            <a:spLocks noGrp="1"/>
          </p:cNvSpPr>
          <p:nvPr>
            <p:ph idx="1"/>
          </p:nvPr>
        </p:nvSpPr>
        <p:spPr/>
        <p:txBody>
          <a:bodyPr/>
          <a:lstStyle/>
          <a:p>
            <a:pPr lvl="0"/>
            <a:r>
              <a:rPr lang="en-US" dirty="0"/>
              <a:t>It is not simply more jobs that improve our economic well-being, but jobs that produce goods and services people value and are willing to pay for.</a:t>
            </a:r>
          </a:p>
          <a:p>
            <a:pPr lvl="0"/>
            <a:endParaRPr lang="en-US" dirty="0"/>
          </a:p>
          <a:p>
            <a:pPr lvl="0"/>
            <a:r>
              <a:rPr lang="en-US" dirty="0"/>
              <a:t>When this elementary fact is forgotten, people are often misled into acceptance of programs that reduce net wealth rather than create it.</a:t>
            </a:r>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90</a:t>
            </a:fld>
            <a:endParaRPr kumimoji="0" lang="en-US"/>
          </a:p>
        </p:txBody>
      </p:sp>
    </p:spTree>
    <p:extLst>
      <p:ext uri="{BB962C8B-B14F-4D97-AF65-F5344CB8AC3E}">
        <p14:creationId xmlns:p14="http://schemas.microsoft.com/office/powerpoint/2010/main" val="17712023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925762"/>
          </a:xfrm>
        </p:spPr>
        <p:txBody>
          <a:bodyPr>
            <a:normAutofit fontScale="90000"/>
          </a:bodyPr>
          <a:lstStyle/>
          <a:p>
            <a:r>
              <a:rPr lang="en-US" dirty="0"/>
              <a:t>CSE 1.12 Economic progress comes primarily through voluntary trade, investment, stable capital markets, better ways of doing things, and sound economic institutions.</a:t>
            </a:r>
          </a:p>
        </p:txBody>
      </p:sp>
      <p:sp>
        <p:nvSpPr>
          <p:cNvPr id="3" name="Content Placeholder 2"/>
          <p:cNvSpPr>
            <a:spLocks noGrp="1"/>
          </p:cNvSpPr>
          <p:nvPr>
            <p:ph idx="1"/>
          </p:nvPr>
        </p:nvSpPr>
        <p:spPr>
          <a:xfrm>
            <a:off x="457200" y="3352800"/>
            <a:ext cx="7467600" cy="3121152"/>
          </a:xfrm>
        </p:spPr>
        <p:txBody>
          <a:bodyPr/>
          <a:lstStyle/>
          <a:p>
            <a:r>
              <a:rPr lang="en-US" dirty="0"/>
              <a:t>Trade, investments in people and productive assets, technological advancements, and improvements in economic organization enhance our ability to produce goods and services and achieve higher living standards. </a:t>
            </a:r>
          </a:p>
        </p:txBody>
      </p:sp>
      <p:sp>
        <p:nvSpPr>
          <p:cNvPr id="4" name="Slide Number Placeholder 3"/>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91</a:t>
            </a:fld>
            <a:endParaRPr kumimoji="0" lang="en-US"/>
          </a:p>
        </p:txBody>
      </p:sp>
    </p:spTree>
    <p:extLst>
      <p:ext uri="{BB962C8B-B14F-4D97-AF65-F5344CB8AC3E}">
        <p14:creationId xmlns:p14="http://schemas.microsoft.com/office/powerpoint/2010/main" val="120711919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What is Economic Progress?</a:t>
            </a:r>
          </a:p>
        </p:txBody>
      </p:sp>
      <p:sp>
        <p:nvSpPr>
          <p:cNvPr id="3" name="Content Placeholder 2"/>
          <p:cNvSpPr>
            <a:spLocks noGrp="1"/>
          </p:cNvSpPr>
          <p:nvPr>
            <p:ph idx="1"/>
          </p:nvPr>
        </p:nvSpPr>
        <p:spPr/>
        <p:txBody>
          <a:bodyPr>
            <a:normAutofit/>
          </a:bodyPr>
          <a:lstStyle/>
          <a:p>
            <a:r>
              <a:rPr lang="en-US" dirty="0"/>
              <a:t>Americans produce and earn more than </a:t>
            </a:r>
            <a:r>
              <a:rPr lang="en-US" b="1" i="1" dirty="0"/>
              <a:t>thirty times</a:t>
            </a:r>
            <a:r>
              <a:rPr lang="en-US" dirty="0"/>
              <a:t> as much as they did in 1750.</a:t>
            </a:r>
          </a:p>
          <a:p>
            <a:endParaRPr lang="en-US" dirty="0"/>
          </a:p>
          <a:p>
            <a:r>
              <a:rPr lang="en-US" dirty="0"/>
              <a:t>Why are Americans so much more productive today than they were 250 years ago?</a:t>
            </a:r>
          </a:p>
          <a:p>
            <a:pPr lvl="1"/>
            <a:r>
              <a:rPr lang="en-US" dirty="0"/>
              <a:t>Answer: Economic growth and expansion in the availability of goods and services provides the answer.</a:t>
            </a:r>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92</a:t>
            </a:fld>
            <a:endParaRPr kumimoji="0"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Sources of Economic Growth</a:t>
            </a:r>
          </a:p>
        </p:txBody>
      </p:sp>
      <p:sp>
        <p:nvSpPr>
          <p:cNvPr id="3" name="Content Placeholder 2"/>
          <p:cNvSpPr>
            <a:spLocks noGrp="1"/>
          </p:cNvSpPr>
          <p:nvPr>
            <p:ph idx="1"/>
          </p:nvPr>
        </p:nvSpPr>
        <p:spPr/>
        <p:txBody>
          <a:bodyPr>
            <a:normAutofit/>
          </a:bodyPr>
          <a:lstStyle/>
          <a:p>
            <a:r>
              <a:rPr lang="en-US" dirty="0"/>
              <a:t>Investments in productive assets and discovery and development of resources</a:t>
            </a:r>
          </a:p>
          <a:p>
            <a:pPr lvl="1"/>
            <a:r>
              <a:rPr lang="en-US" dirty="0"/>
              <a:t>Tools, machines, human capital, minerals</a:t>
            </a:r>
          </a:p>
          <a:p>
            <a:pPr lvl="1"/>
            <a:endParaRPr lang="en-US" dirty="0"/>
          </a:p>
          <a:p>
            <a:r>
              <a:rPr lang="en-US" dirty="0"/>
              <a:t>Improvements in technology</a:t>
            </a:r>
          </a:p>
          <a:p>
            <a:pPr lvl="1"/>
            <a:r>
              <a:rPr lang="en-US" dirty="0"/>
              <a:t>Internal combustion engine, electricity, computers, by-pass surgeries, etc.</a:t>
            </a:r>
          </a:p>
          <a:p>
            <a:pPr lvl="1"/>
            <a:endParaRPr lang="en-US" dirty="0"/>
          </a:p>
          <a:p>
            <a:r>
              <a:rPr lang="en-US" dirty="0"/>
              <a:t>Improvements in economic organization and institutions</a:t>
            </a:r>
          </a:p>
          <a:p>
            <a:pPr lvl="1"/>
            <a:r>
              <a:rPr lang="en-US" dirty="0"/>
              <a:t>Legal system, competitive markets, etc. </a:t>
            </a:r>
          </a:p>
          <a:p>
            <a:endParaRPr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93</a:t>
            </a:fld>
            <a:endParaRPr kumimoji="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6F72-8EFC-BD56-9514-7C5B04D6557F}"/>
              </a:ext>
            </a:extLst>
          </p:cNvPr>
          <p:cNvSpPr>
            <a:spLocks noGrp="1"/>
          </p:cNvSpPr>
          <p:nvPr>
            <p:ph type="title"/>
          </p:nvPr>
        </p:nvSpPr>
        <p:spPr/>
        <p:txBody>
          <a:bodyPr/>
          <a:lstStyle/>
          <a:p>
            <a:r>
              <a:rPr lang="en-US" dirty="0"/>
              <a:t>Module 4: Questions for Thought</a:t>
            </a:r>
          </a:p>
        </p:txBody>
      </p:sp>
      <p:sp>
        <p:nvSpPr>
          <p:cNvPr id="3" name="Content Placeholder 2">
            <a:extLst>
              <a:ext uri="{FF2B5EF4-FFF2-40B4-BE49-F238E27FC236}">
                <a16:creationId xmlns:a16="http://schemas.microsoft.com/office/drawing/2014/main" id="{394E0061-4745-68BB-9833-F2F65C36B883}"/>
              </a:ext>
            </a:extLst>
          </p:cNvPr>
          <p:cNvSpPr>
            <a:spLocks noGrp="1"/>
          </p:cNvSpPr>
          <p:nvPr>
            <p:ph idx="1"/>
          </p:nvPr>
        </p:nvSpPr>
        <p:spPr/>
        <p:txBody>
          <a:bodyPr/>
          <a:lstStyle/>
          <a:p>
            <a:r>
              <a:rPr lang="en-US" dirty="0"/>
              <a:t>How have the actions of high earners, such as Oprah Winfrey, Tom Hanks, Steve Jobs, LeBron James, and Bill Gates impacted the well-being of others? Have you and others been helped by any of them? Were you and others harmed by any of them?</a:t>
            </a:r>
          </a:p>
          <a:p>
            <a:r>
              <a:rPr lang="en-US" dirty="0"/>
              <a:t>Describe how the smartphone has changed the way people live or work and businesses transact. Describe some of the primary and secondary effects, highlighting how this innovation, </a:t>
            </a:r>
            <a:r>
              <a:rPr lang="en-US" i="1" dirty="0"/>
              <a:t>on net, </a:t>
            </a:r>
            <a:r>
              <a:rPr lang="en-US" dirty="0"/>
              <a:t>has created jobs, generated wealth, and changed society for the better.</a:t>
            </a:r>
          </a:p>
          <a:p>
            <a:endParaRPr lang="en-US" dirty="0"/>
          </a:p>
        </p:txBody>
      </p:sp>
      <p:sp>
        <p:nvSpPr>
          <p:cNvPr id="4" name="Slide Number Placeholder 3">
            <a:extLst>
              <a:ext uri="{FF2B5EF4-FFF2-40B4-BE49-F238E27FC236}">
                <a16:creationId xmlns:a16="http://schemas.microsoft.com/office/drawing/2014/main" id="{BD9F2428-EFA5-30A6-D3F8-16CF802AC136}"/>
              </a:ext>
            </a:extLst>
          </p:cNvPr>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94</a:t>
            </a:fld>
            <a:endParaRPr kumimoji="0" lang="en-US"/>
          </a:p>
        </p:txBody>
      </p:sp>
    </p:spTree>
    <p:extLst>
      <p:ext uri="{BB962C8B-B14F-4D97-AF65-F5344CB8AC3E}">
        <p14:creationId xmlns:p14="http://schemas.microsoft.com/office/powerpoint/2010/main" val="2475998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7947</TotalTime>
  <Words>7778</Words>
  <Application>Microsoft Office PowerPoint</Application>
  <PresentationFormat>On-screen Show (4:3)</PresentationFormat>
  <Paragraphs>643</Paragraphs>
  <Slides>94</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94</vt:i4>
      </vt:variant>
    </vt:vector>
  </HeadingPairs>
  <TitlesOfParts>
    <vt:vector size="105" baseType="lpstr">
      <vt:lpstr>Aptos</vt:lpstr>
      <vt:lpstr>Aptos Display</vt:lpstr>
      <vt:lpstr>Arial</vt:lpstr>
      <vt:lpstr>Calibri</vt:lpstr>
      <vt:lpstr>Cambria</vt:lpstr>
      <vt:lpstr>Century Schoolbook (Body)</vt:lpstr>
      <vt:lpstr>Rockwell</vt:lpstr>
      <vt:lpstr>Rockwell Condensed</vt:lpstr>
      <vt:lpstr>Wingdings</vt:lpstr>
      <vt:lpstr>Wood Type</vt:lpstr>
      <vt:lpstr>Custom Design</vt:lpstr>
      <vt:lpstr>Part 1: Twelve Key Elements of Economics</vt:lpstr>
      <vt:lpstr>Introduction to PowerPoint Slides</vt:lpstr>
      <vt:lpstr>The Twelve Key Elements of Part 1</vt:lpstr>
      <vt:lpstr>Module 1 Economic Fundamentals CSE 1.1, 1.2, 1.3 Elements</vt:lpstr>
      <vt:lpstr>Module 1 Economic Fundamentals CSE 1.1, 1.2, 1.3 Concepts and Standards</vt:lpstr>
      <vt:lpstr>Element 1.1. Incentives matter.</vt:lpstr>
      <vt:lpstr>Element 1.1. Incentives matter.</vt:lpstr>
      <vt:lpstr>What are Incentives?</vt:lpstr>
      <vt:lpstr>EXAMPLES OF INCENTIVES</vt:lpstr>
      <vt:lpstr>PowerPoint Presentation</vt:lpstr>
      <vt:lpstr>PowerPoint Presentation</vt:lpstr>
      <vt:lpstr>EXCESS SUPPLY:  The Role of Incentives and Prices in Market Coordination</vt:lpstr>
      <vt:lpstr>The Role of Incentives and Political Action</vt:lpstr>
      <vt:lpstr>The Myth of Greed-Driven Incentives</vt:lpstr>
      <vt:lpstr>Self-interest Guides behavior</vt:lpstr>
      <vt:lpstr>CSE 1.2. Everything has a cost.</vt:lpstr>
      <vt:lpstr>Opportunity Cost</vt:lpstr>
      <vt:lpstr>Opportunity Cost</vt:lpstr>
      <vt:lpstr>The Costliness of Ignoring Opportunity Cost</vt:lpstr>
      <vt:lpstr>Opportunity Cost</vt:lpstr>
      <vt:lpstr>CSE 1.3. Think on the Margin.</vt:lpstr>
      <vt:lpstr>Marginalism</vt:lpstr>
      <vt:lpstr>Examples of Marginal Decision-making</vt:lpstr>
      <vt:lpstr>Module 1: Questions for thought</vt:lpstr>
      <vt:lpstr>Module 1: Questions for Thought</vt:lpstr>
      <vt:lpstr>Module 2. Market Coordination CSE 1.4, 1.5, 1.6 Elements</vt:lpstr>
      <vt:lpstr>Module 2. Market Coordination CSE 1.4, 1.5, 1.6 Concepts</vt:lpstr>
      <vt:lpstr>Module 2. Market Coordination CSE 1.4, 1.5, 1.6 Standards</vt:lpstr>
      <vt:lpstr>CSE 1.4 Voluntary trade promotes economic progress.</vt:lpstr>
      <vt:lpstr>Three Major Sources of Gains From Trade</vt:lpstr>
      <vt:lpstr>Comparative Advantage and Gains from Trade</vt:lpstr>
      <vt:lpstr>The Scope of Trade Is Broad</vt:lpstr>
      <vt:lpstr>The Importance of Trade In Our Modern World</vt:lpstr>
      <vt:lpstr>CSE 1.5 Transaction costs are an obstacle to trade.</vt:lpstr>
      <vt:lpstr>Transaction Costs</vt:lpstr>
      <vt:lpstr>Examples of Transaction Costs</vt:lpstr>
      <vt:lpstr>Why do we experience transaction costs?</vt:lpstr>
      <vt:lpstr>Middlemen, Gains From Trade, and Transaction Costs</vt:lpstr>
      <vt:lpstr>Technology and Transaction Costs</vt:lpstr>
      <vt:lpstr>CSE 1.6 Prices bring the choices of buyers and sellers into balance.</vt:lpstr>
      <vt:lpstr>Demand Side of a Market</vt:lpstr>
      <vt:lpstr>Supply Side of a Market</vt:lpstr>
      <vt:lpstr>Market Equilibrium</vt:lpstr>
      <vt:lpstr>Demand, Supply, and Equilibrium Price</vt:lpstr>
      <vt:lpstr>What Determines If a Good Will Be Produced?</vt:lpstr>
      <vt:lpstr>Demand Curve Shifters</vt:lpstr>
      <vt:lpstr>Changes in Demand and Quantity Demanded</vt:lpstr>
      <vt:lpstr>The Impact of an Increase in Demand</vt:lpstr>
      <vt:lpstr>Effects of a Change in Demand</vt:lpstr>
      <vt:lpstr>Supply Curve Shifters</vt:lpstr>
      <vt:lpstr>Changes in Supply and Quantity Supplied</vt:lpstr>
      <vt:lpstr>The Impact of an Increase in Supply</vt:lpstr>
      <vt:lpstr>Effects of a Change in Supply</vt:lpstr>
      <vt:lpstr>The Market Adjustment Process</vt:lpstr>
      <vt:lpstr>Module 2: Questions for Thought</vt:lpstr>
      <vt:lpstr>Module 2: Questions for Thought</vt:lpstr>
      <vt:lpstr>Module 2: Questions for Thought</vt:lpstr>
      <vt:lpstr>MODULE 3:  Markets, Price Coordination,  and  Incentives CSE 1.7, 1.8, 1.9 Elements </vt:lpstr>
      <vt:lpstr>MODULE 3:  Markets, Price Coordination, and  Incentives CSE 1.7, 1.8, 1.9 Concepts and standards</vt:lpstr>
      <vt:lpstr>CSE 1.7 Profits direct businesses toward productive activities that increase the value of resources, while losses direct them away from wasteful activities.</vt:lpstr>
      <vt:lpstr>Business and Production of Goods</vt:lpstr>
      <vt:lpstr>Economic Costs vs. Accounting Costs</vt:lpstr>
      <vt:lpstr>Measurement of Profit</vt:lpstr>
      <vt:lpstr>What is the Function of Profit and Loss?</vt:lpstr>
      <vt:lpstr>The Role of Profit and Loss: An Example</vt:lpstr>
      <vt:lpstr>CSE 1.8 The “invisible hand” of market prices guides buyers and sellers toward activities promoting the general welfare. </vt:lpstr>
      <vt:lpstr>What is the “Invisible Hand?”</vt:lpstr>
      <vt:lpstr>Market Prices Summarize Relevant Information</vt:lpstr>
      <vt:lpstr>Self-Interest Guided by the Invisible Hand</vt:lpstr>
      <vt:lpstr>CSE 1.9 Mistakes and misconceptions in economic analysis often occur because of failure to consider long-term consequences and secondary effects.</vt:lpstr>
      <vt:lpstr>The Broken Window Fallacy</vt:lpstr>
      <vt:lpstr>Why Secondary Effects are Important</vt:lpstr>
      <vt:lpstr>Mandated Auto Gasoline Efficiency Standards</vt:lpstr>
      <vt:lpstr>Tariffs, Quotas, and Other Trade Restrictions</vt:lpstr>
      <vt:lpstr>Pencil Stub Story</vt:lpstr>
      <vt:lpstr>Module 3: Questions for Thought</vt:lpstr>
      <vt:lpstr>Module 3: Questions For Thought</vt:lpstr>
      <vt:lpstr>Module 3: Questions for Thought</vt:lpstr>
      <vt:lpstr>MODULE 4:  Providing value, creating jobs,  and Fueling Prosperity CSE 1.10, 1.11, 1.12 Elements </vt:lpstr>
      <vt:lpstr>MODULE 4:  Providing value, creating jobs,  and Fueling Prosperity CSE 1.10, 1.11, 1.12 Concepts and Standards</vt:lpstr>
      <vt:lpstr>CSE 1.10 People earn income by providing others with what they value.</vt:lpstr>
      <vt:lpstr>Earning Income by Helping Others</vt:lpstr>
      <vt:lpstr>Incentives Matter, Again.</vt:lpstr>
      <vt:lpstr>Higher Income and Living Standards</vt:lpstr>
      <vt:lpstr>CSE 1.11 Production of goods and services that people value, not just jobs, provides the source of high living standards.</vt:lpstr>
      <vt:lpstr>The Fallacy of Destroying Goods to Create Jobs</vt:lpstr>
      <vt:lpstr>The Fallacy of Destroying Goods to Create Jobs</vt:lpstr>
      <vt:lpstr>The Fallacy of Destroying Goods to Create Jobs</vt:lpstr>
      <vt:lpstr>Does Government Spending “Create” Jobs?</vt:lpstr>
      <vt:lpstr>Jobs of Value Matter.</vt:lpstr>
      <vt:lpstr>CSE 1.12 Economic progress comes primarily through voluntary trade, investment, stable capital markets, better ways of doing things, and sound economic institutions.</vt:lpstr>
      <vt:lpstr>What is Economic Progress?</vt:lpstr>
      <vt:lpstr>Sources of Economic Growth</vt:lpstr>
      <vt:lpstr>Module 4: Questions for Thought</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Tawni Hunt Ferrarini, PhD</dc:creator>
  <cp:lastModifiedBy>Tawni Ferrarini</cp:lastModifiedBy>
  <cp:revision>194</cp:revision>
  <dcterms:created xsi:type="dcterms:W3CDTF">2010-08-25T18:42:11Z</dcterms:created>
  <dcterms:modified xsi:type="dcterms:W3CDTF">2024-08-18T13:14:14Z</dcterms:modified>
</cp:coreProperties>
</file>